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2" r:id="rId3"/>
    <p:sldId id="298" r:id="rId4"/>
    <p:sldId id="325" r:id="rId5"/>
    <p:sldId id="330" r:id="rId6"/>
    <p:sldId id="291" r:id="rId7"/>
    <p:sldId id="332" r:id="rId8"/>
    <p:sldId id="333" r:id="rId9"/>
    <p:sldId id="335" r:id="rId10"/>
    <p:sldId id="317" r:id="rId11"/>
    <p:sldId id="338" r:id="rId12"/>
    <p:sldId id="339" r:id="rId13"/>
    <p:sldId id="340" r:id="rId14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Arial" charset="0"/>
      <a:buChar char="•"/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6C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930" y="-4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8EEF002B-16A4-442D-B6FD-5E92750FC746}" type="datetimeFigureOut">
              <a:rPr lang="hu-HU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C7833E-6CDE-4C76-8B9A-EBACDB73631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103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4B3D0EA-31C4-4BB6-B12E-51E59991FA95}" type="datetimeFigureOut">
              <a:rPr lang="hu-HU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67FA7A57-FD9C-479E-9A4E-30037D796C3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010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71AEC8-D418-4D77-B384-FD9F2D2E5C6F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97292E9-5C8A-4B47-8107-99741EF41530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5AC16A-A128-4AE9-8ACE-4856B1274485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B9CA8-EAA4-43B2-8935-9FA0D551BDCD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4C290-A0A7-4B88-BEBF-5E14E7D9784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4FB67-3F73-4A1B-BA13-3E0844725794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C2F9A-6E1A-4F7C-B77B-52AA45C26FA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DAA39B-B3F0-431E-BC7D-E57FF4206B54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8F45987-8479-41C6-8E62-9B5482B396E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B9C67-13A9-4658-887C-EAAEC70F8FC0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B4986-FC1B-4853-9CE9-50D52812842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DDA268-8DBB-4B53-ACEC-B4A341B4DB0E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7E841-A7F7-4A7C-803C-DBA6D30BBCF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7DFDC8-7882-4FBF-96A8-99DD7C4230D7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9AE81-8EFB-44DD-9C61-230EB5748AB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5750AC-5E80-4BC9-87D1-AC178EA95DCD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90FA5-40F0-48D3-96D8-0708CD4F35B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187B6-22DD-434F-B630-CD356AAA97C2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1EA59-4529-41DD-8462-293033B26BA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945AB3-8F9D-4D97-A62C-CAA562145BF1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E0001C-265B-4CAC-B8CF-467B032464A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8375D1D-1B59-48DE-B74D-EC4871EEE42A}" type="datetime1">
              <a:rPr lang="hu-HU" smtClean="0"/>
              <a:pPr>
                <a:defRPr/>
              </a:pPr>
              <a:t>2026. 09. 14.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4F74DC0-4C97-42DF-A3DC-A31F4540EF8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ím 1"/>
          <p:cNvSpPr>
            <a:spLocks noGrp="1"/>
          </p:cNvSpPr>
          <p:nvPr>
            <p:ph type="ctrTitle"/>
          </p:nvPr>
        </p:nvSpPr>
        <p:spPr>
          <a:xfrm>
            <a:off x="179512" y="137160"/>
            <a:ext cx="8809040" cy="658368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b="1" dirty="0">
                <a:solidFill>
                  <a:schemeClr val="bg1"/>
                </a:solidFill>
                <a:latin typeface="Arial" charset="0"/>
              </a:rPr>
              <a:t>A sötét kor (12-9. század)</a:t>
            </a:r>
            <a:br>
              <a:rPr lang="hu-HU" b="1" dirty="0">
                <a:solidFill>
                  <a:schemeClr val="bg1"/>
                </a:solidFill>
                <a:latin typeface="Arial" charset="0"/>
              </a:rPr>
            </a:br>
            <a:br>
              <a:rPr lang="hu-HU" b="1" dirty="0">
                <a:solidFill>
                  <a:schemeClr val="bg1"/>
                </a:solidFill>
                <a:latin typeface="Arial" charset="0"/>
              </a:rPr>
            </a:br>
            <a:br>
              <a:rPr lang="hu-HU" b="1" dirty="0">
                <a:solidFill>
                  <a:schemeClr val="bg1"/>
                </a:solidFill>
                <a:latin typeface="Arial" charset="0"/>
              </a:rPr>
            </a:br>
            <a:r>
              <a:rPr kumimoji="0" lang="hu-HU" sz="2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sötétség jelentése: 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- Alacsonyabb civilizációs szint 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(szegénység; leegyszerűsödött 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gazd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., társ.</a:t>
            </a:r>
            <a:r>
              <a:rPr lang="hu-HU" sz="2200" cap="none" dirty="0">
                <a:solidFill>
                  <a:prstClr val="white"/>
                </a:solidFill>
                <a:effectLst/>
                <a:latin typeface="Calibri" pitchFamily="34" charset="0"/>
                <a:ea typeface="+mn-ea"/>
                <a:cs typeface="+mn-cs"/>
              </a:rPr>
              <a:t>,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pol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viszonyok)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- Nincs írás + kevés helyről kevés régészeti lelet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  <a:r>
              <a:rPr kumimoji="0" lang="hu-HU" sz="2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Források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 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- régészet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	- Homérosz eposzai (nem eseményekről, hanem társ., 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pol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., 			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gazd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., kult. viszonyokról tájékoztatnak)</a:t>
            </a: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b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endParaRPr lang="hu-H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72AB6-2D46-433B-AE4A-ACD971C9FD88}" type="slidenum">
              <a:rPr lang="hu-HU"/>
              <a:pPr>
                <a:defRPr/>
              </a:pPr>
              <a:t>1</a:t>
            </a:fld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5EFAC-67E0-4C58-AFF7-89B5067BFB2C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8647" y="2348880"/>
            <a:ext cx="5293316" cy="45091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292" name="Szövegdoboz 3"/>
          <p:cNvSpPr txBox="1">
            <a:spLocks noChangeArrowheads="1"/>
          </p:cNvSpPr>
          <p:nvPr/>
        </p:nvSpPr>
        <p:spPr bwMode="auto">
          <a:xfrm>
            <a:off x="6286499" y="3429000"/>
            <a:ext cx="2500313" cy="9540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hu-HU"/>
              <a:t>Lefkandiban a baszileusz háza</a:t>
            </a:r>
          </a:p>
        </p:txBody>
      </p:sp>
      <p:pic>
        <p:nvPicPr>
          <p:cNvPr id="12293" name="Picture 4" descr="https://upload.wikimedia.org/wikipedia/commons/thumb/5/58/Lelantischer_Krieg.png/800px-Lelantischer_Krie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0"/>
            <a:ext cx="3214687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EE3E431-9CE7-4DAF-9B90-2E743A85927E}"/>
              </a:ext>
            </a:extLst>
          </p:cNvPr>
          <p:cNvSpPr txBox="1"/>
          <p:nvPr/>
        </p:nvSpPr>
        <p:spPr>
          <a:xfrm>
            <a:off x="323528" y="4092025"/>
            <a:ext cx="2962597" cy="904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400"/>
              <a:t>50x10 méter</a:t>
            </a:r>
          </a:p>
          <a:p>
            <a:pPr>
              <a:buNone/>
            </a:pPr>
            <a:endParaRPr lang="hu-HU" sz="240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8DBEC56-F014-4395-A0F7-22C9F28CDF39}"/>
              </a:ext>
            </a:extLst>
          </p:cNvPr>
          <p:cNvSpPr txBox="1"/>
          <p:nvPr/>
        </p:nvSpPr>
        <p:spPr>
          <a:xfrm>
            <a:off x="323529" y="5021483"/>
            <a:ext cx="367240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400"/>
              <a:t>Távoli területekről származó aranyékszerek: nem egész Hellasz szegény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85BCF20-B61E-EDCE-E713-407B6D8B595B}"/>
              </a:ext>
            </a:extLst>
          </p:cNvPr>
          <p:cNvSpPr txBox="1"/>
          <p:nvPr/>
        </p:nvSpPr>
        <p:spPr>
          <a:xfrm>
            <a:off x="107504" y="132916"/>
            <a:ext cx="5574738" cy="2191369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200"/>
              <a:t>Fő kérdés: Mennyire volt kontinuitás?</a:t>
            </a:r>
            <a:br>
              <a:rPr lang="hu-HU" sz="2200"/>
            </a:br>
            <a:endParaRPr lang="hu-HU" sz="2200"/>
          </a:p>
          <a:p>
            <a:pPr>
              <a:buNone/>
            </a:pPr>
            <a:r>
              <a:rPr lang="hu-HU" sz="2200"/>
              <a:t>(Nagy területi különbségek: szélső területeken kisebb az elnéptelenedés, Égei-tenger mentén gyorsabb a talpraállás)</a:t>
            </a:r>
            <a:br>
              <a:rPr lang="hu-HU" sz="2200"/>
            </a:br>
            <a:endParaRPr lang="hu-HU"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D0745-85C3-4020-864B-18D77ABF286E}" type="slidenum">
              <a:rPr lang="hu-HU"/>
              <a:pPr>
                <a:defRPr/>
              </a:pPr>
              <a:t>3</a:t>
            </a:fld>
            <a:endParaRPr lang="hu-HU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919" r="4427"/>
          <a:stretch/>
        </p:blipFill>
        <p:spPr bwMode="auto">
          <a:xfrm>
            <a:off x="3629895" y="0"/>
            <a:ext cx="5538729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35185" y="116632"/>
            <a:ext cx="2699792" cy="137268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A görög törzsek vándorlásai</a:t>
            </a:r>
          </a:p>
          <a:p>
            <a:pPr marL="342900" indent="-342900">
              <a:buFontTx/>
              <a:buNone/>
            </a:pPr>
            <a:r>
              <a:rPr lang="hu-HU" sz="2600">
                <a:latin typeface="Arial" charset="0"/>
              </a:rPr>
              <a:t>11-10. század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4E98C67-6635-4E97-B8B8-66FF131CAC77}"/>
              </a:ext>
            </a:extLst>
          </p:cNvPr>
          <p:cNvSpPr txBox="1"/>
          <p:nvPr/>
        </p:nvSpPr>
        <p:spPr>
          <a:xfrm>
            <a:off x="125599" y="1605947"/>
            <a:ext cx="3504296" cy="489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/>
              <a:t>Főleg beszivárgás az elnéptelenedett területekre</a:t>
            </a:r>
          </a:p>
          <a:p>
            <a:pPr>
              <a:buNone/>
            </a:pPr>
            <a:r>
              <a:rPr lang="hu-HU" sz="2200" u="sng"/>
              <a:t>A 11. század közepe az anyagi kult. mélypontja, de ekkor a technológiai újítások</a:t>
            </a:r>
            <a:r>
              <a:rPr lang="hu-HU" sz="2200"/>
              <a:t>: új kerámia + </a:t>
            </a:r>
          </a:p>
          <a:p>
            <a:pPr>
              <a:buNone/>
            </a:pPr>
            <a:r>
              <a:rPr lang="hu-HU" sz="2200" b="1" u="sng"/>
              <a:t>Vashasználat terjedése</a:t>
            </a:r>
          </a:p>
          <a:p>
            <a:pPr marL="342900" indent="-342900"/>
            <a:r>
              <a:rPr lang="hu-HU" sz="2200"/>
              <a:t>Fújtató kell </a:t>
            </a:r>
          </a:p>
          <a:p>
            <a:pPr marL="342900" indent="-342900"/>
            <a:r>
              <a:rPr lang="hu-HU" sz="2200"/>
              <a:t>Kényszerből (pedig keményebb,  tartósabb és olcsóbb mint a bronz)</a:t>
            </a:r>
          </a:p>
          <a:p>
            <a:pPr>
              <a:buNone/>
            </a:pPr>
            <a:r>
              <a:rPr lang="hu-HU" sz="2200"/>
              <a:t>&gt;&gt; hadszervezeti változások</a:t>
            </a:r>
          </a:p>
          <a:p>
            <a:pPr>
              <a:buNone/>
            </a:pPr>
            <a:r>
              <a:rPr lang="hu-HU" sz="2200"/>
              <a:t>&gt;&gt; társ.- pol. változások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40AEC7-655D-4AC6-886C-697D7CD24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3162717"/>
            <a:ext cx="6648800" cy="36952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Ismétlődő elemek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 (bővíthetők, alakíthatók):</a:t>
            </a:r>
          </a:p>
          <a:p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formulák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 (állandó szókapcsolatok)</a:t>
            </a:r>
          </a:p>
          <a:p>
            <a:pPr marL="400050" lvl="1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pl.</a:t>
            </a:r>
            <a:r>
              <a:rPr lang="hu-HU" sz="2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„gyorslábú Akhilleusz”, „tehénszemű Héra”</a:t>
            </a: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elbeszélő szerkezetek 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(tipikus jelenetek)</a:t>
            </a:r>
          </a:p>
          <a:p>
            <a:pPr marL="400050" lvl="1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pl. </a:t>
            </a:r>
            <a:r>
              <a:rPr lang="hu-HU" sz="2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„És hogy a rózsásujjú Hajnal kélt ki a ködből...” </a:t>
            </a:r>
          </a:p>
          <a:p>
            <a:pPr marL="0" indent="0">
              <a:buNone/>
            </a:pPr>
            <a:r>
              <a:rPr lang="hu-HU" sz="2200" u="sng" dirty="0">
                <a:latin typeface="Arial" panose="020B0604020202020204" pitchFamily="34" charset="0"/>
                <a:cs typeface="Arial" panose="020B0604020202020204" pitchFamily="34" charset="0"/>
              </a:rPr>
              <a:t>+ hexameter</a:t>
            </a:r>
          </a:p>
          <a:p>
            <a:pPr marL="0" indent="0">
              <a:buNone/>
            </a:pPr>
            <a:r>
              <a:rPr lang="hu-HU" sz="2200" u="sng" dirty="0" err="1">
                <a:latin typeface="Arial" panose="020B0604020202020204" pitchFamily="34" charset="0"/>
                <a:cs typeface="Arial" panose="020B0604020202020204" pitchFamily="34" charset="0"/>
              </a:rPr>
              <a:t>Aoidosz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: alkotóművész</a:t>
            </a:r>
          </a:p>
          <a:p>
            <a:pPr marL="0" indent="0">
              <a:buNone/>
            </a:pPr>
            <a:r>
              <a:rPr lang="hu-HU" sz="2200" u="sng" dirty="0" err="1">
                <a:latin typeface="Arial" panose="020B0604020202020204" pitchFamily="34" charset="0"/>
                <a:cs typeface="Arial" panose="020B0604020202020204" pitchFamily="34" charset="0"/>
              </a:rPr>
              <a:t>Rhapszodosz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: kb. 8. századtól, csak előadóművész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F9E27-53C5-4DB2-97EC-8404148A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CCDA84-007E-4AAE-8C26-4025734F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2781300"/>
            <a:ext cx="2686050" cy="40767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F5DF6767-5CBE-41FD-9C3A-EC4591E94E17}"/>
              </a:ext>
            </a:extLst>
          </p:cNvPr>
          <p:cNvSpPr txBox="1"/>
          <p:nvPr/>
        </p:nvSpPr>
        <p:spPr>
          <a:xfrm>
            <a:off x="5483939" y="5233655"/>
            <a:ext cx="15841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/>
              <a:t>phorminx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9A8FECD1-9290-6EC3-CE9A-6558B473335D}"/>
              </a:ext>
            </a:extLst>
          </p:cNvPr>
          <p:cNvSpPr txBox="1">
            <a:spLocks/>
          </p:cNvSpPr>
          <p:nvPr/>
        </p:nvSpPr>
        <p:spPr>
          <a:xfrm>
            <a:off x="0" y="274638"/>
            <a:ext cx="8748464" cy="922114"/>
          </a:xfrm>
          <a:prstGeom prst="rect">
            <a:avLst/>
          </a:prstGeom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buFontTx/>
              <a:defRPr/>
            </a:pPr>
            <a:r>
              <a:rPr lang="hu-HU" sz="2600" b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sötét kor a homéroszi eposzok alapján</a:t>
            </a:r>
          </a:p>
          <a:p>
            <a:pPr algn="ctr" fontAlgn="auto">
              <a:spcAft>
                <a:spcPts val="0"/>
              </a:spcAft>
              <a:buFontTx/>
              <a:defRPr/>
            </a:pPr>
            <a:r>
              <a:rPr lang="hu-HU" sz="2600" b="1"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Orális KÖLTészet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9384903-B6F0-F2BF-79CF-B2C2EBE33727}"/>
              </a:ext>
            </a:extLst>
          </p:cNvPr>
          <p:cNvSpPr txBox="1"/>
          <p:nvPr/>
        </p:nvSpPr>
        <p:spPr>
          <a:xfrm>
            <a:off x="218816" y="1362735"/>
            <a:ext cx="8769736" cy="198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200" b="1" u="sng">
                <a:solidFill>
                  <a:srgbClr val="C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Homéroszi kérdés</a:t>
            </a:r>
            <a:r>
              <a:rPr lang="hu-HU" sz="2200">
                <a:solidFill>
                  <a:srgbClr val="C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(ki írta az eposzokat és melyik korról tájékoztatnak?) &gt;&gt;</a:t>
            </a:r>
          </a:p>
          <a:p>
            <a:pPr marL="0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Milman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Parry</a:t>
            </a:r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az eposzok több évszázad alatt jöttek létre &gt;&gt;</a:t>
            </a:r>
          </a:p>
          <a:p>
            <a:pPr marL="0" indent="0"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Az eposzok főleg a sötét korról tájékoztatnak</a:t>
            </a: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03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21969-EB12-47B4-B20B-56497B08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2135"/>
            <a:ext cx="9144000" cy="838200"/>
          </a:xfr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u-HU" sz="2800"/>
              <a:t>AZ eposzok felhasználása történelmi forrásként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E8B453-7871-4A64-B720-8DC0A2B39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02" y="1298779"/>
            <a:ext cx="8686800" cy="3169737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>
                <a:latin typeface="Arial" panose="020B0604020202020204" pitchFamily="34" charset="0"/>
                <a:cs typeface="Arial" panose="020B0604020202020204" pitchFamily="34" charset="0"/>
              </a:rPr>
              <a:t>Kérdés, hogy volt-e állam: 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200" b="1" u="sng">
                <a:latin typeface="Arial" panose="020B0604020202020204" pitchFamily="34" charset="0"/>
                <a:cs typeface="Arial" panose="020B0604020202020204" pitchFamily="34" charset="0"/>
              </a:rPr>
              <a:t>baszileusz</a:t>
            </a: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 király vagy falusi vezető?</a:t>
            </a: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F2FEE1-3A44-4DE4-BC9F-436417F8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A276293-DD5F-44A7-9EAC-CBAC71CC53FE}"/>
              </a:ext>
            </a:extLst>
          </p:cNvPr>
          <p:cNvSpPr txBox="1"/>
          <p:nvPr/>
        </p:nvSpPr>
        <p:spPr>
          <a:xfrm>
            <a:off x="4584936" y="2129575"/>
            <a:ext cx="4416552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>
                <a:latin typeface="Arial" panose="020B0604020202020204" pitchFamily="34" charset="0"/>
                <a:cs typeface="Arial" panose="020B0604020202020204" pitchFamily="34" charset="0"/>
              </a:rPr>
              <a:t>Egy nagyobb közösségben több baszileusz: velük a fő baszileusznak tanácskoznia kell</a:t>
            </a:r>
          </a:p>
          <a:p>
            <a:pPr>
              <a:buNone/>
            </a:pPr>
            <a:r>
              <a:rPr lang="hu-HU" sz="22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Nem kormányoz: nincsenek tisztségviselői és nincs udvara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3FDD216-CBA0-4F46-A673-51CADCA8458A}"/>
              </a:ext>
            </a:extLst>
          </p:cNvPr>
          <p:cNvSpPr txBox="1"/>
          <p:nvPr/>
        </p:nvSpPr>
        <p:spPr>
          <a:xfrm>
            <a:off x="215516" y="2446425"/>
            <a:ext cx="428028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szokásjog meghatározza a </a:t>
            </a:r>
            <a:r>
              <a:rPr lang="hu-HU" sz="22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jogait és kötelességeit: a döntéshozásnak és a hatalomgyakorlásnak rendje van</a:t>
            </a:r>
            <a:endParaRPr lang="hu-HU" sz="22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u-HU" sz="220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555A8B7-85C5-81B0-F78E-F063C670C46D}"/>
              </a:ext>
            </a:extLst>
          </p:cNvPr>
          <p:cNvSpPr txBox="1"/>
          <p:nvPr/>
        </p:nvSpPr>
        <p:spPr>
          <a:xfrm>
            <a:off x="265102" y="4067558"/>
            <a:ext cx="8280921" cy="259763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2200"/>
              <a:t>Mert nagy az indulat úgyis a Zeusz-táplálta királyban,</a:t>
            </a:r>
            <a:br>
              <a:rPr lang="hu-HU" sz="2200"/>
            </a:br>
            <a:r>
              <a:rPr lang="hu-HU" sz="2200"/>
              <a:t>tiszte pedig Zeusztól van, a bölcs Zeusz kedveli mindig. (Il. 2. 196 sk.)</a:t>
            </a:r>
          </a:p>
          <a:p>
            <a:pPr>
              <a:buNone/>
            </a:pPr>
            <a:endParaRPr lang="hu-HU" sz="2200"/>
          </a:p>
          <a:p>
            <a:pPr>
              <a:buNone/>
            </a:pPr>
            <a:r>
              <a:rPr lang="hu-HU" sz="2200"/>
              <a:t>Szólj a derék Péleuszról is, ha talán valamit tudsz:</a:t>
            </a:r>
            <a:br>
              <a:rPr lang="hu-HU" sz="2200"/>
            </a:br>
            <a:r>
              <a:rPr lang="hu-HU" sz="2200"/>
              <a:t>megvan-e még tisztsége a népes mürmidonok közt,</a:t>
            </a:r>
            <a:br>
              <a:rPr lang="hu-HU" sz="2200"/>
            </a:br>
            <a:r>
              <a:rPr lang="hu-HU" sz="2200"/>
              <a:t>vagy már megvetik őt Hellászban, a phthíai földön,</a:t>
            </a:r>
            <a:br>
              <a:rPr lang="hu-HU" sz="2200"/>
            </a:br>
            <a:r>
              <a:rPr lang="hu-HU" sz="2200"/>
              <a:t>mert a kezét meg a lábát már lenyügözte az aggkor? (Od. 11.495 skk.)</a:t>
            </a:r>
          </a:p>
        </p:txBody>
      </p:sp>
      <p:sp>
        <p:nvSpPr>
          <p:cNvPr id="8" name="Nyíl: balra-jobbra mutató 7">
            <a:extLst>
              <a:ext uri="{FF2B5EF4-FFF2-40B4-BE49-F238E27FC236}">
                <a16:creationId xmlns:a16="http://schemas.microsoft.com/office/drawing/2014/main" id="{68214152-75E7-6454-293D-72F49738E445}"/>
              </a:ext>
            </a:extLst>
          </p:cNvPr>
          <p:cNvSpPr/>
          <p:nvPr/>
        </p:nvSpPr>
        <p:spPr>
          <a:xfrm>
            <a:off x="3739967" y="2960210"/>
            <a:ext cx="795383" cy="40072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478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  </a:t>
            </a:r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AFC76-0EB8-486E-A596-A8993B723781}" type="slidenum">
              <a:rPr lang="hu-HU"/>
              <a:pPr>
                <a:defRPr/>
              </a:pPr>
              <a:t>6</a:t>
            </a:fld>
            <a:endParaRPr lang="hu-HU"/>
          </a:p>
        </p:txBody>
      </p:sp>
      <p:pic>
        <p:nvPicPr>
          <p:cNvPr id="18438" name="Picture 5" descr="Greece_relief_location_map"/>
          <p:cNvPicPr>
            <a:picLocks noChangeAspect="1" noChangeArrowheads="1"/>
          </p:cNvPicPr>
          <p:nvPr/>
        </p:nvPicPr>
        <p:blipFill>
          <a:blip r:embed="rId2" cstate="print"/>
          <a:srcRect t="15855" r="48398" b="20617"/>
          <a:stretch>
            <a:fillRect/>
          </a:stretch>
        </p:blipFill>
        <p:spPr bwMode="auto">
          <a:xfrm>
            <a:off x="0" y="3168464"/>
            <a:ext cx="3814227" cy="386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llipszis feliratnak 12"/>
          <p:cNvSpPr>
            <a:spLocks noChangeArrowheads="1"/>
          </p:cNvSpPr>
          <p:nvPr/>
        </p:nvSpPr>
        <p:spPr bwMode="auto">
          <a:xfrm>
            <a:off x="2271489" y="5083175"/>
            <a:ext cx="142875" cy="142875"/>
          </a:xfrm>
          <a:prstGeom prst="wedgeEllipseCallout">
            <a:avLst>
              <a:gd name="adj1" fmla="val -104444"/>
              <a:gd name="adj2" fmla="val -21111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2479326" y="4891980"/>
            <a:ext cx="13001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Delphoi</a:t>
            </a:r>
          </a:p>
        </p:txBody>
      </p:sp>
      <p:sp>
        <p:nvSpPr>
          <p:cNvPr id="3" name="Ellipszis feliratnak 12"/>
          <p:cNvSpPr>
            <a:spLocks noChangeArrowheads="1"/>
          </p:cNvSpPr>
          <p:nvPr/>
        </p:nvSpPr>
        <p:spPr bwMode="auto">
          <a:xfrm>
            <a:off x="2339752" y="3834879"/>
            <a:ext cx="142875" cy="142875"/>
          </a:xfrm>
          <a:prstGeom prst="wedgeEllipseCallout">
            <a:avLst>
              <a:gd name="adj1" fmla="val 5556"/>
              <a:gd name="adj2" fmla="val 17778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  <a:defRPr/>
            </a:pPr>
            <a:endParaRPr lang="hu-HU" sz="18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2460233" y="3641030"/>
            <a:ext cx="16557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hu-HU" sz="2400" b="1" u="sng">
                <a:latin typeface="Arial" charset="0"/>
              </a:rPr>
              <a:t>Olümposz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96349D-EC2C-B9C5-C324-455B8495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616" y="3614647"/>
            <a:ext cx="4066384" cy="3243353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75240A04-257A-A2EC-5B03-9069D1384677}"/>
              </a:ext>
            </a:extLst>
          </p:cNvPr>
          <p:cNvSpPr txBox="1">
            <a:spLocks noChangeArrowheads="1"/>
          </p:cNvSpPr>
          <p:nvPr/>
        </p:nvSpPr>
        <p:spPr>
          <a:xfrm>
            <a:off x="-10846" y="698421"/>
            <a:ext cx="6961298" cy="274996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lnSpcReduction="1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Ókeanosz:</a:t>
            </a:r>
            <a:r>
              <a:rPr lang="hu-HU" sz="2200">
                <a:latin typeface="+mj-lt"/>
              </a:rPr>
              <a:t> édesvízű, minden víz belőle származik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Föld:</a:t>
            </a:r>
            <a:r>
              <a:rPr lang="hu-HU" sz="2200">
                <a:latin typeface="+mj-lt"/>
              </a:rPr>
              <a:t> lapos, kerek (de a 6. században már gömb)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Két kontinens </a:t>
            </a:r>
            <a:r>
              <a:rPr lang="hu-HU" sz="2200">
                <a:latin typeface="+mj-lt"/>
              </a:rPr>
              <a:t>(Libüa csak Ázsia egy nyúlványa)</a:t>
            </a:r>
          </a:p>
          <a:p>
            <a:pPr marL="400050" lvl="1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hu-HU" sz="2200">
                <a:latin typeface="+mj-lt"/>
              </a:rPr>
              <a:t>A világ széle felé csodalények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Olümposz</a:t>
            </a:r>
            <a:r>
              <a:rPr lang="hu-HU" sz="2200">
                <a:latin typeface="+mj-lt"/>
              </a:rPr>
              <a:t>: csak az 5. századtól jelentette a mai hegységet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hu-HU" sz="2200" u="sng">
                <a:latin typeface="+mj-lt"/>
              </a:rPr>
              <a:t>Koszmosz</a:t>
            </a:r>
            <a:r>
              <a:rPr lang="hu-HU" sz="2200">
                <a:latin typeface="+mj-lt"/>
              </a:rPr>
              <a:t>: rendezett, szimmetrikus (koszmogonia, theogonia)</a:t>
            </a:r>
            <a:endParaRPr lang="hu-HU" sz="2200" dirty="0">
              <a:latin typeface="+mj-lt"/>
            </a:endParaRPr>
          </a:p>
        </p:txBody>
      </p:sp>
      <p:pic>
        <p:nvPicPr>
          <p:cNvPr id="1843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675396" y="66766"/>
            <a:ext cx="2453856" cy="3279095"/>
          </a:xfrm>
          <a:noFill/>
        </p:spPr>
      </p:pic>
      <p:sp>
        <p:nvSpPr>
          <p:cNvPr id="18436" name="Szöveg helye 3"/>
          <p:cNvSpPr>
            <a:spLocks noGrp="1"/>
          </p:cNvSpPr>
          <p:nvPr>
            <p:ph type="body" idx="2"/>
          </p:nvPr>
        </p:nvSpPr>
        <p:spPr>
          <a:xfrm>
            <a:off x="5622925" y="2969774"/>
            <a:ext cx="3368675" cy="576263"/>
          </a:xfrm>
          <a:solidFill>
            <a:srgbClr val="F6CEF1"/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hu-HU" sz="2800" b="1" u="sng"/>
              <a:t>Omphalosz</a:t>
            </a:r>
            <a:r>
              <a:rPr lang="hu-HU" sz="2800"/>
              <a:t> (Delphoiban)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87C227A-6D27-F22E-C085-DBF924E7DF04}"/>
              </a:ext>
            </a:extLst>
          </p:cNvPr>
          <p:cNvSpPr txBox="1"/>
          <p:nvPr/>
        </p:nvSpPr>
        <p:spPr>
          <a:xfrm>
            <a:off x="466343" y="92071"/>
            <a:ext cx="5185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hu-HU" b="1">
                <a:highlight>
                  <a:srgbClr val="FFFF00"/>
                </a:highlight>
              </a:rPr>
              <a:t>A homéroszi (sötét kori) világkép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E4D7EB-3553-4EB5-A0AD-56E01012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5050904" cy="595536"/>
          </a:xfr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 fontScale="90000"/>
          </a:bodyPr>
          <a:lstStyle/>
          <a:p>
            <a:r>
              <a:rPr lang="hu-HU">
                <a:effectLst/>
              </a:rPr>
              <a:t>a homéroszi emberkép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DB7A08-D341-47B8-A6FB-BB08A8011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22198"/>
            <a:ext cx="8686800" cy="2998890"/>
          </a:xfrm>
        </p:spPr>
        <p:txBody>
          <a:bodyPr>
            <a:no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ember 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pszichoszomatikus egység 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(nem test + lélek)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Amivel gondolkodunk és érzünk, az a test része. 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Nincs különálló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és továbbélő</a:t>
            </a:r>
            <a:r>
              <a:rPr lang="hu-HU" sz="2200" b="1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lélek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és nincsenek lélekrészek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legfontosabb kifejezés a mentális történések helyére a 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thümosz</a:t>
            </a:r>
            <a:r>
              <a:rPr lang="hu-HU" sz="2200" b="1" i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(lélegzet, éltető elv, erő)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Nem független a testtől és nem él tovább az ember halála után</a:t>
            </a:r>
          </a:p>
          <a:p>
            <a:pPr indent="0">
              <a:spcBef>
                <a:spcPts val="0"/>
              </a:spcBef>
              <a:buNone/>
            </a:pPr>
            <a:endParaRPr lang="hu-HU" sz="22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hu-HU" sz="22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&lt;&gt; </a:t>
            </a:r>
            <a:r>
              <a:rPr lang="hu-HU" sz="2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archaikus kortól kezdve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az ember test + lélek (pszükhé) </a:t>
            </a:r>
          </a:p>
          <a:p>
            <a:pPr indent="0">
              <a:spcBef>
                <a:spcPts val="0"/>
              </a:spcBef>
              <a:buNone/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hu-HU" sz="2200" b="1" u="sng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pszükhé</a:t>
            </a: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(új jelentésben):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testtől független és a halál után tovább él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minden mentális tevékenység helye és forrása</a:t>
            </a:r>
          </a:p>
          <a:p>
            <a:pPr marL="800100" indent="-457200">
              <a:spcBef>
                <a:spcPts val="0"/>
              </a:spcBef>
            </a:pPr>
            <a:r>
              <a:rPr lang="hu-HU" sz="22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az ember valódi énje, lényege</a:t>
            </a:r>
          </a:p>
          <a:p>
            <a:pPr indent="0">
              <a:spcBef>
                <a:spcPts val="0"/>
              </a:spcBef>
              <a:buNone/>
            </a:pPr>
            <a:endParaRPr lang="hu-HU" sz="26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hu-HU" sz="26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B6E7779-DB6C-466D-8956-C728D1B1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552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BD67F5-93CE-44C0-8546-A594F951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37160"/>
            <a:ext cx="5275312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/>
              </a:rPr>
              <a:t>A homéroszi istenkép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98B22B-A085-45D7-8552-E629975A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153216"/>
            <a:ext cx="8833104" cy="5567624"/>
          </a:xfrm>
        </p:spPr>
        <p:txBody>
          <a:bodyPr>
            <a:noAutofit/>
          </a:bodyPr>
          <a:lstStyle/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Halhatatlanok és nagyobb a hatalmuk, mint az embereknek, de</a:t>
            </a:r>
          </a:p>
          <a:p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nem transzcendensek/mindenhatók/mindentudók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Rendszeresen megjelennek, alakítják az emberek életét</a:t>
            </a:r>
          </a:p>
          <a:p>
            <a:pPr marL="400050" lvl="1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jelentős események, az emberek jelentős szándékai és emóciói 	az istenektől erednek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siker és a bukás az istenektől függ: </a:t>
            </a:r>
          </a:p>
          <a:p>
            <a:pPr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		kedvenceiket segítik – de </a:t>
            </a: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morális megfontolások nélkül</a:t>
            </a: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Nem jók 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&gt;&gt; nem büntetnek v. jutalmaznak itt és a túlvilágon sem</a:t>
            </a:r>
          </a:p>
          <a:p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Amit büntetnek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hatalmuk megkérdőjelezése</a:t>
            </a:r>
          </a:p>
          <a:p>
            <a:pPr lvl="1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védelmük alatt álló emberek, dolgok, intézmények megsértése</a:t>
            </a:r>
          </a:p>
          <a:p>
            <a:pPr marL="1371600" lvl="3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(papok, oltalomkérők, templomok, eskü, vendégbarátság)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38F92CF-9D97-4D1C-B8B2-792AE925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881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4F1AE5-624B-4A46-938A-101A16F9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32" y="306569"/>
            <a:ext cx="6421208" cy="841248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hu-HU">
                <a:effectLst/>
              </a:rPr>
              <a:t>Homéroszi Túlvilágkép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76A282-60D0-41C4-8010-E1EFEA17D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3608" y="3501008"/>
            <a:ext cx="6325908" cy="335699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2400" b="1" u="sng"/>
              <a:t>&lt;&gt; archaikus kor: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az istenek jók &gt;&gt; jutalmaznak/büntetnek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lélekfogalom (halhatatlan)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túlvilágkép</a:t>
            </a:r>
          </a:p>
          <a:p>
            <a:pPr lvl="1" indent="-342900">
              <a:lnSpc>
                <a:spcPct val="90000"/>
              </a:lnSpc>
            </a:pPr>
            <a:r>
              <a:rPr lang="hu-HU"/>
              <a:t>új </a:t>
            </a:r>
            <a:r>
              <a:rPr lang="hu-HU">
                <a:effectLst/>
              </a:rPr>
              <a:t>erkölcsi szemlélet (az erény tesz boldoggá) </a:t>
            </a: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 sz="24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2AB7401-E0A2-48EA-85B3-8A7535AE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9</a:t>
            </a:fld>
            <a:endParaRPr lang="hu-HU" sz="1100"/>
          </a:p>
        </p:txBody>
      </p:sp>
      <p:pic>
        <p:nvPicPr>
          <p:cNvPr id="2050" name="Picture 2" descr="The Iliad">
            <a:extLst>
              <a:ext uri="{FF2B5EF4-FFF2-40B4-BE49-F238E27FC236}">
                <a16:creationId xmlns:a16="http://schemas.microsoft.com/office/drawing/2014/main" id="{5FA9BCC5-F142-4B42-B82F-781ABE176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8135"/>
          <a:stretch/>
        </p:blipFill>
        <p:spPr bwMode="auto">
          <a:xfrm>
            <a:off x="-108520" y="3733056"/>
            <a:ext cx="2772128" cy="312494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D90A4C95-A27B-4365-857C-0F9E60712E2A}"/>
              </a:ext>
            </a:extLst>
          </p:cNvPr>
          <p:cNvSpPr txBox="1"/>
          <p:nvPr/>
        </p:nvSpPr>
        <p:spPr>
          <a:xfrm>
            <a:off x="545705" y="1231958"/>
            <a:ext cx="8064895" cy="197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2400"/>
              <a:t>Nincs halál utáni élet, csak egy öntudatlan árny marad az emberből (pszükhé), de egyesek a</a:t>
            </a:r>
          </a:p>
          <a:p>
            <a:pPr>
              <a:lnSpc>
                <a:spcPct val="90000"/>
              </a:lnSpc>
            </a:pPr>
            <a:r>
              <a:rPr lang="hu-HU" sz="2400" b="1" u="sng"/>
              <a:t>Tartaroszba</a:t>
            </a:r>
            <a:r>
              <a:rPr lang="hu-HU" sz="2400"/>
              <a:t> kerülnek: hübrisz miatt</a:t>
            </a:r>
          </a:p>
          <a:p>
            <a:pPr>
              <a:lnSpc>
                <a:spcPct val="90000"/>
              </a:lnSpc>
            </a:pPr>
            <a:r>
              <a:rPr lang="hu-HU" sz="2400"/>
              <a:t>mások </a:t>
            </a:r>
            <a:r>
              <a:rPr lang="hu-HU" sz="2400" b="1" u="sng"/>
              <a:t>Élüszionba</a:t>
            </a:r>
            <a:r>
              <a:rPr lang="hu-HU" sz="2400"/>
              <a:t> (Boldogok szigeteire):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400"/>
              <a:t>	istenekkel fennálló családi kapcsolatok miatt</a:t>
            </a:r>
          </a:p>
        </p:txBody>
      </p:sp>
    </p:spTree>
    <p:extLst>
      <p:ext uri="{BB962C8B-B14F-4D97-AF65-F5344CB8AC3E}">
        <p14:creationId xmlns:p14="http://schemas.microsoft.com/office/powerpoint/2010/main" val="389317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5995392" cy="8382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u-HU">
                <a:effectLst/>
              </a:rPr>
              <a:t>Homéroszi értékrend 1.</a:t>
            </a:r>
            <a:endParaRPr lang="hu-HU" dirty="0">
              <a:effectLst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4947" y="1554206"/>
            <a:ext cx="8839200" cy="504319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hu-HU" sz="2200" b="1" u="sng" dirty="0">
                <a:latin typeface="Arial" panose="020B0604020202020204" pitchFamily="34" charset="0"/>
                <a:cs typeface="Arial" pitchFamily="34" charset="0"/>
              </a:rPr>
              <a:t>Timé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: elismertség, tisztelet, presztízs: a közösség megítélésétől függ</a:t>
            </a:r>
          </a:p>
          <a:p>
            <a:pPr lvl="1" indent="-342900">
              <a:lnSpc>
                <a:spcPct val="90000"/>
              </a:lnSpc>
            </a:pP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Alapja: katonai érdemek, vagyon, hatalom</a:t>
            </a:r>
          </a:p>
          <a:p>
            <a:pPr lvl="1" indent="-342900">
              <a:lnSpc>
                <a:spcPct val="90000"/>
              </a:lnSpc>
            </a:pP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Egy homéroszi hérosz fő motivációja a minél nagyobb </a:t>
            </a:r>
            <a:r>
              <a:rPr lang="hu-HU" sz="2200" dirty="0" err="1">
                <a:latin typeface="Arial" panose="020B0604020202020204" pitchFamily="34" charset="0"/>
                <a:cs typeface="Arial" pitchFamily="34" charset="0"/>
              </a:rPr>
              <a:t>timé</a:t>
            </a:r>
            <a:endParaRPr lang="hu-HU" sz="2200" dirty="0">
              <a:latin typeface="Arial" panose="020B0604020202020204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2200" b="1" u="sng" dirty="0" err="1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Kleosz</a:t>
            </a:r>
            <a:r>
              <a:rPr lang="hu-HU" sz="2200" dirty="0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hír, hírnév, a </a:t>
            </a:r>
            <a:r>
              <a:rPr lang="hu-HU" sz="2200" dirty="0" err="1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timé</a:t>
            </a:r>
            <a:r>
              <a:rPr lang="hu-HU" sz="2200" dirty="0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nagysága határozza meg (mint a </a:t>
            </a:r>
            <a:r>
              <a:rPr lang="hu-HU" sz="2200" dirty="0" err="1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geraszt</a:t>
            </a:r>
            <a:r>
              <a:rPr lang="hu-HU" sz="2200" dirty="0">
                <a:solidFill>
                  <a:srgbClr val="4E3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is) - Akhilleusz példája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200" b="1" u="sng" dirty="0" err="1">
                <a:latin typeface="Arial" panose="020B0604020202020204" pitchFamily="34" charset="0"/>
                <a:cs typeface="Arial" pitchFamily="34" charset="0"/>
              </a:rPr>
              <a:t>Gerasz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 (ajándék): a </a:t>
            </a:r>
            <a:r>
              <a:rPr lang="hu-HU" sz="2200" dirty="0" err="1">
                <a:latin typeface="Arial" panose="020B0604020202020204" pitchFamily="34" charset="0"/>
                <a:cs typeface="Arial" pitchFamily="34" charset="0"/>
              </a:rPr>
              <a:t>timé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 kifejezője: amekkora </a:t>
            </a:r>
            <a:r>
              <a:rPr lang="hu-HU" sz="2200" dirty="0" err="1">
                <a:latin typeface="Arial" panose="020B0604020202020204" pitchFamily="34" charset="0"/>
                <a:cs typeface="Arial" pitchFamily="34" charset="0"/>
              </a:rPr>
              <a:t>vki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hu-HU" sz="2200" dirty="0" err="1">
                <a:latin typeface="Arial" panose="020B0604020202020204" pitchFamily="34" charset="0"/>
                <a:cs typeface="Arial" pitchFamily="34" charset="0"/>
              </a:rPr>
              <a:t>timéje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, akkora </a:t>
            </a:r>
            <a:r>
              <a:rPr lang="hu-HU" sz="2200" dirty="0" err="1">
                <a:latin typeface="Arial" panose="020B0604020202020204" pitchFamily="34" charset="0"/>
                <a:cs typeface="Arial" pitchFamily="34" charset="0"/>
              </a:rPr>
              <a:t>gerasz</a:t>
            </a: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 illeti meg (adó, hadizsákmány).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200" dirty="0">
                <a:latin typeface="Arial" panose="020B0604020202020204" pitchFamily="34" charset="0"/>
                <a:cs typeface="Arial" pitchFamily="34" charset="0"/>
              </a:rPr>
              <a:t>(+ a szövegségkötések, kereskedelem eszköze is lehet)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200" b="1" u="sng" dirty="0" err="1">
                <a:latin typeface="Arial" panose="020B0604020202020204" pitchFamily="34" charset="0"/>
                <a:cs typeface="Arial" pitchFamily="34" charset="0"/>
              </a:rPr>
              <a:t>Agón</a:t>
            </a:r>
            <a:r>
              <a:rPr lang="hu-HU" sz="2200" dirty="0">
                <a:latin typeface="Arial" pitchFamily="34" charset="0"/>
                <a:cs typeface="Arial" pitchFamily="34" charset="0"/>
              </a:rPr>
              <a:t> (versengés): később is az élet legtöbb területén: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hu-HU" sz="2200" dirty="0">
                <a:latin typeface="Arial" pitchFamily="34" charset="0"/>
                <a:cs typeface="Arial" pitchFamily="34" charset="0"/>
              </a:rPr>
              <a:t>pl. a </a:t>
            </a:r>
            <a:r>
              <a:rPr lang="hu-HU" sz="2200" dirty="0" err="1">
                <a:latin typeface="Arial" pitchFamily="34" charset="0"/>
                <a:cs typeface="Arial" pitchFamily="34" charset="0"/>
              </a:rPr>
              <a:t>fil</a:t>
            </a:r>
            <a:r>
              <a:rPr lang="hu-HU" sz="2200" dirty="0">
                <a:latin typeface="Arial" pitchFamily="34" charset="0"/>
                <a:cs typeface="Arial" pitchFamily="34" charset="0"/>
              </a:rPr>
              <a:t>. és </a:t>
            </a:r>
            <a:r>
              <a:rPr lang="hu-HU" sz="2200" dirty="0" err="1">
                <a:latin typeface="Arial" pitchFamily="34" charset="0"/>
                <a:cs typeface="Arial" pitchFamily="34" charset="0"/>
              </a:rPr>
              <a:t>pol</a:t>
            </a:r>
            <a:r>
              <a:rPr lang="hu-HU" sz="2200" dirty="0">
                <a:latin typeface="Arial" pitchFamily="34" charset="0"/>
                <a:cs typeface="Arial" pitchFamily="34" charset="0"/>
              </a:rPr>
              <a:t>. viták, a közfeladatok ellátása, a bírósági perek és a művészi tevékenység</a:t>
            </a:r>
          </a:p>
          <a:p>
            <a:pPr marL="0" indent="0">
              <a:lnSpc>
                <a:spcPct val="90000"/>
              </a:lnSpc>
              <a:buNone/>
            </a:pPr>
            <a:endParaRPr lang="hu-H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09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E1B837-4DAF-46C9-B287-1B09304C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30609"/>
            <a:ext cx="6067400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/>
              </a:rPr>
              <a:t>Homéroszi értékrend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25BCFF-A987-4B88-8350-DF12F2331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Autofit/>
          </a:bodyPr>
          <a:lstStyle/>
          <a:p>
            <a:endParaRPr lang="hu-HU" sz="2200"/>
          </a:p>
          <a:p>
            <a:r>
              <a:rPr lang="hu-HU" sz="2200" b="1" u="sng"/>
              <a:t>Aidósz: </a:t>
            </a:r>
            <a:r>
              <a:rPr lang="hu-HU" sz="2200"/>
              <a:t>szégyen, szégyenérzet,„ami visszatart a rossztól”</a:t>
            </a:r>
          </a:p>
          <a:p>
            <a:pPr lvl="1"/>
            <a:r>
              <a:rPr lang="hu-HU" sz="2200"/>
              <a:t>Külső kontrol: a közösség véleményének figyelembevétele</a:t>
            </a:r>
          </a:p>
          <a:p>
            <a:pPr lvl="1"/>
            <a:r>
              <a:rPr lang="hu-HU" sz="2200"/>
              <a:t>Akit szégyen ér, annak csökken a timéje</a:t>
            </a:r>
          </a:p>
          <a:p>
            <a:pPr lvl="1"/>
            <a:r>
              <a:rPr lang="hu-HU" sz="2200"/>
              <a:t>A homéroszi kultúra szégyen-kultúra: a helytelen cselekedetek szankciója az emberek megszólása (a bűn-kultúrában a lelkiismeret) </a:t>
            </a:r>
          </a:p>
          <a:p>
            <a:pPr lvl="1"/>
            <a:r>
              <a:rPr lang="hu-HU" sz="2200"/>
              <a:t>Az aidósz oka lehet: gyávaság, sikertelenség</a:t>
            </a:r>
          </a:p>
          <a:p>
            <a:pPr lvl="1"/>
            <a:endParaRPr lang="hu-HU" sz="2200"/>
          </a:p>
          <a:p>
            <a:pPr lvl="1"/>
            <a:r>
              <a:rPr lang="hu-HU" sz="2200"/>
              <a:t>Harci kiáltásként is: Aidósz argeioi! </a:t>
            </a:r>
          </a:p>
          <a:p>
            <a:pPr lvl="1"/>
            <a:r>
              <a:rPr lang="hu-HU" sz="2200"/>
              <a:t>Hektór is az aidószt (és így a timét) tartja szem előtt, amikor készül összecsapni Akhilleusszal.</a:t>
            </a:r>
          </a:p>
          <a:p>
            <a:endParaRPr lang="hu-HU" sz="2200"/>
          </a:p>
          <a:p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9B4CB2-ABC8-4AB4-914F-3D53FC4B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686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F385DE-1ABF-4EFB-A42F-687E5786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6632"/>
            <a:ext cx="6203032" cy="838200"/>
          </a:xfrm>
          <a:solidFill>
            <a:schemeClr val="bg1"/>
          </a:solidFill>
        </p:spPr>
        <p:txBody>
          <a:bodyPr/>
          <a:lstStyle/>
          <a:p>
            <a:r>
              <a:rPr lang="hu-HU">
                <a:effectLst>
                  <a:reflection endPos="0" dir="5400000" sy="-90000" algn="bl" rotWithShape="0"/>
                </a:effectLst>
              </a:rPr>
              <a:t>Homéroszi értékrend 3.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6FD643-02CE-4B43-A59B-0C474820E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195" y="1515923"/>
            <a:ext cx="8686800" cy="4948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 b="1" u="sng">
                <a:solidFill>
                  <a:srgbClr val="0070C0"/>
                </a:solidFill>
                <a:highlight>
                  <a:srgbClr val="FFFF00"/>
                </a:highlight>
              </a:rPr>
              <a:t>EGYÉN ÉS KÖZÖSSÉG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 b="1"/>
              <a:t>A legfontosabb értékek és javak jelentős mértékben a közösségtől függenek</a:t>
            </a:r>
          </a:p>
          <a:p>
            <a:pPr marL="400050" lvl="1" indent="0">
              <a:buNone/>
            </a:pPr>
            <a:r>
              <a:rPr lang="hu-HU" sz="2200"/>
              <a:t>&gt;&gt; ezért mindenkinek valamennyire tekintetbe kell vennie a többi embert </a:t>
            </a:r>
          </a:p>
          <a:p>
            <a:pPr marL="0" indent="0">
              <a:buNone/>
            </a:pPr>
            <a:r>
              <a:rPr lang="hu-HU" sz="2200" b="1"/>
              <a:t>&lt;&gt;</a:t>
            </a:r>
            <a:r>
              <a:rPr lang="hu-HU" sz="2200"/>
              <a:t> másrészről viszont a homéroszi hősök </a:t>
            </a:r>
            <a:r>
              <a:rPr lang="hu-HU" sz="2200" b="1"/>
              <a:t>csak a saját timéjükkel és kleoszukkal törődnek</a:t>
            </a:r>
            <a:r>
              <a:rPr lang="hu-HU" sz="2200"/>
              <a:t>, individualisták.</a:t>
            </a:r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endParaRPr lang="hu-HU" sz="2200"/>
          </a:p>
          <a:p>
            <a:pPr marL="0" indent="0">
              <a:buNone/>
            </a:pPr>
            <a:r>
              <a:rPr lang="hu-HU" sz="2200"/>
              <a:t>A </a:t>
            </a:r>
            <a:r>
              <a:rPr lang="hu-HU" sz="2200" b="1"/>
              <a:t>trójaiak</a:t>
            </a:r>
            <a:r>
              <a:rPr lang="hu-HU" sz="2200"/>
              <a:t> és </a:t>
            </a:r>
            <a:r>
              <a:rPr lang="hu-HU" sz="2200" b="1"/>
              <a:t>Hektór</a:t>
            </a:r>
            <a:r>
              <a:rPr lang="hu-HU" sz="2200"/>
              <a:t>, valamint </a:t>
            </a:r>
            <a:r>
              <a:rPr lang="hu-HU" sz="2200" b="1"/>
              <a:t>Odüsszeusz</a:t>
            </a:r>
            <a:r>
              <a:rPr lang="hu-HU" sz="2200"/>
              <a:t> az Odüsszeiában </a:t>
            </a:r>
            <a:r>
              <a:rPr lang="hu-HU" sz="2200" b="1"/>
              <a:t>kevésbé egocentrikusok </a:t>
            </a:r>
            <a:r>
              <a:rPr lang="hu-HU" sz="2200"/>
              <a:t>+ számít nekik a </a:t>
            </a:r>
            <a:r>
              <a:rPr lang="hu-HU" sz="2200" b="1"/>
              <a:t>közösség iránti felelősség </a:t>
            </a:r>
            <a:r>
              <a:rPr lang="hu-HU" sz="2200"/>
              <a:t>és a </a:t>
            </a:r>
            <a:r>
              <a:rPr lang="hu-HU" sz="2200" b="1"/>
              <a:t>hazaszeretet</a:t>
            </a:r>
          </a:p>
          <a:p>
            <a:pPr marL="0" indent="0">
              <a:buNone/>
            </a:pPr>
            <a:endParaRPr lang="hu-HU" sz="2200"/>
          </a:p>
          <a:p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BA41994-6C6E-46F7-BD3A-1F3D3837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D3265-6432-44DA-B8BC-243B133B9C7D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6431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8DA99B-E504-40FC-8A99-4B1DDCE5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2136"/>
            <a:ext cx="5626968" cy="838200"/>
          </a:xfrm>
          <a:solidFill>
            <a:schemeClr val="bg1"/>
          </a:solidFill>
          <a:effectLst/>
        </p:spPr>
        <p:txBody>
          <a:bodyPr anchor="ctr">
            <a:normAutofit fontScale="90000"/>
          </a:bodyPr>
          <a:lstStyle/>
          <a:p>
            <a:r>
              <a:rPr lang="hu-HU">
                <a:effectLst>
                  <a:reflection blurRad="12700" endPos="0" dir="5400000" sy="-90000" algn="bl" rotWithShape="0"/>
                </a:effectLst>
              </a:rPr>
              <a:t>Homéroszi értékrend 4.</a:t>
            </a:r>
            <a:br>
              <a:rPr lang="hu-HU">
                <a:effectLst>
                  <a:reflection blurRad="12700" endPos="0" dir="5400000" sy="-90000" algn="bl" rotWithShape="0"/>
                </a:effectLst>
              </a:rPr>
            </a:br>
            <a:r>
              <a:rPr lang="hu-HU">
                <a:effectLst>
                  <a:reflection blurRad="12700" endPos="0" dir="5400000" sy="-90000" algn="bl" rotWithShape="0"/>
                </a:effectLst>
              </a:rPr>
              <a:t>	</a:t>
            </a:r>
            <a:r>
              <a:rPr lang="hu-HU" sz="2700">
                <a:effectLst>
                  <a:reflection blurRad="12700" endPos="0" dir="5400000" sy="-90000" algn="bl" rotWithShape="0"/>
                </a:effectLst>
                <a:highlight>
                  <a:srgbClr val="FFFF00"/>
                </a:highlight>
              </a:rPr>
              <a:t>Xenia (vendégbarátság)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078B1E1-CCC3-4B04-833C-FE6125F6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fld id="{0CED3265-6432-44DA-B8BC-243B133B9C7D}" type="slidenum">
              <a:rPr lang="hu-HU" sz="1100" smtClean="0"/>
              <a:pPr>
                <a:lnSpc>
                  <a:spcPct val="90000"/>
                </a:lnSpc>
                <a:defRPr/>
              </a:pPr>
              <a:t>13</a:t>
            </a:fld>
            <a:endParaRPr lang="hu-HU" sz="110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F90E4C8-2A4D-41DC-4D1F-6ABB54DEEEF4}"/>
              </a:ext>
            </a:extLst>
          </p:cNvPr>
          <p:cNvSpPr txBox="1"/>
          <p:nvPr/>
        </p:nvSpPr>
        <p:spPr>
          <a:xfrm>
            <a:off x="436373" y="1508843"/>
            <a:ext cx="8363271" cy="534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hu-HU"/>
              <a:t>Vallási intézmény: egy kötelesség, Zeusz a védelmezője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Ételt, italt és szállást adni az utazónak vagy menekültnek, majd ajándékot is 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Öröklődő kötelék jön létre (rendszeres ajándékcsere, kölcsönös segítségnyújtások) </a:t>
            </a:r>
          </a:p>
          <a:p>
            <a:pPr lvl="0">
              <a:buNone/>
            </a:pPr>
            <a:endParaRPr lang="hu-HU"/>
          </a:p>
          <a:p>
            <a:pPr lvl="0">
              <a:buNone/>
            </a:pPr>
            <a:r>
              <a:rPr lang="hu-HU"/>
              <a:t>Pl. Diomédész és Glaukosz, Alkinoosz Odüsszeusszal szemben, Nesztór Télemakhosszal, a küklopszok Odüsszeusszal, Parisz Spártában Menelaosszal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19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2238</TotalTime>
  <Words>1092</Words>
  <Application>Microsoft Office PowerPoint</Application>
  <PresentationFormat>Diavetítés a képernyőre (4:3 oldalarány)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Túra</vt:lpstr>
      <vt:lpstr>A sötét kor (12-9. század)   A sötétség jelentése:     - Alacsonyabb civilizációs szint    (szegénység; leegyszerűsödött gazd., társ., pol. viszonyok)   - Nincs írás + kevés helyről kevés régészeti lelet     Források:    - régészet   - Homérosz eposzai (nem eseményekről, hanem társ., pol.,    gazd., kult. viszonyokról tájékoztatnak)   </vt:lpstr>
      <vt:lpstr>PowerPoint-bemutató</vt:lpstr>
      <vt:lpstr>PowerPoint-bemutató</vt:lpstr>
      <vt:lpstr>PowerPoint-bemutató</vt:lpstr>
      <vt:lpstr>AZ eposzok felhasználása történelmi forrásként</vt:lpstr>
      <vt:lpstr>  </vt:lpstr>
      <vt:lpstr>a homéroszi emberkép </vt:lpstr>
      <vt:lpstr>A homéroszi istenkép</vt:lpstr>
      <vt:lpstr>Homéroszi Túlvilágkép</vt:lpstr>
      <vt:lpstr>Homéroszi értékrend 1.</vt:lpstr>
      <vt:lpstr>Homéroszi értékrend 2.</vt:lpstr>
      <vt:lpstr>Homéroszi értékrend 3.</vt:lpstr>
      <vt:lpstr>Homéroszi értékrend 4.  Xenia (vendégbarátság)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A sötét kor  12-9. század</dc:title>
  <dc:creator>Gergely Mohay</dc:creator>
  <cp:lastModifiedBy>Mohay Gergely</cp:lastModifiedBy>
  <cp:revision>19</cp:revision>
  <dcterms:created xsi:type="dcterms:W3CDTF">2020-09-30T12:13:49Z</dcterms:created>
  <dcterms:modified xsi:type="dcterms:W3CDTF">2026-09-14T15:33:28Z</dcterms:modified>
</cp:coreProperties>
</file>