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83" r:id="rId1"/>
  </p:sldMasterIdLst>
  <p:notesMasterIdLst>
    <p:notesMasterId r:id="rId35"/>
  </p:notesMasterIdLst>
  <p:handoutMasterIdLst>
    <p:handoutMasterId r:id="rId36"/>
  </p:handoutMasterIdLst>
  <p:sldIdLst>
    <p:sldId id="257" r:id="rId2"/>
    <p:sldId id="428" r:id="rId3"/>
    <p:sldId id="426" r:id="rId4"/>
    <p:sldId id="394" r:id="rId5"/>
    <p:sldId id="368" r:id="rId6"/>
    <p:sldId id="369" r:id="rId7"/>
    <p:sldId id="427" r:id="rId8"/>
    <p:sldId id="397" r:id="rId9"/>
    <p:sldId id="554" r:id="rId10"/>
    <p:sldId id="396" r:id="rId11"/>
    <p:sldId id="556" r:id="rId12"/>
    <p:sldId id="398" r:id="rId13"/>
    <p:sldId id="564" r:id="rId14"/>
    <p:sldId id="425" r:id="rId15"/>
    <p:sldId id="385" r:id="rId16"/>
    <p:sldId id="374" r:id="rId17"/>
    <p:sldId id="412" r:id="rId18"/>
    <p:sldId id="304" r:id="rId19"/>
    <p:sldId id="407" r:id="rId20"/>
    <p:sldId id="539" r:id="rId21"/>
    <p:sldId id="541" r:id="rId22"/>
    <p:sldId id="544" r:id="rId23"/>
    <p:sldId id="545" r:id="rId24"/>
    <p:sldId id="501" r:id="rId25"/>
    <p:sldId id="471" r:id="rId26"/>
    <p:sldId id="477" r:id="rId27"/>
    <p:sldId id="546" r:id="rId28"/>
    <p:sldId id="561" r:id="rId29"/>
    <p:sldId id="524" r:id="rId30"/>
    <p:sldId id="563" r:id="rId31"/>
    <p:sldId id="488" r:id="rId32"/>
    <p:sldId id="454" r:id="rId33"/>
    <p:sldId id="508" r:id="rId34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249" autoAdjust="0"/>
  </p:normalViewPr>
  <p:slideViewPr>
    <p:cSldViewPr>
      <p:cViewPr varScale="1">
        <p:scale>
          <a:sx n="82" d="100"/>
          <a:sy n="82" d="100"/>
        </p:scale>
        <p:origin x="1445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11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5DF6285-FC1E-4A04-84C9-470177C1A2D0}" type="datetimeFigureOut">
              <a:rPr lang="hu-HU"/>
              <a:pPr>
                <a:defRPr/>
              </a:pPr>
              <a:t>2026. 09. 07.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2193115-7642-4CEF-A623-9D8BFA03A76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1668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DA776-E874-4D2E-98AD-212BFAAA617C}" type="datetimeFigureOut">
              <a:rPr lang="hu-HU" smtClean="0"/>
              <a:t>2026. 09. 06.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A8653-846A-4137-B2D2-F5D6950FD6C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4033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A8653-846A-4137-B2D2-F5D6950FD6CA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0344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DA8653-846A-4137-B2D2-F5D6950FD6CA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3320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CEBEC5-3722-4CEA-A980-612D9A6AB597}" type="datetime1">
              <a:rPr lang="hu-HU" smtClean="0"/>
              <a:t>2026. 09. 06.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898AB-0B5B-4405-A33D-7FD5DC47BA8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904FE6-8223-43A3-A9C9-3E38E081BF62}" type="datetime1">
              <a:rPr lang="hu-HU" smtClean="0"/>
              <a:t>2026. 09. 06.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130434-1CE1-48F9-9B30-F599CB4B6B4C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73CF5B-623C-4C9E-BB51-5BCE169C0ECE}" type="datetime1">
              <a:rPr lang="hu-HU" smtClean="0"/>
              <a:t>2026. 09. 06.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50316E82-344B-431E-AAAB-7F1545DDC587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CCD940-8434-40EF-A33E-383C6BD45966}" type="datetime1">
              <a:rPr lang="hu-HU" smtClean="0"/>
              <a:t>2026. 09. 06.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8B5AF-3D46-4A5F-999D-AD4CAC46D61D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811296-7427-4714-8E77-0F4B6006C04E}" type="datetime1">
              <a:rPr lang="hu-HU" smtClean="0"/>
              <a:t>2026. 09. 06.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3C1354-4088-4046-8705-77BE1FA3F7F3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AB596E-1D42-404A-B6B3-25A1F6A85248}" type="datetime1">
              <a:rPr lang="hu-HU" smtClean="0"/>
              <a:t>2026. 09. 06.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7320A8-EAC9-4D32-9751-E082B7844895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C5247F-EE24-4601-B282-B7AEB1DDA26E}" type="datetime1">
              <a:rPr lang="hu-HU" smtClean="0"/>
              <a:t>2026. 09. 06.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BB62EF-521C-4082-A0F4-104C64414C4C}" type="datetime1">
              <a:rPr lang="hu-HU" smtClean="0"/>
              <a:t>2026. 09. 06.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A2423D-5334-4D47-9446-A77AA8FF280F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hu-HU">
                <a:solidFill>
                  <a:schemeClr val="lt1"/>
                </a:solidFill>
                <a:latin typeface="+mn-lt"/>
                <a:ea typeface="+mn-ea"/>
                <a:cs typeface="+mn-cs"/>
              </a:rPr>
              <a:t>Kép beszúrásához kattintson az ikonra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9FA0C9-AFBE-47AB-B9A8-5088018D5DB8}" type="datetime1">
              <a:rPr lang="hu-HU" smtClean="0"/>
              <a:t>2026. 09. 06.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204666-D3F9-4533-8793-0C2FE44DB0A3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12BAAC6-C5F5-4A84-93C7-0415EA2C456D}" type="datetime1">
              <a:rPr lang="hu-HU" smtClean="0"/>
              <a:t>2026. 09. 06.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599FCF-B1DA-4E34-9BD8-1FD9C701F27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DADEBF-81D0-4F6A-BE2F-879C6C727DD8}" type="datetime1">
              <a:rPr lang="hu-HU" smtClean="0"/>
              <a:t>2026. 09. 06.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FC059C-1148-4BE5-8CBD-167E9EF1F5D1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4DE47C36-2104-4813-B762-5F087695B66E}" type="datetime1">
              <a:rPr lang="hu-HU" smtClean="0"/>
              <a:t>2026. 09. 06.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9C437C40-CA6D-4AB4-8E40-8F6D9F62C4E6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  <p:sldLayoutId id="2147484391" r:id="rId8"/>
    <p:sldLayoutId id="2147484392" r:id="rId9"/>
    <p:sldLayoutId id="2147484393" r:id="rId10"/>
    <p:sldLayoutId id="2147484394" r:id="rId11"/>
  </p:sldLayoutIdLst>
  <p:transition/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mohay.gergely.btk.ppke.h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mek.oszk.hu/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2030" y="1371600"/>
            <a:ext cx="8229600" cy="1625352"/>
          </a:xfrm>
        </p:spPr>
        <p:txBody>
          <a:bodyPr/>
          <a:lstStyle/>
          <a:p>
            <a:pPr eaLnBrk="1" hangingPunct="1"/>
            <a:r>
              <a:rPr lang="hu-HU"/>
              <a:t>Ókori görög történelem</a:t>
            </a:r>
          </a:p>
        </p:txBody>
      </p:sp>
      <p:sp>
        <p:nvSpPr>
          <p:cNvPr id="2560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57FBC0-5CEC-4220-B4BF-5E21FCBF5F1D}" type="slidenum">
              <a:rPr lang="hu-H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hu-HU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05663FC-4377-4835-9C52-1BF7371DDCF1}"/>
              </a:ext>
            </a:extLst>
          </p:cNvPr>
          <p:cNvSpPr txBox="1"/>
          <p:nvPr/>
        </p:nvSpPr>
        <p:spPr>
          <a:xfrm>
            <a:off x="4067944" y="4580299"/>
            <a:ext cx="30433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/>
              <a:t>Mohay Gergely</a:t>
            </a:r>
          </a:p>
          <a:p>
            <a:endParaRPr lang="hu-HU"/>
          </a:p>
          <a:p>
            <a:r>
              <a:rPr lang="hu-HU"/>
              <a:t>mohay.gergely@yahoo.com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60338"/>
            <a:ext cx="8229600" cy="676374"/>
          </a:xfrm>
        </p:spPr>
        <p:txBody>
          <a:bodyPr>
            <a:normAutofit/>
          </a:bodyPr>
          <a:lstStyle/>
          <a:p>
            <a:pPr eaLnBrk="1" hangingPunct="1"/>
            <a:r>
              <a:rPr lang="hu-HU" sz="3500"/>
              <a:t>Az előadások néhány témája</a:t>
            </a:r>
          </a:p>
        </p:txBody>
      </p:sp>
      <p:sp>
        <p:nvSpPr>
          <p:cNvPr id="2765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94FF00-99BE-4F66-A171-FC19CFC23936}" type="slidenum">
              <a:rPr lang="hu-H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596BAF99-9271-69EC-4B2E-18BB764674AA}"/>
              </a:ext>
            </a:extLst>
          </p:cNvPr>
          <p:cNvSpPr txBox="1"/>
          <p:nvPr/>
        </p:nvSpPr>
        <p:spPr>
          <a:xfrm>
            <a:off x="477281" y="982092"/>
            <a:ext cx="836327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hu-HU" sz="2200" dirty="0"/>
              <a:t>Ki számított kiváló embernek Homérosz korában?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hu-HU" sz="2200" dirty="0"/>
              <a:t>Milyen politikai szerepe volt a delphoi jósdának vagy az athéni színháznak?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hu-HU" sz="2200" dirty="0"/>
              <a:t>Lehetett-e valaki ateista az ókori Hellaszban?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hu-HU" sz="2200" dirty="0"/>
              <a:t>Valóban zsarnokok voltak-e a </a:t>
            </a:r>
            <a:r>
              <a:rPr lang="hu-HU" sz="2200" dirty="0" err="1"/>
              <a:t>türannoszok</a:t>
            </a:r>
            <a:r>
              <a:rPr lang="hu-HU" sz="2200" dirty="0"/>
              <a:t>?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hu-HU" sz="2200" dirty="0"/>
              <a:t>Mennyire különbözött az athéni és a spártai nők élete?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hu-HU" sz="2200" dirty="0"/>
              <a:t>Miért bírálta Platón a demokráciát?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hu-HU" sz="2200" dirty="0"/>
              <a:t>Olyan volt-e Spárta, amilyennek a modern filmekben látjuk? </a:t>
            </a:r>
          </a:p>
        </p:txBody>
      </p:sp>
    </p:spTree>
    <p:extLst>
      <p:ext uri="{BB962C8B-B14F-4D97-AF65-F5344CB8AC3E}">
        <p14:creationId xmlns:p14="http://schemas.microsoft.com/office/powerpoint/2010/main" val="382537072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3</a:t>
            </a:fld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31340F9-2ABA-4722-B095-4524F3552FE9}"/>
              </a:ext>
            </a:extLst>
          </p:cNvPr>
          <p:cNvSpPr txBox="1"/>
          <p:nvPr/>
        </p:nvSpPr>
        <p:spPr>
          <a:xfrm>
            <a:off x="529208" y="112154"/>
            <a:ext cx="8291264" cy="589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5760" indent="-365760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</a:pPr>
            <a:r>
              <a:rPr lang="hu-HU" sz="3000" b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Miért foglalkozunk a görög történelemmel? </a:t>
            </a:r>
            <a:endParaRPr lang="hu-HU" sz="3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3418ADA-4FFB-4475-B1E3-2A3D32CF8EEF}"/>
              </a:ext>
            </a:extLst>
          </p:cNvPr>
          <p:cNvSpPr txBox="1"/>
          <p:nvPr/>
        </p:nvSpPr>
        <p:spPr>
          <a:xfrm>
            <a:off x="294908" y="1285206"/>
            <a:ext cx="8496944" cy="5131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hu-HU" sz="22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 </a:t>
            </a:r>
            <a:r>
              <a:rPr lang="hu-HU" sz="2200" b="1" u="sng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görög művészet </a:t>
            </a:r>
            <a:r>
              <a:rPr lang="hu-HU" sz="22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alkotásainak mélyebb megértése és értékelése (irodalom, képzőművészet, építészet)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hu-HU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hu-HU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 </a:t>
            </a:r>
            <a:r>
              <a:rPr lang="hu-HU" sz="22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Újszövetség és a korai egyházatyák </a:t>
            </a:r>
            <a:r>
              <a:rPr lang="hu-HU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megértése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hu-HU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hu-HU" sz="22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 </a:t>
            </a:r>
            <a:r>
              <a:rPr lang="hu-HU" sz="2200" b="1" u="sng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sikerek okait </a:t>
            </a:r>
            <a:r>
              <a:rPr lang="hu-HU" sz="22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megismerni: művészet, tudomány, politika (perzsák, gyarmatosítás, demokrácia)</a:t>
            </a:r>
          </a:p>
          <a:p>
            <a:pPr marL="51435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hu-HU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hu-HU" sz="22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Mindannyian görögök vagyunk, így a </a:t>
            </a:r>
            <a:r>
              <a:rPr lang="hu-HU" sz="2200" b="1" u="sng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saját kultúránk alapjait</a:t>
            </a:r>
            <a:r>
              <a:rPr lang="hu-HU" sz="2200" dirty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, saját magunkat fogjuk megismerni. 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hu-HU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görög fogalmak mai fogalmaink, intézményeink, problémáink kifejezésében és megértésében segíthetnek.</a:t>
            </a:r>
            <a:endParaRPr lang="hu-HU" sz="2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61174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/>
              <a:t>Tárhely címe:</a:t>
            </a:r>
          </a:p>
          <a:p>
            <a:pPr>
              <a:buNone/>
            </a:pPr>
            <a:endParaRPr lang="hu-HU"/>
          </a:p>
          <a:p>
            <a:pPr>
              <a:buNone/>
            </a:pPr>
            <a:r>
              <a:rPr lang="hu-HU">
                <a:hlinkClick r:id="rId2"/>
              </a:rPr>
              <a:t>http://mohay.gergely.btk.ppke.hu</a:t>
            </a:r>
            <a:endParaRPr lang="hu-HU"/>
          </a:p>
          <a:p>
            <a:pPr>
              <a:buNone/>
            </a:pPr>
            <a:endParaRPr lang="hu-HU"/>
          </a:p>
          <a:p>
            <a:pPr>
              <a:buNone/>
            </a:pPr>
            <a:r>
              <a:rPr lang="hu-HU"/>
              <a:t>(inkognitó/privát módban nyitható meg)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82AFB08D-2F1A-4F6F-8734-DDBADFEC29D6}" type="slidenum">
              <a:rPr lang="hu-HU" smtClean="0"/>
              <a:pPr>
                <a:defRPr/>
              </a:pPr>
              <a:t>4</a:t>
            </a:fld>
            <a:endParaRPr lang="hu-HU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 txBox="1">
            <a:spLocks noGrp="1"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21501736-D294-4229-9AB3-7798444DCC27}" type="slidenum">
              <a:rPr lang="hu-HU" sz="1400">
                <a:solidFill>
                  <a:srgbClr val="000000"/>
                </a:solidFill>
                <a:latin typeface="+mn-lt"/>
              </a:rPr>
              <a:pPr algn="r">
                <a:defRPr/>
              </a:pPr>
              <a:t>5</a:t>
            </a:fld>
            <a:endParaRPr lang="hu-HU" sz="140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74638"/>
            <a:ext cx="8229600" cy="654050"/>
          </a:xfrm>
        </p:spPr>
        <p:txBody>
          <a:bodyPr>
            <a:normAutofit/>
          </a:bodyPr>
          <a:lstStyle/>
          <a:p>
            <a:pPr eaLnBrk="1" hangingPunct="1"/>
            <a:r>
              <a:rPr lang="hu-HU" sz="4000" cap="none"/>
              <a:t>Kötelező irodalom</a:t>
            </a:r>
            <a:endParaRPr lang="hu-HU" sz="4000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484783"/>
            <a:ext cx="8229600" cy="4760441"/>
          </a:xfrm>
        </p:spPr>
        <p:txBody>
          <a:bodyPr>
            <a:noAutofit/>
          </a:bodyPr>
          <a:lstStyle/>
          <a:p>
            <a:pPr marL="514350" indent="-514350" algn="l">
              <a:buFontTx/>
              <a:buNone/>
            </a:pPr>
            <a:r>
              <a:rPr lang="hu-HU" sz="2400" b="1" u="sng" dirty="0"/>
              <a:t>Tankönyv</a:t>
            </a:r>
            <a:r>
              <a:rPr lang="hu-HU" sz="2400" u="sng" dirty="0"/>
              <a:t>:</a:t>
            </a:r>
          </a:p>
          <a:p>
            <a:pPr marL="514350" indent="-514350" algn="l">
              <a:buFontTx/>
              <a:buNone/>
            </a:pPr>
            <a:r>
              <a:rPr lang="hu-HU" sz="2400" dirty="0"/>
              <a:t>Mohay Gergely: Ókori görög történelem. Egyetemi jegyzet. PPKE BTK Budapest 2020.</a:t>
            </a:r>
          </a:p>
          <a:p>
            <a:pPr marL="514350" indent="-514350" algn="l">
              <a:buFontTx/>
              <a:buNone/>
            </a:pPr>
            <a:endParaRPr lang="hu-HU" sz="2400" dirty="0"/>
          </a:p>
          <a:p>
            <a:pPr marL="514350" indent="-514350" algn="l">
              <a:buFontTx/>
              <a:buNone/>
            </a:pPr>
            <a:endParaRPr lang="hu-HU" sz="2400" dirty="0"/>
          </a:p>
          <a:p>
            <a:pPr marL="514350" indent="-514350" algn="l">
              <a:buFontTx/>
              <a:buNone/>
            </a:pPr>
            <a:r>
              <a:rPr lang="hu-HU" sz="2400" b="1" u="sng" dirty="0"/>
              <a:t>Kötelező források</a:t>
            </a:r>
            <a:r>
              <a:rPr lang="hu-HU" sz="2400" u="sng" dirty="0"/>
              <a:t>: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hu-HU" sz="2400" dirty="0">
                <a:highlight>
                  <a:srgbClr val="800000"/>
                </a:highlight>
              </a:rPr>
              <a:t>Hérodotosz: </a:t>
            </a:r>
            <a:r>
              <a:rPr lang="hu-HU" sz="2400" dirty="0"/>
              <a:t>I. 1-93; III. 80-82; VII. 5-21; 102-105. fejezet (nem oldalszám!)</a:t>
            </a:r>
          </a:p>
          <a:p>
            <a:pPr marL="514350" indent="-514350" algn="l">
              <a:buFont typeface="Arial" panose="020B0604020202020204" pitchFamily="34" charset="0"/>
              <a:buChar char="•"/>
            </a:pPr>
            <a:endParaRPr lang="hu-HU" sz="2400" dirty="0"/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hu-HU" sz="2400" dirty="0">
                <a:highlight>
                  <a:srgbClr val="800000"/>
                </a:highlight>
              </a:rPr>
              <a:t>Thuküdidész</a:t>
            </a:r>
            <a:r>
              <a:rPr lang="hu-HU" sz="2400" dirty="0"/>
              <a:t>: I. 1-23; I. 139-145; II. 34-46; III. 81-83; V. 85-113. fejezet (nem oldalszám!)</a:t>
            </a:r>
          </a:p>
          <a:p>
            <a:pPr marL="514350" indent="-514350" algn="l">
              <a:buFontTx/>
              <a:buNone/>
            </a:pPr>
            <a:endParaRPr lang="hu-HU" sz="2400" dirty="0"/>
          </a:p>
          <a:p>
            <a:pPr marL="514350" indent="-514350" algn="l">
              <a:buFontTx/>
              <a:buNone/>
            </a:pPr>
            <a:r>
              <a:rPr lang="hu-HU" sz="2400" dirty="0"/>
              <a:t>	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63011C2D-43E6-43DE-8D62-1D8C09A52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898AB-0B5B-4405-A33D-7FD5DC47BA86}" type="slidenum">
              <a:rPr lang="hu-HU" smtClean="0"/>
              <a:pPr>
                <a:defRPr/>
              </a:pPr>
              <a:t>5</a:t>
            </a:fld>
            <a:endParaRPr lang="hu-HU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ím 1"/>
          <p:cNvSpPr>
            <a:spLocks noGrp="1"/>
          </p:cNvSpPr>
          <p:nvPr>
            <p:ph type="ctrTitle"/>
          </p:nvPr>
        </p:nvSpPr>
        <p:spPr>
          <a:xfrm>
            <a:off x="1094656" y="251697"/>
            <a:ext cx="7211144" cy="648072"/>
          </a:xfrm>
        </p:spPr>
        <p:txBody>
          <a:bodyPr>
            <a:normAutofit fontScale="90000"/>
          </a:bodyPr>
          <a:lstStyle/>
          <a:p>
            <a:r>
              <a:rPr lang="hu-HU" dirty="0"/>
              <a:t>Ajánlott irodalom </a:t>
            </a:r>
          </a:p>
        </p:txBody>
      </p:sp>
      <p:sp>
        <p:nvSpPr>
          <p:cNvPr id="16387" name="Tartalom helye 2"/>
          <p:cNvSpPr>
            <a:spLocks noGrp="1"/>
          </p:cNvSpPr>
          <p:nvPr>
            <p:ph type="subTitle" idx="1"/>
          </p:nvPr>
        </p:nvSpPr>
        <p:spPr>
          <a:xfrm>
            <a:off x="215516" y="1340768"/>
            <a:ext cx="8712968" cy="3773260"/>
          </a:xfrm>
        </p:spPr>
        <p:txBody>
          <a:bodyPr>
            <a:noAutofit/>
          </a:bodyPr>
          <a:lstStyle/>
          <a:p>
            <a:pPr marL="609600" indent="-609600" algn="l">
              <a:spcAft>
                <a:spcPts val="600"/>
              </a:spcAft>
              <a:buFont typeface="+mj-lt"/>
              <a:buAutoNum type="arabicPeriod"/>
            </a:pPr>
            <a:r>
              <a:rPr lang="hu-HU" sz="2300" b="1" u="sng" dirty="0"/>
              <a:t>Hérodotosz:</a:t>
            </a:r>
            <a:r>
              <a:rPr lang="hu-HU" sz="2300" b="1" dirty="0"/>
              <a:t> A görög–perzsa háború</a:t>
            </a:r>
          </a:p>
          <a:p>
            <a:pPr marL="609600" indent="-609600" algn="l">
              <a:spcAft>
                <a:spcPts val="600"/>
              </a:spcAft>
              <a:buFont typeface="+mj-lt"/>
              <a:buAutoNum type="arabicPeriod"/>
            </a:pPr>
            <a:endParaRPr lang="hu-HU" sz="2300" dirty="0"/>
          </a:p>
          <a:p>
            <a:pPr marL="609600" indent="-609600" algn="l">
              <a:spcAft>
                <a:spcPts val="600"/>
              </a:spcAft>
              <a:buFont typeface="+mj-lt"/>
              <a:buAutoNum type="arabicPeriod"/>
            </a:pPr>
            <a:r>
              <a:rPr lang="hu-HU" sz="2300" b="1" u="sng" dirty="0"/>
              <a:t>Thuküdidész</a:t>
            </a:r>
            <a:r>
              <a:rPr lang="hu-HU" sz="2300" b="1" dirty="0"/>
              <a:t>: A peloponnészoszi háború</a:t>
            </a:r>
            <a:r>
              <a:rPr lang="hu-HU" sz="2300" dirty="0"/>
              <a:t> </a:t>
            </a:r>
          </a:p>
          <a:p>
            <a:pPr marL="609600" indent="-609600" algn="l">
              <a:spcAft>
                <a:spcPts val="600"/>
              </a:spcAft>
              <a:buFont typeface="+mj-lt"/>
              <a:buAutoNum type="arabicPeriod"/>
            </a:pPr>
            <a:endParaRPr lang="hu-HU" sz="2300" dirty="0"/>
          </a:p>
          <a:p>
            <a:pPr marL="609600" indent="-609600" algn="l">
              <a:spcAft>
                <a:spcPts val="600"/>
              </a:spcAft>
              <a:buFont typeface="+mj-lt"/>
              <a:buAutoNum type="arabicPeriod"/>
            </a:pPr>
            <a:r>
              <a:rPr lang="hu-HU" sz="2300" b="1" u="sng" dirty="0"/>
              <a:t>Plutarkhosz:</a:t>
            </a:r>
            <a:r>
              <a:rPr lang="hu-HU" sz="2300" b="1" dirty="0"/>
              <a:t> Párhuzamos életrajzok </a:t>
            </a:r>
            <a:r>
              <a:rPr lang="hu-HU" sz="2300" dirty="0"/>
              <a:t>(</a:t>
            </a:r>
            <a:r>
              <a:rPr lang="hu-HU" sz="2300" u="sng" dirty="0">
                <a:hlinkClick r:id="rId2"/>
              </a:rPr>
              <a:t>http://mek.oszk.hu</a:t>
            </a:r>
            <a:r>
              <a:rPr lang="hu-HU" sz="2300" dirty="0"/>
              <a:t>)</a:t>
            </a:r>
          </a:p>
          <a:p>
            <a:pPr marL="609600" indent="-609600" algn="l">
              <a:spcAft>
                <a:spcPts val="600"/>
              </a:spcAft>
              <a:buFont typeface="+mj-lt"/>
              <a:buAutoNum type="arabicPeriod"/>
            </a:pPr>
            <a:endParaRPr lang="hu-HU" sz="2300" dirty="0"/>
          </a:p>
          <a:p>
            <a:pPr marL="609600" indent="-609600" algn="l">
              <a:spcAft>
                <a:spcPts val="600"/>
              </a:spcAft>
              <a:buFontTx/>
              <a:buAutoNum type="arabicPeriod"/>
            </a:pPr>
            <a:r>
              <a:rPr lang="hu-HU" sz="2300" b="1" dirty="0"/>
              <a:t>Görög történelem. Szöveggyűjtemény </a:t>
            </a:r>
            <a:r>
              <a:rPr lang="hu-HU" sz="2300" dirty="0"/>
              <a:t>(szerk. Németh </a:t>
            </a:r>
            <a:r>
              <a:rPr lang="hu-HU" sz="2300" dirty="0" err="1"/>
              <a:t>Gy</a:t>
            </a:r>
            <a:r>
              <a:rPr lang="hu-HU" sz="2300" dirty="0"/>
              <a:t>.) Bp. Osiris Kiadó 1996 és más kiadások</a:t>
            </a:r>
          </a:p>
          <a:p>
            <a:pPr marL="609600" indent="-609600" algn="l">
              <a:spcAft>
                <a:spcPts val="600"/>
              </a:spcAft>
              <a:buFontTx/>
              <a:buAutoNum type="arabicPeriod"/>
            </a:pPr>
            <a:endParaRPr lang="hu-HU" sz="2300" dirty="0"/>
          </a:p>
          <a:p>
            <a:pPr marL="609600" indent="-609600" algn="l">
              <a:spcAft>
                <a:spcPts val="600"/>
              </a:spcAft>
              <a:buFontTx/>
              <a:buAutoNum type="arabicPeriod"/>
            </a:pPr>
            <a:r>
              <a:rPr lang="hu-HU" sz="2300" b="1" dirty="0"/>
              <a:t>Görög történeti </a:t>
            </a:r>
            <a:r>
              <a:rPr lang="hu-HU" sz="2300" b="1" dirty="0" err="1"/>
              <a:t>chrestomathia</a:t>
            </a:r>
            <a:r>
              <a:rPr lang="hu-HU" sz="2300" dirty="0"/>
              <a:t> (szerk. Borzsák I.) Bp. Nemzeti Tankönyvkiadó 1996. és más kiadások</a:t>
            </a:r>
          </a:p>
        </p:txBody>
      </p:sp>
      <p:sp>
        <p:nvSpPr>
          <p:cNvPr id="4" name="Dia számának helye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417AC24-1FF5-4105-841D-964A88EB6167}" type="slidenum">
              <a:rPr lang="hu-HU" sz="1400">
                <a:solidFill>
                  <a:srgbClr val="000000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hu-HU" sz="140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9C0FAED8-99D6-441C-9D91-8A191F9BB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898AB-0B5B-4405-A33D-7FD5DC47BA86}" type="slidenum">
              <a:rPr lang="hu-HU" smtClean="0"/>
              <a:pPr>
                <a:defRPr/>
              </a:pPr>
              <a:t>6</a:t>
            </a:fld>
            <a:endParaRPr lang="hu-HU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 txBox="1">
            <a:spLocks noGrp="1" noChangeArrowheads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fld id="{21501736-D294-4229-9AB3-7798444DCC27}" type="slidenum">
              <a:rPr lang="hu-HU" sz="1400">
                <a:solidFill>
                  <a:srgbClr val="000000"/>
                </a:solidFill>
                <a:latin typeface="+mn-lt"/>
              </a:rPr>
              <a:pPr algn="r">
                <a:defRPr/>
              </a:pPr>
              <a:t>7</a:t>
            </a:fld>
            <a:endParaRPr lang="hu-HU" sz="140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74638"/>
            <a:ext cx="8229600" cy="654050"/>
          </a:xfrm>
        </p:spPr>
        <p:txBody>
          <a:bodyPr>
            <a:normAutofit/>
          </a:bodyPr>
          <a:lstStyle/>
          <a:p>
            <a:pPr eaLnBrk="1" hangingPunct="1"/>
            <a:r>
              <a:rPr lang="hu-HU" sz="4000" cap="none" dirty="0"/>
              <a:t>Ajánlott irodalom </a:t>
            </a:r>
            <a:r>
              <a:rPr lang="hu-HU" sz="4000" dirty="0"/>
              <a:t>2.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1196801"/>
            <a:ext cx="8435975" cy="4464397"/>
          </a:xfrm>
        </p:spPr>
        <p:txBody>
          <a:bodyPr>
            <a:noAutofit/>
          </a:bodyPr>
          <a:lstStyle/>
          <a:p>
            <a:pPr marL="514350" indent="-514350" algn="l">
              <a:buFontTx/>
              <a:buNone/>
            </a:pPr>
            <a:r>
              <a:rPr lang="hu-HU" sz="2200" dirty="0"/>
              <a:t>TANKÖNYVEK:</a:t>
            </a:r>
          </a:p>
          <a:p>
            <a:pPr marL="514350" indent="-514350" algn="l">
              <a:buFontTx/>
              <a:buNone/>
            </a:pPr>
            <a:endParaRPr lang="hu-HU" sz="2200" dirty="0"/>
          </a:p>
          <a:p>
            <a:pPr marL="609600" indent="-609600" algn="l">
              <a:spcAft>
                <a:spcPts val="600"/>
              </a:spcAft>
              <a:buFontTx/>
              <a:buAutoNum type="arabicPeriod"/>
            </a:pPr>
            <a:r>
              <a:rPr lang="hu-HU" sz="2200" dirty="0"/>
              <a:t>Ritoók </a:t>
            </a:r>
            <a:r>
              <a:rPr lang="hu-HU" sz="2200" dirty="0" err="1"/>
              <a:t>Zs</a:t>
            </a:r>
            <a:r>
              <a:rPr lang="hu-HU" sz="2200" dirty="0"/>
              <a:t>. – </a:t>
            </a:r>
            <a:r>
              <a:rPr lang="hu-HU" sz="2200" dirty="0" err="1"/>
              <a:t>Sarkady</a:t>
            </a:r>
            <a:r>
              <a:rPr lang="hu-HU" sz="2200" dirty="0"/>
              <a:t> J. – Szilágyi J. </a:t>
            </a:r>
            <a:r>
              <a:rPr lang="hu-HU" sz="2200" dirty="0" err="1"/>
              <a:t>Gy</a:t>
            </a:r>
            <a:r>
              <a:rPr lang="hu-HU" sz="2200" dirty="0"/>
              <a:t>.: </a:t>
            </a:r>
            <a:r>
              <a:rPr lang="hu-HU" sz="2200" b="1" dirty="0"/>
              <a:t>A görög kultúra aranykora</a:t>
            </a:r>
            <a:r>
              <a:rPr lang="hu-HU" sz="2200" dirty="0"/>
              <a:t>, Budapest 1984. </a:t>
            </a:r>
          </a:p>
          <a:p>
            <a:pPr lvl="1" algn="l">
              <a:spcAft>
                <a:spcPts val="600"/>
              </a:spcAft>
            </a:pPr>
            <a:r>
              <a:rPr lang="hu-HU" sz="2200" dirty="0"/>
              <a:t>(~ Németh – Szilágyi – Ritoók – </a:t>
            </a:r>
            <a:r>
              <a:rPr lang="hu-HU" sz="2200" dirty="0" err="1"/>
              <a:t>Sarkady</a:t>
            </a:r>
            <a:r>
              <a:rPr lang="hu-HU" sz="2200" dirty="0"/>
              <a:t>: Görög művelődéstörténet, Osiris Budapest 2006</a:t>
            </a:r>
          </a:p>
          <a:p>
            <a:pPr marL="514350" indent="-514350" algn="l">
              <a:buFont typeface="+mj-lt"/>
              <a:buAutoNum type="arabicPeriod"/>
            </a:pPr>
            <a:endParaRPr lang="hu-HU" sz="2200" dirty="0"/>
          </a:p>
          <a:p>
            <a:pPr marL="514350" indent="-514350" algn="l">
              <a:buFont typeface="+mj-lt"/>
              <a:buAutoNum type="arabicPeriod"/>
            </a:pPr>
            <a:r>
              <a:rPr lang="hu-HU" sz="2200" dirty="0"/>
              <a:t>Hegyi D. – Kertész I. – Németh </a:t>
            </a:r>
            <a:r>
              <a:rPr lang="hu-HU" sz="2200" dirty="0" err="1"/>
              <a:t>Gy</a:t>
            </a:r>
            <a:r>
              <a:rPr lang="hu-HU" sz="2200" dirty="0"/>
              <a:t>. – </a:t>
            </a:r>
            <a:r>
              <a:rPr lang="hu-HU" sz="2200" dirty="0" err="1"/>
              <a:t>Sarkady</a:t>
            </a:r>
            <a:r>
              <a:rPr lang="hu-HU" sz="2200" dirty="0"/>
              <a:t> J.: Görög történelem a kezdetektől Kr. e. 30-ig, Bp. Osiris Kiadó 2005 és más kiadások</a:t>
            </a:r>
            <a:r>
              <a:rPr lang="hu-HU" sz="2200" b="1" dirty="0"/>
              <a:t> </a:t>
            </a:r>
          </a:p>
          <a:p>
            <a:pPr marL="514350" indent="-514350" algn="l">
              <a:buFont typeface="+mj-lt"/>
              <a:buAutoNum type="arabicPeriod"/>
            </a:pPr>
            <a:endParaRPr lang="hu-HU" sz="2200" b="1" dirty="0"/>
          </a:p>
          <a:p>
            <a:pPr marL="514350" indent="-514350" algn="l">
              <a:buFont typeface="+mj-lt"/>
              <a:buAutoNum type="arabicPeriod"/>
            </a:pPr>
            <a:r>
              <a:rPr lang="hu-HU" sz="2200" dirty="0"/>
              <a:t>Németh </a:t>
            </a:r>
            <a:r>
              <a:rPr lang="hu-HU" sz="2200" dirty="0" err="1"/>
              <a:t>Gy</a:t>
            </a:r>
            <a:r>
              <a:rPr lang="hu-HU" sz="2200" dirty="0"/>
              <a:t>. – Hegyi W. </a:t>
            </a:r>
            <a:r>
              <a:rPr lang="hu-HU" sz="2200" dirty="0" err="1"/>
              <a:t>Gy</a:t>
            </a:r>
            <a:r>
              <a:rPr lang="hu-HU" sz="2200" dirty="0"/>
              <a:t>.: Görög – római történelem, Bp. Osiris 2011, 1-322. oldal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AE62256-F089-402D-A8A3-8547B24A6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898AB-0B5B-4405-A33D-7FD5DC47BA86}" type="slidenum">
              <a:rPr lang="hu-HU" smtClean="0"/>
              <a:pPr>
                <a:defRPr/>
              </a:pPr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839655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hu-HU" sz="4000"/>
              <a:t>Az ókori görög tört. korszakolása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518318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50000"/>
              </a:lnSpc>
            </a:pPr>
            <a:r>
              <a:rPr lang="hu-HU" sz="2800" b="1"/>
              <a:t>Bronzkor</a:t>
            </a:r>
          </a:p>
          <a:p>
            <a:pPr lvl="2">
              <a:lnSpc>
                <a:spcPct val="150000"/>
              </a:lnSpc>
            </a:pPr>
            <a:r>
              <a:rPr lang="hu-HU" sz="2600" b="1"/>
              <a:t>Krétai civilizáció</a:t>
            </a:r>
            <a:r>
              <a:rPr lang="hu-HU" sz="2600"/>
              <a:t>: 30</a:t>
            </a:r>
            <a:r>
              <a:rPr lang="hu-HU" sz="2600">
                <a:cs typeface="Arial" charset="0"/>
              </a:rPr>
              <a:t>–</a:t>
            </a:r>
            <a:r>
              <a:rPr lang="hu-HU" sz="2600"/>
              <a:t>13. század</a:t>
            </a:r>
          </a:p>
          <a:p>
            <a:pPr lvl="2">
              <a:lnSpc>
                <a:spcPct val="150000"/>
              </a:lnSpc>
            </a:pPr>
            <a:r>
              <a:rPr lang="hu-HU" sz="2600" b="1"/>
              <a:t>Mükénéi civilizáció</a:t>
            </a:r>
            <a:r>
              <a:rPr lang="hu-HU" sz="2600"/>
              <a:t>: 16</a:t>
            </a:r>
            <a:r>
              <a:rPr lang="hu-HU" sz="2600">
                <a:cs typeface="Arial" charset="0"/>
              </a:rPr>
              <a:t>–</a:t>
            </a:r>
            <a:r>
              <a:rPr lang="hu-HU" sz="2600"/>
              <a:t>13. század</a:t>
            </a:r>
          </a:p>
          <a:p>
            <a:pPr eaLnBrk="1" hangingPunct="1">
              <a:lnSpc>
                <a:spcPct val="150000"/>
              </a:lnSpc>
            </a:pPr>
            <a:r>
              <a:rPr lang="hu-HU" sz="2800" b="1"/>
              <a:t>Sötét kor</a:t>
            </a:r>
            <a:r>
              <a:rPr lang="hu-HU" sz="2800"/>
              <a:t>: 12</a:t>
            </a:r>
            <a:r>
              <a:rPr lang="hu-HU" sz="2800">
                <a:cs typeface="Arial" charset="0"/>
              </a:rPr>
              <a:t>–</a:t>
            </a:r>
            <a:r>
              <a:rPr lang="hu-HU" sz="2800"/>
              <a:t>9. század</a:t>
            </a:r>
          </a:p>
          <a:p>
            <a:pPr eaLnBrk="1" hangingPunct="1">
              <a:lnSpc>
                <a:spcPct val="150000"/>
              </a:lnSpc>
            </a:pPr>
            <a:r>
              <a:rPr lang="hu-HU" sz="2800" b="1"/>
              <a:t>Archaikus kor</a:t>
            </a:r>
            <a:r>
              <a:rPr lang="hu-HU" sz="2800"/>
              <a:t>: 8</a:t>
            </a:r>
            <a:r>
              <a:rPr lang="hu-HU" sz="2800">
                <a:cs typeface="Arial" charset="0"/>
              </a:rPr>
              <a:t>–</a:t>
            </a:r>
            <a:r>
              <a:rPr lang="hu-HU" sz="2800"/>
              <a:t>6. század</a:t>
            </a:r>
          </a:p>
          <a:p>
            <a:pPr eaLnBrk="1" hangingPunct="1">
              <a:lnSpc>
                <a:spcPct val="150000"/>
              </a:lnSpc>
            </a:pPr>
            <a:r>
              <a:rPr lang="hu-HU" sz="2800" b="1"/>
              <a:t>Klasszikus kor</a:t>
            </a:r>
            <a:r>
              <a:rPr lang="hu-HU" sz="2800"/>
              <a:t>: 492</a:t>
            </a:r>
            <a:r>
              <a:rPr lang="hu-HU" sz="2800">
                <a:cs typeface="Arial" charset="0"/>
              </a:rPr>
              <a:t>–</a:t>
            </a:r>
            <a:r>
              <a:rPr lang="hu-HU" sz="2800"/>
              <a:t>323</a:t>
            </a:r>
          </a:p>
          <a:p>
            <a:pPr eaLnBrk="1" hangingPunct="1">
              <a:lnSpc>
                <a:spcPct val="150000"/>
              </a:lnSpc>
            </a:pPr>
            <a:r>
              <a:rPr lang="hu-HU" sz="2800" b="1"/>
              <a:t>Hellenisztikus kor</a:t>
            </a:r>
            <a:r>
              <a:rPr lang="hu-HU" sz="2800"/>
              <a:t>: 323</a:t>
            </a:r>
            <a:r>
              <a:rPr lang="hu-HU" sz="2800">
                <a:cs typeface="Arial" charset="0"/>
              </a:rPr>
              <a:t>–</a:t>
            </a:r>
            <a:r>
              <a:rPr lang="hu-HU" sz="2800"/>
              <a:t>30</a:t>
            </a:r>
          </a:p>
          <a:p>
            <a:pPr eaLnBrk="1" hangingPunct="1">
              <a:lnSpc>
                <a:spcPct val="150000"/>
              </a:lnSpc>
            </a:pPr>
            <a:r>
              <a:rPr lang="hu-HU" sz="2800" b="1"/>
              <a:t>Római kor</a:t>
            </a:r>
            <a:r>
              <a:rPr lang="hu-HU" sz="2800"/>
              <a:t>: Kr. e. 30</a:t>
            </a:r>
            <a:r>
              <a:rPr lang="hu-HU" sz="2800">
                <a:cs typeface="Arial" charset="0"/>
              </a:rPr>
              <a:t>–</a:t>
            </a:r>
          </a:p>
        </p:txBody>
      </p:sp>
      <p:sp>
        <p:nvSpPr>
          <p:cNvPr id="2662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409CA7-24D0-460C-AF18-F957D578CE8B}" type="slidenum">
              <a:rPr lang="hu-H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hu-HU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2DD56EF-B323-4E9F-A81F-EF38FE1C1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130434-1CE1-48F9-9B30-F599CB4B6B4C}" type="slidenum">
              <a:rPr lang="hu-HU" smtClean="0"/>
              <a:pPr>
                <a:defRPr/>
              </a:pPr>
              <a:t>9</a:t>
            </a:fld>
            <a:endParaRPr lang="hu-HU"/>
          </a:p>
        </p:txBody>
      </p:sp>
      <p:sp>
        <p:nvSpPr>
          <p:cNvPr id="6" name="Cím 5">
            <a:extLst>
              <a:ext uri="{FF2B5EF4-FFF2-40B4-BE49-F238E27FC236}">
                <a16:creationId xmlns:a16="http://schemas.microsoft.com/office/drawing/2014/main" id="{F4A471D4-3E03-4BE7-8E6F-FD44C7159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86122"/>
            <a:ext cx="3312368" cy="562074"/>
          </a:xfrm>
          <a:solidFill>
            <a:schemeClr val="bg1">
              <a:lumMod val="95000"/>
              <a:lumOff val="5000"/>
            </a:schemeClr>
          </a:solidFill>
        </p:spPr>
        <p:txBody>
          <a:bodyPr>
            <a:normAutofit/>
          </a:bodyPr>
          <a:lstStyle/>
          <a:p>
            <a:r>
              <a:rPr lang="hu-HU" sz="2600"/>
              <a:t>Az ógörög ábécé</a:t>
            </a:r>
          </a:p>
        </p:txBody>
      </p:sp>
      <p:graphicFrame>
        <p:nvGraphicFramePr>
          <p:cNvPr id="7" name="Tartalom helye 6">
            <a:extLst>
              <a:ext uri="{FF2B5EF4-FFF2-40B4-BE49-F238E27FC236}">
                <a16:creationId xmlns:a16="http://schemas.microsoft.com/office/drawing/2014/main" id="{B6163EDC-670D-4120-9921-6369BFD08C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424266"/>
              </p:ext>
            </p:extLst>
          </p:nvPr>
        </p:nvGraphicFramePr>
        <p:xfrm>
          <a:off x="457200" y="759616"/>
          <a:ext cx="4536504" cy="5657059"/>
        </p:xfrm>
        <a:graphic>
          <a:graphicData uri="http://schemas.openxmlformats.org/drawingml/2006/table">
            <a:tbl>
              <a:tblPr firstRow="1" firstCol="1" bandRow="1"/>
              <a:tblGrid>
                <a:gridCol w="1316471">
                  <a:extLst>
                    <a:ext uri="{9D8B030D-6E8A-4147-A177-3AD203B41FA5}">
                      <a16:colId xmlns:a16="http://schemas.microsoft.com/office/drawing/2014/main" val="3769707621"/>
                    </a:ext>
                  </a:extLst>
                </a:gridCol>
                <a:gridCol w="1186139">
                  <a:extLst>
                    <a:ext uri="{9D8B030D-6E8A-4147-A177-3AD203B41FA5}">
                      <a16:colId xmlns:a16="http://schemas.microsoft.com/office/drawing/2014/main" val="2754019615"/>
                    </a:ext>
                  </a:extLst>
                </a:gridCol>
                <a:gridCol w="1016349">
                  <a:extLst>
                    <a:ext uri="{9D8B030D-6E8A-4147-A177-3AD203B41FA5}">
                      <a16:colId xmlns:a16="http://schemas.microsoft.com/office/drawing/2014/main" val="2384056260"/>
                    </a:ext>
                  </a:extLst>
                </a:gridCol>
                <a:gridCol w="1017545">
                  <a:extLst>
                    <a:ext uri="{9D8B030D-6E8A-4147-A177-3AD203B41FA5}">
                      <a16:colId xmlns:a16="http://schemas.microsoft.com/office/drawing/2014/main" val="3856838297"/>
                    </a:ext>
                  </a:extLst>
                </a:gridCol>
              </a:tblGrid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betű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név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átírás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b="1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kiejtés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744261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 α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alpha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á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2798415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 β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béta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848211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Γ γ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gamma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g(n)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g(n)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0627315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Δ δ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delta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8223096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Ε ε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epszilon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733152"/>
                  </a:ext>
                </a:extLst>
              </a:tr>
              <a:tr h="228373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Ζ ζ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dzéta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z/dz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dz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3293153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Η η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éta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é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é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592744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Θ θ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théta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th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th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8296892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 ι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ióta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i, j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274404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Κ κ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kappa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5359770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Λ λ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lambda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177236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Μ μ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mü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689702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Ν ν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nü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n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799602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Ξ ξ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xi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x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ksz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155949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Ο ο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omikron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o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471193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Π π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pi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4133139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Ρ ρ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rhó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 (rh)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2150808"/>
                  </a:ext>
                </a:extLst>
              </a:tr>
              <a:tr h="442534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Σ σ, szó végén:ς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szigma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s/sz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sz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899031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Τ τ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tau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8357743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Υ υ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üpszilon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y/ü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ü, ű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7539168"/>
                  </a:ext>
                </a:extLst>
              </a:tr>
              <a:tr h="228373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Φ φ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phi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ph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ph, f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503243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Χ χ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khi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ch/kh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kh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736394"/>
                  </a:ext>
                </a:extLst>
              </a:tr>
              <a:tr h="228373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Ψ ψ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pszi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ps/psz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psz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7835259"/>
                  </a:ext>
                </a:extLst>
              </a:tr>
              <a:tr h="21568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Ω ω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ómega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ó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u-HU" sz="1100" kern="15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ó</a:t>
                      </a:r>
                      <a:endParaRPr lang="hu-H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5325272"/>
                  </a:ext>
                </a:extLst>
              </a:tr>
            </a:tbl>
          </a:graphicData>
        </a:graphic>
      </p:graphicFrame>
      <p:sp>
        <p:nvSpPr>
          <p:cNvPr id="2" name="Tartalom helye 2">
            <a:extLst>
              <a:ext uri="{FF2B5EF4-FFF2-40B4-BE49-F238E27FC236}">
                <a16:creationId xmlns:a16="http://schemas.microsoft.com/office/drawing/2014/main" id="{5359FAF1-0BA6-B830-E7F6-559EB81C16D2}"/>
              </a:ext>
            </a:extLst>
          </p:cNvPr>
          <p:cNvSpPr txBox="1">
            <a:spLocks/>
          </p:cNvSpPr>
          <p:nvPr/>
        </p:nvSpPr>
        <p:spPr>
          <a:xfrm>
            <a:off x="5402135" y="3012003"/>
            <a:ext cx="3292517" cy="316835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vert="horz">
            <a:no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hu-HU" sz="2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Akadémiai (vagy népszerű, vagy magyaros)</a:t>
            </a:r>
          </a:p>
          <a:p>
            <a:pPr fontAlgn="auto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hu-HU" sz="2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Tudományos</a:t>
            </a:r>
          </a:p>
          <a:p>
            <a:pPr fontAlgn="auto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hu-HU" sz="2200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137160" indent="0" fontAlgn="auto">
              <a:lnSpc>
                <a:spcPct val="107000"/>
              </a:lnSpc>
              <a:spcAft>
                <a:spcPts val="800"/>
              </a:spcAft>
              <a:buFont typeface="Wingdings 2"/>
              <a:buNone/>
            </a:pPr>
            <a:r>
              <a:rPr lang="hu-HU" sz="2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Pl.: </a:t>
            </a:r>
            <a:r>
              <a:rPr lang="hu-HU" sz="22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Αἰσχύλος</a:t>
            </a:r>
            <a:r>
              <a:rPr lang="hu-HU" sz="22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Aiszkhülosz vagy </a:t>
            </a:r>
            <a:r>
              <a:rPr lang="hu-HU" sz="22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Aischylos</a:t>
            </a:r>
            <a:endParaRPr lang="hu-H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7160" indent="0" fontAlgn="auto">
              <a:spcAft>
                <a:spcPts val="0"/>
              </a:spcAft>
              <a:buFont typeface="Wingdings 2"/>
              <a:buNone/>
            </a:pPr>
            <a:endParaRPr lang="hu-HU" sz="2200" dirty="0"/>
          </a:p>
        </p:txBody>
      </p:sp>
      <p:sp>
        <p:nvSpPr>
          <p:cNvPr id="3" name="Cím 5">
            <a:extLst>
              <a:ext uri="{FF2B5EF4-FFF2-40B4-BE49-F238E27FC236}">
                <a16:creationId xmlns:a16="http://schemas.microsoft.com/office/drawing/2014/main" id="{F4A471D4-3E03-4BE7-8E6F-FD44C71596B2}"/>
              </a:ext>
            </a:extLst>
          </p:cNvPr>
          <p:cNvSpPr txBox="1">
            <a:spLocks/>
          </p:cNvSpPr>
          <p:nvPr/>
        </p:nvSpPr>
        <p:spPr>
          <a:xfrm>
            <a:off x="5176185" y="2115745"/>
            <a:ext cx="3744416" cy="778098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vert="horz" anchor="ctr">
            <a:normAutofit fontScale="97500"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hu-HU" sz="2600"/>
              <a:t>A görög betűs szavak átírása</a:t>
            </a:r>
          </a:p>
        </p:txBody>
      </p:sp>
    </p:spTree>
    <p:extLst>
      <p:ext uri="{BB962C8B-B14F-4D97-AF65-F5344CB8AC3E}">
        <p14:creationId xmlns:p14="http://schemas.microsoft.com/office/powerpoint/2010/main" val="73244557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Greece_relief_location_map"/>
          <p:cNvPicPr>
            <a:picLocks noChangeAspect="1" noChangeArrowheads="1"/>
          </p:cNvPicPr>
          <p:nvPr/>
        </p:nvPicPr>
        <p:blipFill>
          <a:blip r:embed="rId2" cstate="print"/>
          <a:srcRect t="12455"/>
          <a:stretch>
            <a:fillRect/>
          </a:stretch>
        </p:blipFill>
        <p:spPr bwMode="auto">
          <a:xfrm>
            <a:off x="3995686" y="41785"/>
            <a:ext cx="4968801" cy="3576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Ellipszis feliratnak 12"/>
          <p:cNvSpPr>
            <a:spLocks noChangeArrowheads="1"/>
          </p:cNvSpPr>
          <p:nvPr/>
        </p:nvSpPr>
        <p:spPr bwMode="auto">
          <a:xfrm>
            <a:off x="6588224" y="3187491"/>
            <a:ext cx="142875" cy="142875"/>
          </a:xfrm>
          <a:prstGeom prst="wedgeEllipseCallout">
            <a:avLst>
              <a:gd name="adj1" fmla="val 694127"/>
              <a:gd name="adj2" fmla="val 20159"/>
            </a:avLst>
          </a:prstGeom>
          <a:solidFill>
            <a:srgbClr val="FF00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7431885" y="2904986"/>
            <a:ext cx="14975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b="1">
                <a:solidFill>
                  <a:srgbClr val="FF0000"/>
                </a:solidFill>
              </a:rPr>
              <a:t>Kréta</a:t>
            </a:r>
          </a:p>
        </p:txBody>
      </p:sp>
      <p:sp>
        <p:nvSpPr>
          <p:cNvPr id="8" name="Tartalom helye 2"/>
          <p:cNvSpPr txBox="1">
            <a:spLocks/>
          </p:cNvSpPr>
          <p:nvPr/>
        </p:nvSpPr>
        <p:spPr>
          <a:xfrm>
            <a:off x="179513" y="188639"/>
            <a:ext cx="3816173" cy="1519466"/>
          </a:xfrm>
          <a:prstGeom prst="rect">
            <a:avLst/>
          </a:prstGeom>
        </p:spPr>
        <p:txBody>
          <a:bodyPr/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Krétai (minószi) civilizáció</a:t>
            </a:r>
            <a:endParaRPr kumimoji="0" lang="hu-HU" sz="32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30</a:t>
            </a:r>
            <a:r>
              <a:rPr kumimoji="0" lang="hu-HU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–</a:t>
            </a:r>
            <a:r>
              <a:rPr kumimoji="0" lang="hu-HU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 század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endParaRPr kumimoji="0" lang="hu-HU" sz="26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1FB339B3-0703-45DD-AFE1-4708333E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10</a:t>
            </a:fld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7175A63-44F2-E982-1A1B-13CF37699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963" y="4387830"/>
            <a:ext cx="4041998" cy="221913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7F23D0E-2D4A-84A1-0F1B-33EEF01D7F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112" y="4400541"/>
            <a:ext cx="2342913" cy="2415674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080375F8-A8A1-C651-1D49-721C855DF072}"/>
              </a:ext>
            </a:extLst>
          </p:cNvPr>
          <p:cNvSpPr txBox="1"/>
          <p:nvPr/>
        </p:nvSpPr>
        <p:spPr>
          <a:xfrm>
            <a:off x="0" y="3357241"/>
            <a:ext cx="2553632" cy="100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8640">
              <a:lnSpc>
                <a:spcPct val="90000"/>
              </a:lnSpc>
              <a:spcAft>
                <a:spcPts val="800"/>
              </a:spcAft>
            </a:pPr>
            <a:r>
              <a:rPr lang="hu-HU" sz="2200">
                <a:effectLst/>
              </a:rPr>
              <a:t>Thérai vulkánkitörés 1500 körül &gt;&gt;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EFD133FA-CEF7-C89B-69B6-A4181FAEF8A5}"/>
              </a:ext>
            </a:extLst>
          </p:cNvPr>
          <p:cNvSpPr txBox="1"/>
          <p:nvPr/>
        </p:nvSpPr>
        <p:spPr>
          <a:xfrm>
            <a:off x="457200" y="4755534"/>
            <a:ext cx="234291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200"/>
              <a:t>A mükénéi görögök a 15. században meghódítják Krétát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B9A922EA-3D48-C550-44DA-EBC7A6CA93BC}"/>
              </a:ext>
            </a:extLst>
          </p:cNvPr>
          <p:cNvSpPr txBox="1"/>
          <p:nvPr/>
        </p:nvSpPr>
        <p:spPr>
          <a:xfrm>
            <a:off x="3709739" y="4476908"/>
            <a:ext cx="2236510" cy="400110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000"/>
              <a:t>Théra (Szantorini)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6DC4B4EF-008A-49B1-1F45-E7C0282995AE}"/>
              </a:ext>
            </a:extLst>
          </p:cNvPr>
          <p:cNvSpPr txBox="1"/>
          <p:nvPr/>
        </p:nvSpPr>
        <p:spPr>
          <a:xfrm>
            <a:off x="457200" y="2478280"/>
            <a:ext cx="22717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200"/>
              <a:t>Erős keleti hatás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80F65240-4EE1-5492-A0BB-C9731E730ECB}"/>
              </a:ext>
            </a:extLst>
          </p:cNvPr>
          <p:cNvSpPr txBox="1"/>
          <p:nvPr/>
        </p:nvSpPr>
        <p:spPr>
          <a:xfrm>
            <a:off x="4602962" y="369415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https://youtu.be/4vbTojbqDCg?si=X_dR4hSeVsPg4gyn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269094-C429-4113-851C-3063F87E6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942" y="185007"/>
            <a:ext cx="8837414" cy="719157"/>
          </a:xfrm>
        </p:spPr>
        <p:txBody>
          <a:bodyPr anchor="ctr">
            <a:normAutofit/>
          </a:bodyPr>
          <a:lstStyle/>
          <a:p>
            <a:r>
              <a:rPr lang="hu-HU"/>
              <a:t>A 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288812-B662-46F6-A45D-D4377D3BF6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0895" y="904165"/>
            <a:ext cx="6571345" cy="1948772"/>
          </a:xfrm>
        </p:spPr>
        <p:txBody>
          <a:bodyPr>
            <a:noAutofit/>
          </a:bodyPr>
          <a:lstStyle/>
          <a:p>
            <a:pPr indent="0">
              <a:lnSpc>
                <a:spcPct val="90000"/>
              </a:lnSpc>
              <a:spcAft>
                <a:spcPts val="800"/>
              </a:spcAft>
              <a:buNone/>
            </a:pPr>
            <a:r>
              <a:rPr lang="hu-HU" sz="2300" b="1" u="sng">
                <a:effectLst/>
              </a:rPr>
              <a:t>Prehistorikus korszak</a:t>
            </a:r>
          </a:p>
          <a:p>
            <a:pPr marL="0" indent="-457200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hu-HU" sz="2300">
                <a:effectLst/>
              </a:rPr>
              <a:t>régészeti leletek</a:t>
            </a:r>
          </a:p>
          <a:p>
            <a:pPr marL="0" indent="-457200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hu-HU" sz="2300">
                <a:effectLst/>
              </a:rPr>
              <a:t>mítoszok</a:t>
            </a:r>
          </a:p>
          <a:p>
            <a:pPr marL="0" indent="-457200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hu-HU" sz="2300">
                <a:effectLst/>
              </a:rPr>
              <a:t>nyelvészet</a:t>
            </a:r>
          </a:p>
          <a:p>
            <a:pPr marL="0" indent="-457200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hu-HU" sz="2300">
                <a:effectLst/>
              </a:rPr>
              <a:t>más civilizációkkal való összehasonlítás</a:t>
            </a:r>
          </a:p>
          <a:p>
            <a:pPr marL="137160" indent="0">
              <a:lnSpc>
                <a:spcPct val="90000"/>
              </a:lnSpc>
              <a:buNone/>
            </a:pPr>
            <a:endParaRPr lang="hu-HU" sz="230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2E95BA9-CA3C-4BFF-8077-746AF54BD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  <a:defRPr/>
            </a:pPr>
            <a:fld id="{7F130434-1CE1-48F9-9B30-F599CB4B6B4C}" type="slidenum">
              <a:rPr lang="hu-HU" smtClean="0"/>
              <a:pPr>
                <a:spcAft>
                  <a:spcPts val="600"/>
                </a:spcAft>
                <a:defRPr/>
              </a:pPr>
              <a:t>11</a:t>
            </a:fld>
            <a:endParaRPr lang="hu-HU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CFB3E4D-3F50-A0FE-3913-F99F728DC5C8}"/>
              </a:ext>
            </a:extLst>
          </p:cNvPr>
          <p:cNvSpPr txBox="1"/>
          <p:nvPr/>
        </p:nvSpPr>
        <p:spPr>
          <a:xfrm>
            <a:off x="160895" y="2896674"/>
            <a:ext cx="3186969" cy="1540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8640" marR="0" lvl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Clr>
                <a:prstClr val="white">
                  <a:shade val="95000"/>
                </a:prstClr>
              </a:buClr>
              <a:buSzPct val="65000"/>
              <a:tabLst/>
              <a:defRPr/>
            </a:pPr>
            <a:r>
              <a:rPr kumimoji="0" lang="hu-HU" sz="2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piktografikus (vagy hieroglif)</a:t>
            </a:r>
          </a:p>
          <a:p>
            <a:pPr marL="548640" marR="0" lvl="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Clr>
                <a:prstClr val="white">
                  <a:shade val="95000"/>
                </a:prstClr>
              </a:buClr>
              <a:buSzPct val="65000"/>
              <a:tabLst/>
              <a:defRPr/>
            </a:pPr>
            <a:r>
              <a:rPr kumimoji="0" lang="hu-HU" sz="2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 Antiqua"/>
                <a:ea typeface="+mn-ea"/>
                <a:cs typeface="+mn-cs"/>
              </a:rPr>
              <a:t>	phaisztoszi 	agyagkorong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C51BA42-A99F-B06E-F5D8-93EDE1B4D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866" y="2839798"/>
            <a:ext cx="2859272" cy="268856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4714AD6B-4510-707A-DAED-E8FE8A18F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742" y="2972064"/>
            <a:ext cx="2359356" cy="3194581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28391392-2F29-0D88-AF72-845036AADAE9}"/>
              </a:ext>
            </a:extLst>
          </p:cNvPr>
          <p:cNvSpPr txBox="1"/>
          <p:nvPr/>
        </p:nvSpPr>
        <p:spPr>
          <a:xfrm>
            <a:off x="6408621" y="6186907"/>
            <a:ext cx="1884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300"/>
              <a:t>Linearis A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6D64018-244D-90E9-1FE3-D73D68EEE813}"/>
              </a:ext>
            </a:extLst>
          </p:cNvPr>
          <p:cNvSpPr txBox="1"/>
          <p:nvPr/>
        </p:nvSpPr>
        <p:spPr>
          <a:xfrm>
            <a:off x="467544" y="5704574"/>
            <a:ext cx="45792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/>
              <a:t>A nép etnikuma és nyelve ismeretlen</a:t>
            </a:r>
          </a:p>
        </p:txBody>
      </p:sp>
    </p:spTree>
    <p:extLst>
      <p:ext uri="{BB962C8B-B14F-4D97-AF65-F5344CB8AC3E}">
        <p14:creationId xmlns:p14="http://schemas.microsoft.com/office/powerpoint/2010/main" val="213471414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Szövegdoboz 2"/>
          <p:cNvSpPr txBox="1">
            <a:spLocks noChangeArrowheads="1"/>
          </p:cNvSpPr>
          <p:nvPr/>
        </p:nvSpPr>
        <p:spPr bwMode="auto">
          <a:xfrm>
            <a:off x="6588224" y="260648"/>
            <a:ext cx="2101833" cy="52322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2800" b="1">
                <a:solidFill>
                  <a:schemeClr val="bg1"/>
                </a:solidFill>
              </a:rPr>
              <a:t>Knosszosz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D070618-882D-4051-B2D9-4805BC9BFC9F}"/>
              </a:ext>
            </a:extLst>
          </p:cNvPr>
          <p:cNvSpPr txBox="1"/>
          <p:nvPr/>
        </p:nvSpPr>
        <p:spPr>
          <a:xfrm>
            <a:off x="0" y="4913326"/>
            <a:ext cx="9144000" cy="18515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Háromszáz helyiség, bonyolult szerkezet</a:t>
            </a: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Szennyvízcsatorna, vízvezeték, fürdők, több helyiségben folyó víz</a:t>
            </a: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4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Központi udvar – Trónterem - Szakrális funkciójú termek - Az elit rezidenciái - Műhelyek és raktárak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FB20A6ED-9637-468D-A5E9-417CB27DC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12</a:t>
            </a:fld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B505A42-22BD-F28D-BFF7-A0F1F0671342}"/>
              </a:ext>
            </a:extLst>
          </p:cNvPr>
          <p:cNvSpPr txBox="1"/>
          <p:nvPr/>
        </p:nvSpPr>
        <p:spPr>
          <a:xfrm>
            <a:off x="179512" y="40570"/>
            <a:ext cx="1512168" cy="120032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hu-HU" sz="2400" b="1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lang="hu-HU" sz="2400" b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paloták központi szerepe</a:t>
            </a:r>
            <a:endParaRPr lang="hu-HU" sz="2400" b="1">
              <a:solidFill>
                <a:schemeClr val="bg1"/>
              </a:solidFill>
            </a:endParaRPr>
          </a:p>
        </p:txBody>
      </p:sp>
      <p:pic>
        <p:nvPicPr>
          <p:cNvPr id="99330" name="Picture 2" descr="http://www.messagetoeagle.com/wp-content/uploads/2016/01/knossosmodel22.jpg"/>
          <p:cNvPicPr>
            <a:picLocks noChangeAspect="1" noChangeArrowheads="1"/>
          </p:cNvPicPr>
          <p:nvPr/>
        </p:nvPicPr>
        <p:blipFill rotWithShape="1">
          <a:blip r:embed="rId2" cstate="print"/>
          <a:srcRect t="555" b="5293"/>
          <a:stretch>
            <a:fillRect/>
          </a:stretch>
        </p:blipFill>
        <p:spPr bwMode="auto">
          <a:xfrm>
            <a:off x="2333088" y="1"/>
            <a:ext cx="6810911" cy="3789039"/>
          </a:xfrm>
          <a:prstGeom prst="rect">
            <a:avLst/>
          </a:prstGeom>
          <a:noFill/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AABE4879-B1C0-347D-C56B-C5BC01211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87682"/>
            <a:ext cx="5652120" cy="1786069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F57361B-F3D9-3CA1-5F79-722797AC99CF}"/>
              </a:ext>
            </a:extLst>
          </p:cNvPr>
          <p:cNvSpPr txBox="1"/>
          <p:nvPr/>
        </p:nvSpPr>
        <p:spPr>
          <a:xfrm>
            <a:off x="5890133" y="3802493"/>
            <a:ext cx="3300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u="sng"/>
              <a:t>A konosszoszi palota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6F7D8E8E-CBBB-07BE-BFC0-BE5B587F3F53}"/>
              </a:ext>
            </a:extLst>
          </p:cNvPr>
          <p:cNvSpPr txBox="1"/>
          <p:nvPr/>
        </p:nvSpPr>
        <p:spPr>
          <a:xfrm>
            <a:off x="5757724" y="4204477"/>
            <a:ext cx="33862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/>
              <a:t>Arthur Evans (1851-1941) tárta fel és restaurálta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D6FC6358-D966-E3D2-C010-013E803ED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13</a:t>
            </a:fld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BAC5DD0-85A2-2D51-FBDA-533785F69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87957" cy="3140968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7D01BDAD-0FC6-9E83-6732-15583E683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92668"/>
            <a:ext cx="4956043" cy="328750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647F91BD-9C9D-AB56-8A21-AC9204A47B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250" b="38813"/>
          <a:stretch>
            <a:fillRect/>
          </a:stretch>
        </p:blipFill>
        <p:spPr>
          <a:xfrm>
            <a:off x="5004048" y="3514980"/>
            <a:ext cx="3974682" cy="1429003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48654F8D-BF2E-BB56-8263-F7A0F5CFE1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151" b="20600"/>
          <a:stretch>
            <a:fillRect/>
          </a:stretch>
        </p:blipFill>
        <p:spPr>
          <a:xfrm>
            <a:off x="5705542" y="5229199"/>
            <a:ext cx="3186429" cy="163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9298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 l="16961" r="15952"/>
          <a:stretch>
            <a:fillRect/>
          </a:stretch>
        </p:blipFill>
        <p:spPr bwMode="auto">
          <a:xfrm>
            <a:off x="4868" y="0"/>
            <a:ext cx="3888432" cy="695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7BF2BC65-CAF2-4C91-AAB3-0D6DB98C6C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944" y="260648"/>
            <a:ext cx="489654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2000" b="1" u="sng">
                <a:latin typeface="Arial" panose="020B0604020202020204" pitchFamily="34" charset="0"/>
                <a:cs typeface="Arial" panose="020B0604020202020204" pitchFamily="34" charset="0"/>
              </a:rPr>
              <a:t>Palotagazdaság </a:t>
            </a:r>
            <a:r>
              <a:rPr lang="hu-HU" sz="2000" b="1">
                <a:latin typeface="Arial" panose="020B0604020202020204" pitchFamily="34" charset="0"/>
                <a:cs typeface="Arial" panose="020B0604020202020204" pitchFamily="34" charset="0"/>
              </a:rPr>
              <a:t>(redisztribúció)</a:t>
            </a:r>
          </a:p>
          <a:p>
            <a:r>
              <a:rPr lang="hu-HU" sz="2000" u="sng">
                <a:latin typeface="Arial" panose="020B0604020202020204" pitchFamily="34" charset="0"/>
                <a:cs typeface="Arial" panose="020B0604020202020204" pitchFamily="34" charset="0"/>
              </a:rPr>
              <a:t>Pithoszok</a:t>
            </a:r>
          </a:p>
          <a:p>
            <a:r>
              <a:rPr lang="hu-HU" sz="2000">
                <a:latin typeface="Arial" panose="020B0604020202020204" pitchFamily="34" charset="0"/>
                <a:cs typeface="Arial" panose="020B0604020202020204" pitchFamily="34" charset="0"/>
              </a:rPr>
              <a:t>(munkabér a kézműveseknek, udvar szükségletei, tartalék)</a:t>
            </a:r>
          </a:p>
          <a:p>
            <a:endParaRPr lang="hu-HU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u="sng">
                <a:latin typeface="Arial" panose="020B0604020202020204" pitchFamily="34" charset="0"/>
                <a:cs typeface="Arial" panose="020B0604020202020204" pitchFamily="34" charset="0"/>
              </a:rPr>
              <a:t>Kereskedelmi vezető szerep</a:t>
            </a:r>
          </a:p>
          <a:p>
            <a:r>
              <a:rPr lang="hu-HU" sz="2000">
                <a:latin typeface="Arial" panose="020B0604020202020204" pitchFamily="34" charset="0"/>
                <a:cs typeface="Arial" panose="020B0604020202020204" pitchFamily="34" charset="0"/>
              </a:rPr>
              <a:t>réz, ón, luxuscikkek (a bronz fontossága!)</a:t>
            </a:r>
          </a:p>
          <a:p>
            <a:r>
              <a:rPr lang="hu-HU" sz="200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&lt;&gt; olaj, bor, illatszerek, agyag-, kő-, fémedények, szövetek, fa</a:t>
            </a:r>
            <a:endParaRPr lang="hu-HU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7691484C-4BA5-4200-9485-EE9A4551B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14</a:t>
            </a:fld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D25B94C-27C3-D726-593E-762C49CC9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828" y="3094723"/>
            <a:ext cx="3670776" cy="371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11386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ile:Map Minoan Crete-en.svg"/>
          <p:cNvPicPr>
            <a:picLocks noChangeAspect="1" noChangeArrowheads="1"/>
          </p:cNvPicPr>
          <p:nvPr/>
        </p:nvPicPr>
        <p:blipFill>
          <a:blip r:embed="rId2" cstate="print"/>
          <a:srcRect l="7086" t="7874" r="6142" b="46457"/>
          <a:stretch>
            <a:fillRect/>
          </a:stretch>
        </p:blipFill>
        <p:spPr bwMode="auto">
          <a:xfrm>
            <a:off x="0" y="3968750"/>
            <a:ext cx="9144000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1200287-F958-4093-9EC3-FC90757F0E60}" type="slidenum">
              <a:rPr lang="hu-H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hu-HU"/>
          </a:p>
        </p:txBody>
      </p:sp>
      <p:sp>
        <p:nvSpPr>
          <p:cNvPr id="13" name="Ellipszis feliratnak 12"/>
          <p:cNvSpPr/>
          <p:nvPr/>
        </p:nvSpPr>
        <p:spPr>
          <a:xfrm>
            <a:off x="5076825" y="5373688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2" name="Ellipszis feliratnak 12"/>
          <p:cNvSpPr/>
          <p:nvPr/>
        </p:nvSpPr>
        <p:spPr>
          <a:xfrm>
            <a:off x="6300788" y="5373688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3" name="Ellipszis feliratnak 12"/>
          <p:cNvSpPr/>
          <p:nvPr/>
        </p:nvSpPr>
        <p:spPr>
          <a:xfrm>
            <a:off x="4140200" y="6381750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4" name="Ellipszis feliratnak 12"/>
          <p:cNvSpPr/>
          <p:nvPr/>
        </p:nvSpPr>
        <p:spPr>
          <a:xfrm>
            <a:off x="8675688" y="5949950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8D22902-46FB-49FC-B691-1F1147172903}"/>
              </a:ext>
            </a:extLst>
          </p:cNvPr>
          <p:cNvSpPr txBox="1"/>
          <p:nvPr/>
        </p:nvSpPr>
        <p:spPr>
          <a:xfrm>
            <a:off x="561054" y="338589"/>
            <a:ext cx="35125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/>
              <a:t>Politikai viszonyok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B0B86B2-98D3-C27F-4784-9CFA92116C6C}"/>
              </a:ext>
            </a:extLst>
          </p:cNvPr>
          <p:cNvSpPr txBox="1"/>
          <p:nvPr/>
        </p:nvSpPr>
        <p:spPr>
          <a:xfrm>
            <a:off x="206625" y="1458584"/>
            <a:ext cx="42213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000" dirty="0"/>
              <a:t>1. A krétai városok egy politikai szervezetben – vezetőjük </a:t>
            </a:r>
            <a:r>
              <a:rPr lang="hu-HU" sz="2000" dirty="0" err="1"/>
              <a:t>Knosszosz</a:t>
            </a:r>
            <a:r>
              <a:rPr lang="hu-HU" sz="2000" dirty="0"/>
              <a:t> (&lt;&lt; falak, háborús ábrázolások hiánya; Iliasz)</a:t>
            </a:r>
          </a:p>
          <a:p>
            <a:endParaRPr lang="hu-HU" sz="2000" dirty="0"/>
          </a:p>
          <a:p>
            <a:r>
              <a:rPr lang="hu-HU" sz="2000" dirty="0"/>
              <a:t>2. </a:t>
            </a:r>
            <a:r>
              <a:rPr lang="hu-HU" sz="2000" dirty="0" err="1"/>
              <a:t>Thalasszokratia</a:t>
            </a:r>
            <a:r>
              <a:rPr lang="hu-HU" sz="2000" dirty="0"/>
              <a:t> (&lt;&lt; mítoszok; 	régészet)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381D1209-87BC-93AD-BD63-222D1D450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09790"/>
            <a:ext cx="4609436" cy="331921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42ACDE9A-A150-D994-B837-14AF54D13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2478" y="3428999"/>
            <a:ext cx="3201521" cy="178276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inoan Bull's Head Rhyton, ca. 1450 B.C. from the Little Palace of Knossos, Cre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253993" cy="4891553"/>
          </a:xfrm>
          <a:prstGeom prst="rect">
            <a:avLst/>
          </a:prstGeom>
          <a:noFill/>
        </p:spPr>
      </p:pic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4BDA0301-32FF-4436-A723-627C9CBA9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16</a:t>
            </a:fld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096AA91-A9FB-AEB2-05BF-08B652BD1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7" y="76019"/>
            <a:ext cx="4225131" cy="3871599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BFE9269-CF1F-49F7-F280-4181EDE5E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7607" y="3679408"/>
            <a:ext cx="6232247" cy="3212976"/>
          </a:xfrm>
          <a:prstGeom prst="rect">
            <a:avLst/>
          </a:prstGeom>
        </p:spPr>
      </p:pic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6" cstate="print"/>
          <a:srcRect l="16603" r="16196"/>
          <a:stretch>
            <a:fillRect/>
          </a:stretch>
        </p:blipFill>
        <p:spPr bwMode="auto">
          <a:xfrm>
            <a:off x="2893857" y="31758"/>
            <a:ext cx="2879542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B9C7EA6E-F742-4BE0-4782-7B7FB2E6FE6B}"/>
              </a:ext>
            </a:extLst>
          </p:cNvPr>
          <p:cNvSpPr txBox="1"/>
          <p:nvPr/>
        </p:nvSpPr>
        <p:spPr>
          <a:xfrm>
            <a:off x="6228184" y="260648"/>
            <a:ext cx="21906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Bikakultusz</a:t>
            </a:r>
          </a:p>
          <a:p>
            <a:endParaRPr lang="hu-HU" sz="2000"/>
          </a:p>
          <a:p>
            <a:r>
              <a:rPr lang="hu-HU" sz="2000"/>
              <a:t>(emberáldozat is)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3530E5F-8FE2-BC53-882F-9E561647519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8425" t="44750" r="43700" b="43700"/>
          <a:stretch>
            <a:fillRect/>
          </a:stretch>
        </p:blipFill>
        <p:spPr>
          <a:xfrm>
            <a:off x="2107591" y="2531303"/>
            <a:ext cx="1541383" cy="1695521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AFCAB79F-3CF2-A9B8-E967-0AC29D7B628C}"/>
              </a:ext>
            </a:extLst>
          </p:cNvPr>
          <p:cNvSpPr txBox="1"/>
          <p:nvPr/>
        </p:nvSpPr>
        <p:spPr>
          <a:xfrm>
            <a:off x="2086381" y="31758"/>
            <a:ext cx="2160934" cy="677108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3800" b="1" dirty="0"/>
              <a:t>VALLÁS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8A916416-C2DF-8071-B20D-976501C3D5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37" y="4508571"/>
            <a:ext cx="3133616" cy="2347163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81D75827-DF83-03EC-DF34-8CB82ABE651C}"/>
              </a:ext>
            </a:extLst>
          </p:cNvPr>
          <p:cNvSpPr txBox="1"/>
          <p:nvPr/>
        </p:nvSpPr>
        <p:spPr>
          <a:xfrm>
            <a:off x="757453" y="6373988"/>
            <a:ext cx="1443024" cy="523220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hu-HU" sz="2800" b="1" dirty="0" err="1">
                <a:solidFill>
                  <a:schemeClr val="bg1"/>
                </a:solidFill>
              </a:rPr>
              <a:t>labrüsz</a:t>
            </a:r>
            <a:endParaRPr lang="hu-HU" sz="2800" b="1" dirty="0">
              <a:solidFill>
                <a:schemeClr val="bg1"/>
              </a:solidFill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822C4C52-5567-6D91-FFED-8A11DA8C993F}"/>
              </a:ext>
            </a:extLst>
          </p:cNvPr>
          <p:cNvSpPr txBox="1"/>
          <p:nvPr/>
        </p:nvSpPr>
        <p:spPr>
          <a:xfrm>
            <a:off x="168736" y="3737910"/>
            <a:ext cx="1322798" cy="523220"/>
          </a:xfrm>
          <a:prstGeom prst="rect">
            <a:avLst/>
          </a:prstGeom>
          <a:solidFill>
            <a:srgbClr val="FFFF66"/>
          </a:solidFill>
        </p:spPr>
        <p:txBody>
          <a:bodyPr wrap="none" rtlCol="0">
            <a:spAutoFit/>
          </a:bodyPr>
          <a:lstStyle/>
          <a:p>
            <a:r>
              <a:rPr lang="hu-HU" sz="2800" b="1" dirty="0" err="1">
                <a:solidFill>
                  <a:schemeClr val="bg1"/>
                </a:solidFill>
              </a:rPr>
              <a:t>rhüton</a:t>
            </a:r>
            <a:endParaRPr lang="hu-HU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AC87C15-B039-445E-A7E1-CF35F5F776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43319" b="62168"/>
          <a:stretch/>
        </p:blipFill>
        <p:spPr bwMode="auto">
          <a:xfrm>
            <a:off x="1559105" y="3727918"/>
            <a:ext cx="4151982" cy="2843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2" name="Picture 2" descr="Pecsétl&amp;odblac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0812"/>
            <a:ext cx="3666247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8BCBB8FC-0037-4FBC-9A57-E0457D9A71D0}"/>
              </a:ext>
            </a:extLst>
          </p:cNvPr>
          <p:cNvSpPr txBox="1"/>
          <p:nvPr/>
        </p:nvSpPr>
        <p:spPr>
          <a:xfrm>
            <a:off x="1507197" y="6060455"/>
            <a:ext cx="4255798" cy="769441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200" dirty="0"/>
              <a:t>Aranygyűrű </a:t>
            </a:r>
            <a:r>
              <a:rPr lang="hu-HU" sz="2200" dirty="0" err="1"/>
              <a:t>Knosszoszból</a:t>
            </a:r>
            <a:endParaRPr lang="hu-HU" sz="2200" dirty="0"/>
          </a:p>
          <a:p>
            <a:r>
              <a:rPr lang="hu-HU" sz="2200" dirty="0"/>
              <a:t>Nők egy istennőt tisztelnek</a:t>
            </a:r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0818A4E-9E98-47E6-A869-CB2B3763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17</a:t>
            </a:fld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ED1171D-8632-3D22-FD14-66C955B40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3286" y="-10812"/>
            <a:ext cx="2877355" cy="411262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2C7A03E6-D16F-CB2E-1F81-D7AAB1E44C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8" y="3040856"/>
            <a:ext cx="1525720" cy="3789040"/>
          </a:xfrm>
          <a:prstGeom prst="rect">
            <a:avLst/>
          </a:prstGeom>
        </p:spPr>
      </p:pic>
      <p:sp>
        <p:nvSpPr>
          <p:cNvPr id="81923" name="Szövegdoboz 2"/>
          <p:cNvSpPr txBox="1">
            <a:spLocks noChangeArrowheads="1"/>
          </p:cNvSpPr>
          <p:nvPr/>
        </p:nvSpPr>
        <p:spPr bwMode="auto">
          <a:xfrm>
            <a:off x="2732184" y="23281"/>
            <a:ext cx="207115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2200" dirty="0"/>
              <a:t>Vésett pecsételőkő </a:t>
            </a:r>
            <a:r>
              <a:rPr lang="hu-HU" sz="2200" dirty="0" err="1"/>
              <a:t>Knosszoszból</a:t>
            </a:r>
            <a:endParaRPr lang="hu-HU" sz="2200" dirty="0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E591ED7D-3F69-99E3-20E3-B417975648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0034" y="2327975"/>
            <a:ext cx="3363966" cy="4485288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7FC8FC4E-84CA-0DF8-045D-D923983FC47C}"/>
              </a:ext>
            </a:extLst>
          </p:cNvPr>
          <p:cNvSpPr txBox="1"/>
          <p:nvPr/>
        </p:nvSpPr>
        <p:spPr>
          <a:xfrm>
            <a:off x="3339453" y="3293761"/>
            <a:ext cx="24293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200" dirty="0"/>
              <a:t>A „kígyós istennő”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E6C323B3-112F-0B5F-9E80-9DA6025B9463}"/>
              </a:ext>
            </a:extLst>
          </p:cNvPr>
          <p:cNvSpPr txBox="1"/>
          <p:nvPr/>
        </p:nvSpPr>
        <p:spPr>
          <a:xfrm>
            <a:off x="6444208" y="2924429"/>
            <a:ext cx="2300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Az Ida-hegyi barlang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8CB23364-C188-FCF1-A4F9-A75E610CDE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2156" y="221366"/>
            <a:ext cx="2078196" cy="1639466"/>
          </a:xfrm>
          <a:prstGeom prst="rect">
            <a:avLst/>
          </a:prstGeom>
        </p:spPr>
      </p:pic>
      <p:sp>
        <p:nvSpPr>
          <p:cNvPr id="16" name="Szövegdoboz 15">
            <a:extLst>
              <a:ext uri="{FF2B5EF4-FFF2-40B4-BE49-F238E27FC236}">
                <a16:creationId xmlns:a16="http://schemas.microsoft.com/office/drawing/2014/main" id="{4A6404FA-7610-2D4B-84B3-0119B89FFB25}"/>
              </a:ext>
            </a:extLst>
          </p:cNvPr>
          <p:cNvSpPr txBox="1"/>
          <p:nvPr/>
        </p:nvSpPr>
        <p:spPr>
          <a:xfrm>
            <a:off x="8100392" y="1860832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/>
              <a:t>kernosz</a:t>
            </a:r>
            <a:endParaRPr lang="hu-HU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Europa &amp; the Bull | Greek vase, Apulian red figure kyli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31648"/>
            <a:ext cx="4642036" cy="4642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Szövegdoboz 2"/>
          <p:cNvSpPr txBox="1">
            <a:spLocks noChangeArrowheads="1"/>
          </p:cNvSpPr>
          <p:nvPr/>
        </p:nvSpPr>
        <p:spPr bwMode="auto">
          <a:xfrm>
            <a:off x="6997717" y="277356"/>
            <a:ext cx="194468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400" b="1" u="sng"/>
              <a:t>MÍTOSZOK</a:t>
            </a:r>
          </a:p>
          <a:p>
            <a:endParaRPr lang="hu-HU" sz="2400" b="1" u="sng"/>
          </a:p>
          <a:p>
            <a:r>
              <a:rPr lang="hu-HU" sz="2400" b="1" u="sng"/>
              <a:t>Európa</a:t>
            </a:r>
            <a:r>
              <a:rPr lang="hu-HU" sz="2400"/>
              <a:t> a bikával (Zeusszal)</a:t>
            </a:r>
          </a:p>
        </p:txBody>
      </p:sp>
      <p:sp>
        <p:nvSpPr>
          <p:cNvPr id="48132" name="Rectangle 6"/>
          <p:cNvSpPr>
            <a:spLocks noChangeArrowheads="1"/>
          </p:cNvSpPr>
          <p:nvPr/>
        </p:nvSpPr>
        <p:spPr bwMode="auto">
          <a:xfrm>
            <a:off x="7017226" y="2360809"/>
            <a:ext cx="21224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400" b="1" u="sng"/>
              <a:t>&gt;&gt; Minósz</a:t>
            </a:r>
            <a:endParaRPr lang="hu-HU" sz="2400"/>
          </a:p>
          <a:p>
            <a:endParaRPr lang="hu-HU" sz="2400"/>
          </a:p>
          <a:p>
            <a:r>
              <a:rPr lang="hu-HU" sz="2400"/>
              <a:t>Neje:</a:t>
            </a:r>
          </a:p>
          <a:p>
            <a:r>
              <a:rPr lang="hu-HU" sz="2400" b="1" u="sng"/>
              <a:t>Pasziphae</a:t>
            </a:r>
          </a:p>
          <a:p>
            <a:endParaRPr lang="hu-HU" sz="2400" b="1" u="sng"/>
          </a:p>
          <a:p>
            <a:r>
              <a:rPr lang="hu-HU" sz="2400"/>
              <a:t>Gyerekei:</a:t>
            </a:r>
          </a:p>
          <a:p>
            <a:pPr>
              <a:buFontTx/>
              <a:buChar char="•"/>
            </a:pPr>
            <a:r>
              <a:rPr lang="hu-HU" sz="2400" b="1"/>
              <a:t>Ariadné</a:t>
            </a:r>
          </a:p>
          <a:p>
            <a:pPr>
              <a:buFontTx/>
              <a:buChar char="•"/>
            </a:pPr>
            <a:r>
              <a:rPr lang="hu-HU" sz="2400" b="1"/>
              <a:t>Phaidra</a:t>
            </a:r>
            <a:r>
              <a:rPr lang="hu-HU" sz="2400"/>
              <a:t> </a:t>
            </a:r>
          </a:p>
          <a:p>
            <a:pPr>
              <a:buFontTx/>
              <a:buChar char="•"/>
            </a:pPr>
            <a:r>
              <a:rPr lang="hu-HU" sz="2400" b="1"/>
              <a:t>Minotaurusz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7435DEE6-6520-4392-A424-4C0670954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18</a:t>
            </a:fld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EC7C2DDB-9725-A290-4DB3-AA94E9DF1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639" y="2895178"/>
            <a:ext cx="3856143" cy="393305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F802AC27-CBC3-9FB1-A238-912C97A48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379" y="15147"/>
            <a:ext cx="4070607" cy="4935666"/>
          </a:xfrm>
          <a:prstGeom prst="rect">
            <a:avLst/>
          </a:prstGeom>
        </p:spPr>
      </p:pic>
      <p:pic>
        <p:nvPicPr>
          <p:cNvPr id="71682" name="Picture 4" descr="knoss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516743"/>
            <a:ext cx="5019378" cy="348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881E78E8-B6D8-42F9-A2C4-D7B68E8F818D}"/>
              </a:ext>
            </a:extLst>
          </p:cNvPr>
          <p:cNvSpPr txBox="1"/>
          <p:nvPr/>
        </p:nvSpPr>
        <p:spPr>
          <a:xfrm>
            <a:off x="54014" y="60016"/>
            <a:ext cx="5933851" cy="769441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hu-HU" sz="2200" b="1" u="sng" dirty="0">
                <a:solidFill>
                  <a:schemeClr val="accent6">
                    <a:lumMod val="50000"/>
                  </a:schemeClr>
                </a:solidFill>
              </a:rPr>
              <a:t>Művészet</a:t>
            </a:r>
            <a:r>
              <a:rPr lang="hu-HU" sz="2200" dirty="0">
                <a:solidFill>
                  <a:schemeClr val="accent6">
                    <a:lumMod val="50000"/>
                  </a:schemeClr>
                </a:solidFill>
              </a:rPr>
              <a:t>: természetábrázolás és közösségi események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D68F17C7-CEC3-45F2-B99A-9D3785D6B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19</a:t>
            </a:fld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2E77C5C-6B5E-E7EF-CB63-CEE46C3D7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4" y="4108911"/>
            <a:ext cx="4173561" cy="2772437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0FC04EEF-569E-605F-158E-35721DE8FBFD}"/>
              </a:ext>
            </a:extLst>
          </p:cNvPr>
          <p:cNvSpPr txBox="1"/>
          <p:nvPr/>
        </p:nvSpPr>
        <p:spPr>
          <a:xfrm>
            <a:off x="1448730" y="5919432"/>
            <a:ext cx="2943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/>
              <a:t>A nők egyenrangúaknak tűnnek a férfiakkal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3C4F8555-F3CD-88E3-9776-227850675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908" y="3429000"/>
            <a:ext cx="3001579" cy="348832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76A63124-D9F8-17EE-59B7-7454C12ADC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627" y="3836611"/>
            <a:ext cx="2283553" cy="304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9177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Greece_relief_location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937" y="-96838"/>
            <a:ext cx="8424863" cy="692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Ellipszis feliratnak 12"/>
          <p:cNvSpPr/>
          <p:nvPr/>
        </p:nvSpPr>
        <p:spPr>
          <a:xfrm>
            <a:off x="3143250" y="3929063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2" name="Ellipszis feliratnak 12"/>
          <p:cNvSpPr/>
          <p:nvPr/>
        </p:nvSpPr>
        <p:spPr>
          <a:xfrm>
            <a:off x="3000375" y="4000500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3" name="Ellipszis feliratnak 12"/>
          <p:cNvSpPr/>
          <p:nvPr/>
        </p:nvSpPr>
        <p:spPr>
          <a:xfrm>
            <a:off x="2286000" y="4572000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4" name="Ellipszis feliratnak 12"/>
          <p:cNvSpPr/>
          <p:nvPr/>
        </p:nvSpPr>
        <p:spPr>
          <a:xfrm>
            <a:off x="4929188" y="6143625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5" name="Ellipszis feliratnak 12"/>
          <p:cNvSpPr/>
          <p:nvPr/>
        </p:nvSpPr>
        <p:spPr>
          <a:xfrm>
            <a:off x="3714750" y="3429000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3080" name="Textfeld 10"/>
          <p:cNvSpPr txBox="1">
            <a:spLocks noChangeArrowheads="1"/>
          </p:cNvSpPr>
          <p:nvPr/>
        </p:nvSpPr>
        <p:spPr bwMode="auto">
          <a:xfrm>
            <a:off x="3357563" y="400050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de-DE"/>
          </a:p>
        </p:txBody>
      </p:sp>
      <p:sp>
        <p:nvSpPr>
          <p:cNvPr id="3081" name="Rechteck 11"/>
          <p:cNvSpPr>
            <a:spLocks noChangeArrowheads="1"/>
          </p:cNvSpPr>
          <p:nvPr/>
        </p:nvSpPr>
        <p:spPr bwMode="auto">
          <a:xfrm>
            <a:off x="3214688" y="4000500"/>
            <a:ext cx="1330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 u="sng">
                <a:solidFill>
                  <a:schemeClr val="tx2">
                    <a:lumMod val="25000"/>
                  </a:schemeClr>
                </a:solidFill>
              </a:rPr>
              <a:t>Mükéné</a:t>
            </a:r>
            <a:endParaRPr lang="de-DE" sz="240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082" name="Rechteck 13"/>
          <p:cNvSpPr>
            <a:spLocks noChangeArrowheads="1"/>
          </p:cNvSpPr>
          <p:nvPr/>
        </p:nvSpPr>
        <p:spPr bwMode="auto">
          <a:xfrm>
            <a:off x="1714500" y="3857625"/>
            <a:ext cx="12715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 u="sng">
                <a:solidFill>
                  <a:schemeClr val="tx2">
                    <a:lumMod val="25000"/>
                  </a:schemeClr>
                </a:solidFill>
              </a:rPr>
              <a:t>Tirünsz</a:t>
            </a:r>
            <a:endParaRPr lang="de-DE" sz="240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083" name="Rechteck 14"/>
          <p:cNvSpPr>
            <a:spLocks noChangeArrowheads="1"/>
          </p:cNvSpPr>
          <p:nvPr/>
        </p:nvSpPr>
        <p:spPr bwMode="auto">
          <a:xfrm>
            <a:off x="2428875" y="4500563"/>
            <a:ext cx="1174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 u="sng">
                <a:solidFill>
                  <a:schemeClr val="tx2">
                    <a:lumMod val="25000"/>
                  </a:schemeClr>
                </a:solidFill>
              </a:rPr>
              <a:t>Pülosz</a:t>
            </a:r>
            <a:endParaRPr lang="de-DE" sz="240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084" name="Rechteck 15"/>
          <p:cNvSpPr>
            <a:spLocks noChangeArrowheads="1"/>
          </p:cNvSpPr>
          <p:nvPr/>
        </p:nvSpPr>
        <p:spPr bwMode="auto">
          <a:xfrm>
            <a:off x="3857625" y="3071813"/>
            <a:ext cx="1174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 u="sng">
                <a:solidFill>
                  <a:schemeClr val="tx2">
                    <a:lumMod val="25000"/>
                  </a:schemeClr>
                </a:solidFill>
              </a:rPr>
              <a:t>Thébai</a:t>
            </a:r>
            <a:endParaRPr lang="de-DE" sz="240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085" name="Rechteck 16"/>
          <p:cNvSpPr>
            <a:spLocks noChangeArrowheads="1"/>
          </p:cNvSpPr>
          <p:nvPr/>
        </p:nvSpPr>
        <p:spPr bwMode="auto">
          <a:xfrm>
            <a:off x="4071938" y="3643313"/>
            <a:ext cx="1057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 u="sng">
                <a:solidFill>
                  <a:schemeClr val="tx2">
                    <a:lumMod val="25000"/>
                  </a:schemeClr>
                </a:solidFill>
              </a:rPr>
              <a:t>Athén</a:t>
            </a:r>
            <a:endParaRPr lang="de-DE" sz="240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8" name="Ellipszis feliratnak 12"/>
          <p:cNvSpPr/>
          <p:nvPr/>
        </p:nvSpPr>
        <p:spPr>
          <a:xfrm>
            <a:off x="3929063" y="3714750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3087" name="Rechteck 18"/>
          <p:cNvSpPr>
            <a:spLocks noChangeArrowheads="1"/>
          </p:cNvSpPr>
          <p:nvPr/>
        </p:nvSpPr>
        <p:spPr bwMode="auto">
          <a:xfrm>
            <a:off x="4500563" y="5643563"/>
            <a:ext cx="17922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 u="sng">
                <a:solidFill>
                  <a:schemeClr val="tx2">
                    <a:lumMod val="25000"/>
                  </a:schemeClr>
                </a:solidFill>
              </a:rPr>
              <a:t>Knósszosz</a:t>
            </a:r>
            <a:endParaRPr lang="de-DE" sz="240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20" name="Ellipszis feliratnak 12"/>
          <p:cNvSpPr/>
          <p:nvPr/>
        </p:nvSpPr>
        <p:spPr>
          <a:xfrm>
            <a:off x="3214688" y="2214563"/>
            <a:ext cx="142875" cy="142875"/>
          </a:xfrm>
          <a:prstGeom prst="wedgeEllipseCallout">
            <a:avLst>
              <a:gd name="adj1" fmla="val 4258"/>
              <a:gd name="adj2" fmla="val -12101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3089" name="Rechteck 20"/>
          <p:cNvSpPr>
            <a:spLocks noChangeArrowheads="1"/>
          </p:cNvSpPr>
          <p:nvPr/>
        </p:nvSpPr>
        <p:spPr bwMode="auto">
          <a:xfrm>
            <a:off x="3357563" y="1928813"/>
            <a:ext cx="1227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400" b="1" u="sng">
                <a:solidFill>
                  <a:schemeClr val="tx2">
                    <a:lumMod val="25000"/>
                  </a:schemeClr>
                </a:solidFill>
              </a:rPr>
              <a:t>Iólkosz</a:t>
            </a:r>
            <a:endParaRPr lang="de-DE" sz="240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F877980C-41B1-44F1-9986-2D6976005ACA}"/>
              </a:ext>
            </a:extLst>
          </p:cNvPr>
          <p:cNvSpPr txBox="1"/>
          <p:nvPr/>
        </p:nvSpPr>
        <p:spPr>
          <a:xfrm>
            <a:off x="395287" y="957074"/>
            <a:ext cx="2796520" cy="892552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hu-HU" sz="2600" b="1">
                <a:solidFill>
                  <a:schemeClr val="bg1"/>
                </a:solidFill>
              </a:rPr>
              <a:t>A legfontosabb lelőhelyek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44C65B1-4963-4675-B8E0-7811EE3C30C2}"/>
              </a:ext>
            </a:extLst>
          </p:cNvPr>
          <p:cNvSpPr txBox="1"/>
          <p:nvPr/>
        </p:nvSpPr>
        <p:spPr>
          <a:xfrm>
            <a:off x="135957" y="5558146"/>
            <a:ext cx="2100783" cy="76944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200"/>
              <a:t>A krétai kultúra döntő hatása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405FB433-B8E7-44CE-986E-6BEC20023E9D}"/>
              </a:ext>
            </a:extLst>
          </p:cNvPr>
          <p:cNvSpPr txBox="1"/>
          <p:nvPr/>
        </p:nvSpPr>
        <p:spPr>
          <a:xfrm>
            <a:off x="6676468" y="5720804"/>
            <a:ext cx="2184958" cy="769441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200"/>
              <a:t>Politikai széttagoltság</a:t>
            </a:r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45640317-4E82-4861-8EDC-CD216D5AF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20</a:t>
            </a:fld>
            <a:endParaRPr lang="hu-HU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2548014C-459D-664C-2285-355F28CC315A}"/>
              </a:ext>
            </a:extLst>
          </p:cNvPr>
          <p:cNvSpPr txBox="1"/>
          <p:nvPr/>
        </p:nvSpPr>
        <p:spPr>
          <a:xfrm>
            <a:off x="6391276" y="1813908"/>
            <a:ext cx="2644776" cy="152362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görögök 2000 körül vándoroltak be és összeolvadtak az  őslakosokkal </a:t>
            </a:r>
            <a:r>
              <a:rPr lang="hu-HU" sz="2200">
                <a:effectLst/>
                <a:latin typeface="Calibri" panose="020F0502020204030204" pitchFamily="34" charset="0"/>
                <a:ea typeface="SimSun" panose="02010600030101010101" pitchFamily="2" charset="-122"/>
                <a:cs typeface="Calibri" panose="020F0502020204030204" pitchFamily="34" charset="0"/>
              </a:rPr>
              <a:t> </a:t>
            </a:r>
            <a:endParaRPr lang="hu-HU" sz="2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135957" y="-13523"/>
            <a:ext cx="8424863" cy="646331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hu-HU" sz="3600" b="1">
                <a:solidFill>
                  <a:srgbClr val="FF0000"/>
                </a:solidFill>
              </a:rPr>
              <a:t>Mükénéi civilizáció (16-13. század)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25" y="0"/>
            <a:ext cx="9191625" cy="689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zövegdoboz 2"/>
          <p:cNvSpPr txBox="1"/>
          <p:nvPr/>
        </p:nvSpPr>
        <p:spPr>
          <a:xfrm>
            <a:off x="179512" y="188640"/>
            <a:ext cx="376096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3200">
                <a:solidFill>
                  <a:schemeClr val="tx2">
                    <a:lumMod val="25000"/>
                  </a:schemeClr>
                </a:solidFill>
              </a:rPr>
              <a:t>Az oroszlános kapu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53C1E01F-A559-45F6-9803-0190D56F2FB3}"/>
              </a:ext>
            </a:extLst>
          </p:cNvPr>
          <p:cNvSpPr txBox="1"/>
          <p:nvPr/>
        </p:nvSpPr>
        <p:spPr>
          <a:xfrm>
            <a:off x="467544" y="2782669"/>
            <a:ext cx="1944216" cy="129266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600"/>
              <a:t>Küklopikus falak a 13. századtól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F28F14F-B78E-4281-9C8B-35294E80A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21</a:t>
            </a:fld>
            <a:endParaRPr lang="hu-HU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ia számának helye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4C5890-86D5-4104-BE73-C1ACDFE6A4F6}" type="slidenum">
              <a:rPr lang="hu-HU" smtClean="0"/>
              <a:pPr/>
              <a:t>22</a:t>
            </a:fld>
            <a:endParaRPr lang="hu-HU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648575" cy="664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Szövegdoboz 3"/>
          <p:cNvSpPr txBox="1">
            <a:spLocks noChangeArrowheads="1"/>
          </p:cNvSpPr>
          <p:nvPr/>
        </p:nvSpPr>
        <p:spPr bwMode="auto">
          <a:xfrm>
            <a:off x="5148064" y="214312"/>
            <a:ext cx="1588897" cy="6155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400" b="1">
                <a:solidFill>
                  <a:schemeClr val="tx2">
                    <a:lumMod val="25000"/>
                  </a:schemeClr>
                </a:solidFill>
              </a:rPr>
              <a:t>Pülosz</a:t>
            </a:r>
          </a:p>
        </p:txBody>
      </p:sp>
      <p:sp>
        <p:nvSpPr>
          <p:cNvPr id="2" name="Pfeil nach oben 4">
            <a:extLst>
              <a:ext uri="{FF2B5EF4-FFF2-40B4-BE49-F238E27FC236}">
                <a16:creationId xmlns:a16="http://schemas.microsoft.com/office/drawing/2014/main" id="{35F1904B-DED4-4272-AA2E-FC108B59172E}"/>
              </a:ext>
            </a:extLst>
          </p:cNvPr>
          <p:cNvSpPr>
            <a:spLocks noChangeArrowheads="1"/>
          </p:cNvSpPr>
          <p:nvPr/>
        </p:nvSpPr>
        <p:spPr bwMode="auto">
          <a:xfrm rot="20397495">
            <a:off x="4262763" y="3032366"/>
            <a:ext cx="299846" cy="2955008"/>
          </a:xfrm>
          <a:prstGeom prst="upArrow">
            <a:avLst>
              <a:gd name="adj1" fmla="val 50000"/>
              <a:gd name="adj2" fmla="val 90438"/>
            </a:avLst>
          </a:prstGeom>
          <a:solidFill>
            <a:srgbClr val="FF00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504CA9E-C564-4602-AD6A-6D6C53EC2BA4}"/>
              </a:ext>
            </a:extLst>
          </p:cNvPr>
          <p:cNvSpPr txBox="1"/>
          <p:nvPr/>
        </p:nvSpPr>
        <p:spPr>
          <a:xfrm>
            <a:off x="4033770" y="5949281"/>
            <a:ext cx="1502334" cy="49244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600"/>
              <a:t>megaron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85272AD2-1356-4EB6-B966-9FC874FD1F30}"/>
              </a:ext>
            </a:extLst>
          </p:cNvPr>
          <p:cNvSpPr txBox="1"/>
          <p:nvPr/>
        </p:nvSpPr>
        <p:spPr>
          <a:xfrm>
            <a:off x="165094" y="5744396"/>
            <a:ext cx="3124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>
                <a:solidFill>
                  <a:schemeClr val="bg1"/>
                </a:solidFill>
              </a:rPr>
              <a:t>A paloták hasonlóak a krétaiakhoz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ia számának helye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CDF304-44C3-4214-A800-0B703CDA74D3}" type="slidenum">
              <a:rPr lang="hu-HU" smtClean="0"/>
              <a:pPr/>
              <a:t>23</a:t>
            </a:fld>
            <a:endParaRPr lang="hu-HU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6060568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Szövegdoboz 3"/>
          <p:cNvSpPr txBox="1">
            <a:spLocks noChangeArrowheads="1"/>
          </p:cNvSpPr>
          <p:nvPr/>
        </p:nvSpPr>
        <p:spPr bwMode="auto">
          <a:xfrm>
            <a:off x="19995" y="35108"/>
            <a:ext cx="2195736" cy="70788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2000" b="1">
                <a:solidFill>
                  <a:schemeClr val="bg1"/>
                </a:solidFill>
              </a:rPr>
              <a:t>A püloszi palota megaronja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8F8AE501-284E-FC70-049C-844872BE3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669" y="3498126"/>
            <a:ext cx="5283331" cy="3359874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E59842C1-D69A-5C8D-7420-A398BD6F8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0" y="4394428"/>
            <a:ext cx="3625788" cy="2445774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69A74432-0A3C-4896-EBA9-08FF26A90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107" y="704882"/>
            <a:ext cx="4045730" cy="2793244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7733AF54-0DD0-5FFD-1B2F-0CE13982201D}"/>
              </a:ext>
            </a:extLst>
          </p:cNvPr>
          <p:cNvSpPr txBox="1"/>
          <p:nvPr/>
        </p:nvSpPr>
        <p:spPr>
          <a:xfrm>
            <a:off x="5156230" y="787239"/>
            <a:ext cx="2209579" cy="40011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000"/>
              <a:t>Freskó Tirünszből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667F0BD3-E1D5-89CE-7A59-44660CC7B4A8}"/>
              </a:ext>
            </a:extLst>
          </p:cNvPr>
          <p:cNvSpPr txBox="1"/>
          <p:nvPr/>
        </p:nvSpPr>
        <p:spPr>
          <a:xfrm>
            <a:off x="347548" y="4008218"/>
            <a:ext cx="2209579" cy="40011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000"/>
              <a:t>Freskó Tirünszből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ia számának helye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409FDE9-51ED-4535-B84D-07C612203DA8}" type="slidenum">
              <a:rPr lang="hu-HU" smtClean="0"/>
              <a:pPr/>
              <a:t>24</a:t>
            </a:fld>
            <a:endParaRPr lang="hu-HU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3334" y="2471667"/>
            <a:ext cx="6566765" cy="431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hteck 3"/>
          <p:cNvSpPr>
            <a:spLocks noChangeArrowheads="1"/>
          </p:cNvSpPr>
          <p:nvPr/>
        </p:nvSpPr>
        <p:spPr bwMode="auto">
          <a:xfrm>
            <a:off x="238125" y="5544091"/>
            <a:ext cx="2151410" cy="904863"/>
          </a:xfrm>
          <a:prstGeom prst="rect">
            <a:avLst/>
          </a:prstGeom>
          <a:solidFill>
            <a:srgbClr val="CC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hu-HU" sz="2200" b="1" u="sng"/>
              <a:t>Aknasírok</a:t>
            </a:r>
            <a:r>
              <a:rPr lang="hu-HU" sz="2200"/>
              <a:t> az A sírkörzetben (1600 körül)	</a:t>
            </a:r>
          </a:p>
        </p:txBody>
      </p:sp>
      <p:sp>
        <p:nvSpPr>
          <p:cNvPr id="5" name="Pfeil nach oben 4"/>
          <p:cNvSpPr>
            <a:spLocks noChangeArrowheads="1"/>
          </p:cNvSpPr>
          <p:nvPr/>
        </p:nvSpPr>
        <p:spPr bwMode="auto">
          <a:xfrm rot="5400000">
            <a:off x="3767971" y="4425174"/>
            <a:ext cx="289687" cy="3046561"/>
          </a:xfrm>
          <a:prstGeom prst="upArrow">
            <a:avLst>
              <a:gd name="adj1" fmla="val 50000"/>
              <a:gd name="adj2" fmla="val 90438"/>
            </a:avLst>
          </a:prstGeom>
          <a:solidFill>
            <a:srgbClr val="FF0000"/>
          </a:solidFill>
          <a:ln w="25400" algn="ctr">
            <a:solidFill>
              <a:srgbClr val="89A4A7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de-DE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Szövegdoboz 3">
            <a:extLst>
              <a:ext uri="{FF2B5EF4-FFF2-40B4-BE49-F238E27FC236}">
                <a16:creationId xmlns:a16="http://schemas.microsoft.com/office/drawing/2014/main" id="{560562F6-DA2B-4D4F-BCDD-EE0BF661A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9087" y="835352"/>
            <a:ext cx="1806905" cy="615553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3400" b="1"/>
              <a:t>Mükéné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4FD2E57C-4FBE-2761-E2CD-FE88EC7E4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2" y="35975"/>
            <a:ext cx="4353582" cy="28889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ím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hu-HU"/>
              <a:t> </a:t>
            </a:r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052736"/>
            <a:ext cx="5747414" cy="5805264"/>
          </a:xfrm>
        </p:spPr>
      </p:pic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0" y="5559382"/>
            <a:ext cx="202485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2200"/>
              <a:t>„Agamemnón halotti maszkja”</a:t>
            </a:r>
          </a:p>
        </p:txBody>
      </p:sp>
      <p:pic>
        <p:nvPicPr>
          <p:cNvPr id="2" name="Picture 2" descr="Datei:Nestorbecher Mykene (Nationalmuseum Athen).JPG">
            <a:extLst>
              <a:ext uri="{FF2B5EF4-FFF2-40B4-BE49-F238E27FC236}">
                <a16:creationId xmlns:a16="http://schemas.microsoft.com/office/drawing/2014/main" id="{0D02209D-BE21-44CF-9CFF-9B67C4F4A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574108"/>
            <a:ext cx="2411760" cy="3215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2606F120-BAE2-4B7E-9DF5-941E27EF3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25</a:t>
            </a:fld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88CEE8B-316F-5AB6-F28B-A565B5FE6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318" y="0"/>
            <a:ext cx="3025559" cy="3780882"/>
          </a:xfrm>
          <a:prstGeom prst="rect">
            <a:avLst/>
          </a:prstGeom>
        </p:spPr>
      </p:pic>
      <p:sp>
        <p:nvSpPr>
          <p:cNvPr id="14339" name="Szöveg helye 3"/>
          <p:cNvSpPr txBox="1">
            <a:spLocks/>
          </p:cNvSpPr>
          <p:nvPr/>
        </p:nvSpPr>
        <p:spPr>
          <a:xfrm>
            <a:off x="4243257" y="130194"/>
            <a:ext cx="2777015" cy="86409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Tx/>
              <a:buNone/>
            </a:pPr>
            <a:r>
              <a:rPr lang="hu-HU" sz="2200"/>
              <a:t>Heinrich Schliemann</a:t>
            </a:r>
          </a:p>
          <a:p>
            <a:pPr marL="0" indent="0" fontAlgn="auto">
              <a:spcAft>
                <a:spcPts val="0"/>
              </a:spcAft>
              <a:buFontTx/>
              <a:buNone/>
            </a:pPr>
            <a:r>
              <a:rPr lang="hu-HU" sz="2200"/>
              <a:t>(1822-1890)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92240656-CE03-61C5-E08F-100540C14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6" y="-54058"/>
            <a:ext cx="4486274" cy="2852737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88738DE8-35D7-EB5B-07ED-D387832CD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212" y="3160923"/>
            <a:ext cx="5543788" cy="3697077"/>
          </a:xfrm>
          <a:prstGeom prst="rect">
            <a:avLst/>
          </a:prstGeom>
        </p:spPr>
      </p:pic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5" cstate="print"/>
          <a:srcRect r="14451"/>
          <a:stretch>
            <a:fillRect/>
          </a:stretch>
        </p:blipFill>
        <p:spPr bwMode="auto">
          <a:xfrm>
            <a:off x="-47625" y="0"/>
            <a:ext cx="4486275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hteck 2"/>
          <p:cNvSpPr>
            <a:spLocks noChangeArrowheads="1"/>
          </p:cNvSpPr>
          <p:nvPr/>
        </p:nvSpPr>
        <p:spPr bwMode="auto">
          <a:xfrm>
            <a:off x="3707904" y="2204864"/>
            <a:ext cx="2411760" cy="14465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hu-HU" sz="2200" b="1"/>
              <a:t>Álkupolasír (tholosz – 9 db)</a:t>
            </a:r>
          </a:p>
          <a:p>
            <a:pPr>
              <a:lnSpc>
                <a:spcPct val="80000"/>
              </a:lnSpc>
            </a:pPr>
            <a:endParaRPr lang="de-DE" sz="2200" b="1"/>
          </a:p>
          <a:p>
            <a:pPr>
              <a:lnSpc>
                <a:spcPct val="80000"/>
              </a:lnSpc>
            </a:pPr>
            <a:r>
              <a:rPr lang="hu-HU" sz="2200" b="1"/>
              <a:t>        „Atreusz kincsesháza”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6CB43F32-CC08-489B-8E38-78F7B5AA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26</a:t>
            </a:fld>
            <a:endParaRPr lang="hu-HU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37319"/>
          <a:stretch/>
        </p:blipFill>
        <p:spPr bwMode="auto">
          <a:xfrm>
            <a:off x="-5585" y="54877"/>
            <a:ext cx="54757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55A71204-2FBA-4F89-9758-275E14A830E7}"/>
              </a:ext>
            </a:extLst>
          </p:cNvPr>
          <p:cNvSpPr txBox="1"/>
          <p:nvPr/>
        </p:nvSpPr>
        <p:spPr>
          <a:xfrm>
            <a:off x="145409" y="230450"/>
            <a:ext cx="3130447" cy="49244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hu-HU" sz="2600" b="1"/>
              <a:t>Linearis B táblák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6A53359-6E4A-401B-9AD5-A1A58E139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13387" t="12903" r="46063" b="14727"/>
          <a:stretch/>
        </p:blipFill>
        <p:spPr bwMode="auto">
          <a:xfrm>
            <a:off x="5470199" y="-172496"/>
            <a:ext cx="3528392" cy="4714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FDA6C31-FE30-4651-A1CB-844F6E5A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27</a:t>
            </a:fld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7B554CA-CE58-0725-BAE2-727ADF591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37416"/>
            <a:ext cx="5868144" cy="3356578"/>
          </a:xfrm>
          <a:prstGeom prst="rect">
            <a:avLst/>
          </a:prstGeom>
        </p:spPr>
      </p:pic>
      <p:sp>
        <p:nvSpPr>
          <p:cNvPr id="17411" name="Rechteck 2"/>
          <p:cNvSpPr>
            <a:spLocks noChangeArrowheads="1"/>
          </p:cNvSpPr>
          <p:nvPr/>
        </p:nvSpPr>
        <p:spPr bwMode="auto">
          <a:xfrm>
            <a:off x="5983221" y="4253693"/>
            <a:ext cx="2900293" cy="2462213"/>
          </a:xfrm>
          <a:prstGeom prst="rect">
            <a:avLst/>
          </a:prstGeom>
          <a:solidFill>
            <a:schemeClr val="accent6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u-HU" sz="2200">
                <a:solidFill>
                  <a:srgbClr val="FFFF00"/>
                </a:solidFill>
              </a:rPr>
              <a:t>Kb. 90 szótagjel és ideogramma</a:t>
            </a:r>
          </a:p>
          <a:p>
            <a:endParaRPr lang="hu-HU" sz="2200">
              <a:solidFill>
                <a:srgbClr val="FFFF00"/>
              </a:solidFill>
            </a:endParaRPr>
          </a:p>
          <a:p>
            <a:r>
              <a:rPr lang="hu-HU" sz="2200">
                <a:solidFill>
                  <a:srgbClr val="FFFF00"/>
                </a:solidFill>
              </a:rPr>
              <a:t>Michael Ventris 1952</a:t>
            </a:r>
          </a:p>
          <a:p>
            <a:endParaRPr lang="hu-HU" sz="2200">
              <a:solidFill>
                <a:srgbClr val="FFFF00"/>
              </a:solidFill>
            </a:endParaRPr>
          </a:p>
          <a:p>
            <a:r>
              <a:rPr lang="hu-HU" sz="2200">
                <a:solidFill>
                  <a:srgbClr val="FFFF00"/>
                </a:solidFill>
              </a:rPr>
              <a:t>15-13. századból, egy-egy évből</a:t>
            </a:r>
            <a:endParaRPr lang="de-DE" sz="22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179962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86E1B21-7554-43A7-B9A8-D8E13546B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634082"/>
          </a:xfrm>
        </p:spPr>
        <p:txBody>
          <a:bodyPr>
            <a:normAutofit/>
          </a:bodyPr>
          <a:lstStyle/>
          <a:p>
            <a:r>
              <a:rPr lang="hu-HU" sz="3300"/>
              <a:t>Társadalom, gazdaság, közigazgatás</a:t>
            </a:r>
            <a:endParaRPr lang="en-US" sz="33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FB4BCEB-E8FC-4C36-B0E4-71951D7F53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 fontScale="92500"/>
          </a:bodyPr>
          <a:lstStyle/>
          <a:p>
            <a:pPr marL="137160" indent="0">
              <a:buNone/>
            </a:pPr>
            <a:r>
              <a:rPr lang="hu-HU"/>
              <a:t>A tábláknak köszönhetően tudunk különböző társadalmi csoportokról, földbirtok-kategóriákról</a:t>
            </a:r>
          </a:p>
          <a:p>
            <a:pPr marL="137160" indent="0">
              <a:buNone/>
            </a:pPr>
            <a:endParaRPr lang="hu-HU"/>
          </a:p>
          <a:p>
            <a:pPr marL="137160" indent="0">
              <a:buNone/>
            </a:pPr>
            <a:r>
              <a:rPr lang="hu-HU"/>
              <a:t>Az államirányítás különböző szintű vezetői: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/>
              <a:t>Anax (wanax)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/>
              <a:t>Lawagetasz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/>
              <a:t>Baszileusz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9F65434-AC11-4D04-8B8A-4911A70222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16860" r="24470"/>
          <a:stretch/>
        </p:blipFill>
        <p:spPr bwMode="auto">
          <a:xfrm>
            <a:off x="5634118" y="935719"/>
            <a:ext cx="3509882" cy="3933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529E1CD-B1F3-4CD4-A024-28BFC6103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  <a:defRPr/>
            </a:pPr>
            <a:fld id="{7F130434-1CE1-48F9-9B30-F599CB4B6B4C}" type="slidenum">
              <a:rPr lang="hu-HU" smtClean="0"/>
              <a:pPr>
                <a:spcAft>
                  <a:spcPts val="600"/>
                </a:spcAft>
                <a:defRPr/>
              </a:pPr>
              <a:t>28</a:t>
            </a:fld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ABC9D74-8B10-488B-B513-04A23B1B8905}"/>
              </a:ext>
            </a:extLst>
          </p:cNvPr>
          <p:cNvSpPr txBox="1"/>
          <p:nvPr/>
        </p:nvSpPr>
        <p:spPr>
          <a:xfrm>
            <a:off x="4878435" y="5691448"/>
            <a:ext cx="2510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u="sng"/>
              <a:t>Palotagazdaság</a:t>
            </a:r>
          </a:p>
        </p:txBody>
      </p:sp>
    </p:spTree>
    <p:extLst>
      <p:ext uri="{BB962C8B-B14F-4D97-AF65-F5344CB8AC3E}">
        <p14:creationId xmlns:p14="http://schemas.microsoft.com/office/powerpoint/2010/main" val="131994778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Dia számának helye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B4463DB-15D2-4726-9906-CB74C264DEE3}" type="slidenum">
              <a:rPr lang="hu-HU" smtClean="0"/>
              <a:pPr/>
              <a:t>29</a:t>
            </a:fld>
            <a:endParaRPr lang="hu-HU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2312" y="537136"/>
            <a:ext cx="2549634" cy="3407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3" cstate="print"/>
          <a:srcRect l="26762" t="331" r="11214" b="-331"/>
          <a:stretch>
            <a:fillRect/>
          </a:stretch>
        </p:blipFill>
        <p:spPr bwMode="auto">
          <a:xfrm>
            <a:off x="1" y="1011721"/>
            <a:ext cx="1653387" cy="5033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zövegdoboz 6"/>
          <p:cNvSpPr txBox="1"/>
          <p:nvPr/>
        </p:nvSpPr>
        <p:spPr>
          <a:xfrm>
            <a:off x="3856975" y="45437"/>
            <a:ext cx="5287025" cy="830997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600"/>
              <a:t>Istenszobrok Mükénéből</a:t>
            </a:r>
          </a:p>
          <a:p>
            <a:r>
              <a:rPr lang="hu-HU" sz="2200"/>
              <a:t>(Nagy szobrok és templomok nincsenek)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5FD2A34-5F59-4397-B28C-5EADEFD55460}"/>
              </a:ext>
            </a:extLst>
          </p:cNvPr>
          <p:cNvSpPr txBox="1"/>
          <p:nvPr/>
        </p:nvSpPr>
        <p:spPr>
          <a:xfrm>
            <a:off x="4631946" y="1011721"/>
            <a:ext cx="4512054" cy="110799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hu-HU" sz="2200">
                <a:solidFill>
                  <a:schemeClr val="bg1"/>
                </a:solidFill>
              </a:rPr>
              <a:t>Nemcsak egy istenanya, hanem a történelmi korok istenei is </a:t>
            </a:r>
          </a:p>
          <a:p>
            <a:r>
              <a:rPr lang="hu-HU" sz="2200">
                <a:solidFill>
                  <a:schemeClr val="bg1"/>
                </a:solidFill>
              </a:rPr>
              <a:t>(táblák alapján)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E578967-B89F-F627-6C4B-4AAFD5ECB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1363" y="4724767"/>
            <a:ext cx="4362636" cy="2133233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EFBFF47D-300E-4B22-B77E-109975B1E6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640" b="8107"/>
          <a:stretch>
            <a:fillRect/>
          </a:stretch>
        </p:blipFill>
        <p:spPr>
          <a:xfrm>
            <a:off x="2146598" y="3826543"/>
            <a:ext cx="2549634" cy="2998402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C81DC6DA-B1F4-7486-BA6D-E757053864FF}"/>
              </a:ext>
            </a:extLst>
          </p:cNvPr>
          <p:cNvSpPr txBox="1"/>
          <p:nvPr/>
        </p:nvSpPr>
        <p:spPr>
          <a:xfrm>
            <a:off x="611560" y="5829796"/>
            <a:ext cx="2476960" cy="769441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200"/>
              <a:t>Mükénéi vázák</a:t>
            </a:r>
          </a:p>
          <a:p>
            <a:r>
              <a:rPr lang="hu-HU" sz="2200"/>
              <a:t>- Erős krétai hatás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D5E494B-8439-09BF-059B-D51D48D1072D}"/>
              </a:ext>
            </a:extLst>
          </p:cNvPr>
          <p:cNvSpPr txBox="1"/>
          <p:nvPr/>
        </p:nvSpPr>
        <p:spPr>
          <a:xfrm>
            <a:off x="5940152" y="4724767"/>
            <a:ext cx="2666114" cy="430887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200"/>
              <a:t>Tőr a 16. századból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D77A4EB9-EF27-D408-7117-240B1A5DDD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2291" y="2133234"/>
            <a:ext cx="3047905" cy="2591534"/>
          </a:xfrm>
          <a:prstGeom prst="rect">
            <a:avLst/>
          </a:prstGeom>
        </p:spPr>
      </p:pic>
      <p:sp>
        <p:nvSpPr>
          <p:cNvPr id="10" name="Cím 1">
            <a:extLst>
              <a:ext uri="{FF2B5EF4-FFF2-40B4-BE49-F238E27FC236}">
                <a16:creationId xmlns:a16="http://schemas.microsoft.com/office/drawing/2014/main" id="{F996B957-FDF0-68B2-E88A-94BCD36727CA}"/>
              </a:ext>
            </a:extLst>
          </p:cNvPr>
          <p:cNvSpPr txBox="1">
            <a:spLocks/>
          </p:cNvSpPr>
          <p:nvPr/>
        </p:nvSpPr>
        <p:spPr>
          <a:xfrm>
            <a:off x="7399067" y="3375626"/>
            <a:ext cx="1738036" cy="1006375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</p:spPr>
        <p:txBody>
          <a:bodyPr vert="horz" anchor="ctr">
            <a:normAutofit lnSpcReduction="1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u-HU" sz="2200">
                <a:solidFill>
                  <a:schemeClr val="tx1"/>
                </a:solidFill>
              </a:rPr>
              <a:t>A mükénéi „harcos váza”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E441023C-9E7E-B73B-E35E-4C86BA0D4199}"/>
              </a:ext>
            </a:extLst>
          </p:cNvPr>
          <p:cNvSpPr txBox="1"/>
          <p:nvPr/>
        </p:nvSpPr>
        <p:spPr>
          <a:xfrm>
            <a:off x="39637" y="211391"/>
            <a:ext cx="34663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000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</a:rPr>
              <a:t>Vallás és művészet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F314D0C-D7C9-48E4-A612-0435D4F93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273050"/>
            <a:ext cx="1951489" cy="1787798"/>
          </a:xfrm>
          <a:solidFill>
            <a:schemeClr val="bg1">
              <a:lumMod val="95000"/>
              <a:lumOff val="5000"/>
            </a:schemeClr>
          </a:solidFill>
        </p:spPr>
        <p:txBody>
          <a:bodyPr anchor="b">
            <a:noAutofit/>
          </a:bodyPr>
          <a:lstStyle/>
          <a:p>
            <a:r>
              <a:rPr lang="hu-HU" sz="2800">
                <a:effectLst/>
              </a:rPr>
              <a:t>A mükénéi civilizáció bukása</a:t>
            </a:r>
            <a:endParaRPr lang="hu-HU" sz="280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B1BF4F7-976D-4358-9061-DE1E1061682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51520" y="3678641"/>
            <a:ext cx="8712968" cy="2940764"/>
          </a:xfrm>
        </p:spPr>
        <p:txBody>
          <a:bodyPr>
            <a:normAutofit fontScale="92500" lnSpcReduction="20000"/>
          </a:bodyPr>
          <a:lstStyle/>
          <a:p>
            <a:pPr indent="0">
              <a:lnSpc>
                <a:spcPct val="90000"/>
              </a:lnSpc>
              <a:spcAft>
                <a:spcPts val="800"/>
              </a:spcAft>
              <a:buNone/>
            </a:pPr>
            <a:r>
              <a:rPr lang="hu-HU" sz="2400" u="sng">
                <a:effectLst/>
              </a:rPr>
              <a:t>Több ok közrejátszott</a:t>
            </a:r>
          </a:p>
          <a:p>
            <a:pPr marL="1005840" indent="-457200">
              <a:lnSpc>
                <a:spcPct val="9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hu-HU" sz="2400"/>
              <a:t>Természeti katasztrófák</a:t>
            </a:r>
            <a:endParaRPr lang="hu-HU" sz="2400">
              <a:effectLst/>
            </a:endParaRPr>
          </a:p>
          <a:p>
            <a:pPr marL="1005840" indent="-457200">
              <a:lnSpc>
                <a:spcPct val="9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hu-HU" sz="2400">
                <a:effectLst/>
              </a:rPr>
              <a:t>A tengeri népek vándorlása </a:t>
            </a:r>
          </a:p>
          <a:p>
            <a:pPr marL="1211580" lvl="1" indent="-3429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400">
                <a:effectLst/>
              </a:rPr>
              <a:t>III. Ramszesz medinet-habui templomának felirata (1175:)	 danaoszok, akhájok, filiszteusok, szikulok, 	szardanoszok, müszök, etruszkok. </a:t>
            </a:r>
          </a:p>
          <a:p>
            <a:pPr marL="1211580" lvl="1" indent="-3429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400"/>
              <a:t>L</a:t>
            </a:r>
            <a:r>
              <a:rPr lang="hu-HU" sz="2400">
                <a:effectLst/>
              </a:rPr>
              <a:t>ehetetlenné tették a kereskedelmet </a:t>
            </a:r>
            <a:r>
              <a:rPr lang="hu-HU" sz="2400"/>
              <a:t>&gt;&gt; Válság</a:t>
            </a:r>
            <a:endParaRPr lang="hu-HU" sz="2400">
              <a:effectLst/>
            </a:endParaRPr>
          </a:p>
          <a:p>
            <a:pPr marL="1211580" lvl="1" indent="-3429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400">
                <a:effectLst/>
              </a:rPr>
              <a:t>&gt;&gt; háborúk és belső viszályok &gt;&gt; csaknem teljes pusztulás</a:t>
            </a:r>
          </a:p>
          <a:p>
            <a:pPr marL="137160" indent="0">
              <a:lnSpc>
                <a:spcPct val="90000"/>
              </a:lnSpc>
              <a:buNone/>
            </a:pPr>
            <a:endParaRPr lang="hu-HU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2CF73C9-85AF-4790-8CEA-F7CA135D7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8993" y="9168"/>
            <a:ext cx="7085007" cy="350707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9533D70-9CC4-40E2-BC33-3EDA94E8B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  <a:defRPr/>
            </a:pPr>
            <a:fld id="{7F130434-1CE1-48F9-9B30-F599CB4B6B4C}" type="slidenum">
              <a:rPr lang="hu-HU" smtClean="0"/>
              <a:pPr>
                <a:spcAft>
                  <a:spcPts val="600"/>
                </a:spcAft>
                <a:defRPr/>
              </a:pPr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411930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Greece_relief_location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88" y="0"/>
            <a:ext cx="8424863" cy="692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Ellipszis feliratnak 12"/>
          <p:cNvSpPr/>
          <p:nvPr/>
        </p:nvSpPr>
        <p:spPr>
          <a:xfrm>
            <a:off x="5548735" y="1916364"/>
            <a:ext cx="142875" cy="142875"/>
          </a:xfrm>
          <a:prstGeom prst="wedgeEllipseCallout">
            <a:avLst>
              <a:gd name="adj1" fmla="val -4631"/>
              <a:gd name="adj2" fmla="val 3009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0000"/>
              </a:solidFill>
            </a:endParaRPr>
          </a:p>
        </p:txBody>
      </p:sp>
      <p:sp>
        <p:nvSpPr>
          <p:cNvPr id="36868" name="Text Box 7"/>
          <p:cNvSpPr txBox="1">
            <a:spLocks noChangeArrowheads="1"/>
          </p:cNvSpPr>
          <p:nvPr/>
        </p:nvSpPr>
        <p:spPr bwMode="auto">
          <a:xfrm>
            <a:off x="5690038" y="1647825"/>
            <a:ext cx="10432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u-HU" sz="2800" b="1" u="sng">
                <a:solidFill>
                  <a:schemeClr val="tx2">
                    <a:lumMod val="25000"/>
                  </a:schemeClr>
                </a:solidFill>
              </a:rPr>
              <a:t>Trója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CA90E5E0-EF40-44E9-9844-F23DF5A33B77}"/>
              </a:ext>
            </a:extLst>
          </p:cNvPr>
          <p:cNvSpPr txBox="1"/>
          <p:nvPr/>
        </p:nvSpPr>
        <p:spPr>
          <a:xfrm>
            <a:off x="683568" y="5517232"/>
            <a:ext cx="2942472" cy="461665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/>
              <a:t>A háború 1200 körül</a:t>
            </a: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46AB482F-211A-4D71-9D21-D3C7D5742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31</a:t>
            </a:fld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228BFFC-1F14-5267-73D5-3800538B7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7408" y="3944630"/>
            <a:ext cx="5041535" cy="309267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150"/>
            <a:ext cx="90551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82E8D6FA-186B-467D-A3D6-B2B89CEDA99B}"/>
              </a:ext>
            </a:extLst>
          </p:cNvPr>
          <p:cNvSpPr txBox="1"/>
          <p:nvPr/>
        </p:nvSpPr>
        <p:spPr>
          <a:xfrm>
            <a:off x="226308" y="1268760"/>
            <a:ext cx="8917692" cy="90165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200" u="sng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Dörpfeld</a:t>
            </a: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VI. réteg a homéroszi Trója (13. század közepén a pusztulása)</a:t>
            </a:r>
            <a:endParaRPr lang="hu-HU" sz="220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200" u="sng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Blegen</a:t>
            </a: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VIIa (12. század elején a pusztulása)</a:t>
            </a:r>
            <a:endParaRPr lang="hu-HU" sz="2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Dia számának helye 2">
            <a:extLst>
              <a:ext uri="{FF2B5EF4-FFF2-40B4-BE49-F238E27FC236}">
                <a16:creationId xmlns:a16="http://schemas.microsoft.com/office/drawing/2014/main" id="{AFC889CA-6059-4FB8-99B0-0102EA23E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32</a:t>
            </a:fld>
            <a:endParaRPr lang="hu-HU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804195B6-A02C-4393-93FC-FEEB9D319432}"/>
              </a:ext>
            </a:extLst>
          </p:cNvPr>
          <p:cNvSpPr txBox="1"/>
          <p:nvPr/>
        </p:nvSpPr>
        <p:spPr>
          <a:xfrm>
            <a:off x="395536" y="116632"/>
            <a:ext cx="7920880" cy="9675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6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Hisarlik az ásatások helyszíne</a:t>
            </a:r>
            <a:endParaRPr lang="hu-HU" sz="260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450215">
              <a:lnSpc>
                <a:spcPct val="107000"/>
              </a:lnSpc>
              <a:spcAft>
                <a:spcPts val="800"/>
              </a:spcAft>
            </a:pPr>
            <a:r>
              <a:rPr lang="hu-HU" sz="22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Schliemann: a II. réteg a trójai háború rétege </a:t>
            </a:r>
            <a:endParaRPr lang="hu-HU" sz="2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Két aranyfülbevaló 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1404938"/>
            <a:ext cx="2808287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2" descr="Priamosz-kinc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580063" cy="691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Szövegdoboz 2"/>
          <p:cNvSpPr txBox="1">
            <a:spLocks noChangeArrowheads="1"/>
          </p:cNvSpPr>
          <p:nvPr/>
        </p:nvSpPr>
        <p:spPr bwMode="auto">
          <a:xfrm>
            <a:off x="5724525" y="0"/>
            <a:ext cx="32400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 sz="2400"/>
              <a:t>A Priamosz-kincs részlete – valójában a 3. évezred közepéről: a Puskin Múzeumban</a:t>
            </a:r>
          </a:p>
        </p:txBody>
      </p:sp>
      <p:sp>
        <p:nvSpPr>
          <p:cNvPr id="2" name="Dia számának helye 1">
            <a:extLst>
              <a:ext uri="{FF2B5EF4-FFF2-40B4-BE49-F238E27FC236}">
                <a16:creationId xmlns:a16="http://schemas.microsoft.com/office/drawing/2014/main" id="{E262BF16-3A77-4262-96BB-0EC105E79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60D923-F4B4-4B8F-AB64-EABAD0AFE303}" type="slidenum">
              <a:rPr lang="hu-HU" smtClean="0"/>
              <a:pPr>
                <a:defRPr/>
              </a:pPr>
              <a:t>33</a:t>
            </a:fld>
            <a:endParaRPr lang="hu-HU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gycsúcs">
  <a:themeElements>
    <a:clrScheme name="Hegycsúcs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Hegycsúcs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egycsúcs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7190</TotalTime>
  <Words>1209</Words>
  <Application>Microsoft Office PowerPoint</Application>
  <PresentationFormat>Diavetítés a képernyőre (4:3 oldalarány)</PresentationFormat>
  <Paragraphs>337</Paragraphs>
  <Slides>33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33</vt:i4>
      </vt:variant>
    </vt:vector>
  </HeadingPairs>
  <TitlesOfParts>
    <vt:vector size="42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Hegycsúcs</vt:lpstr>
      <vt:lpstr>Ókori görög történelem</vt:lpstr>
      <vt:lpstr>Az előadások néhány témája</vt:lpstr>
      <vt:lpstr>PowerPoint-bemutató</vt:lpstr>
      <vt:lpstr>PowerPoint-bemutató</vt:lpstr>
      <vt:lpstr>Kötelező irodalom</vt:lpstr>
      <vt:lpstr>Ajánlott irodalom </vt:lpstr>
      <vt:lpstr>Ajánlott irodalom 2.</vt:lpstr>
      <vt:lpstr>Az ókori görög tört. korszakolása</vt:lpstr>
      <vt:lpstr>Az ógörög ábécé</vt:lpstr>
      <vt:lpstr>PowerPoint-bemutató</vt:lpstr>
      <vt:lpstr>A források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 </vt:lpstr>
      <vt:lpstr>PowerPoint-bemutató</vt:lpstr>
      <vt:lpstr>PowerPoint-bemutató</vt:lpstr>
      <vt:lpstr>Társadalom, gazdaság, közigazgatás</vt:lpstr>
      <vt:lpstr>PowerPoint-bemutató</vt:lpstr>
      <vt:lpstr>A mükénéi civilizáció bukása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Ókori görög történelem</dc:title>
  <dc:creator>Gergely Mohay</dc:creator>
  <cp:lastModifiedBy>Mohay Gergely</cp:lastModifiedBy>
  <cp:revision>30</cp:revision>
  <dcterms:created xsi:type="dcterms:W3CDTF">2020-09-17T09:15:41Z</dcterms:created>
  <dcterms:modified xsi:type="dcterms:W3CDTF">2026-09-07T17:48:57Z</dcterms:modified>
</cp:coreProperties>
</file>