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348" r:id="rId2"/>
    <p:sldId id="280" r:id="rId3"/>
    <p:sldId id="268" r:id="rId4"/>
    <p:sldId id="330" r:id="rId5"/>
    <p:sldId id="267" r:id="rId6"/>
    <p:sldId id="347" r:id="rId7"/>
    <p:sldId id="276" r:id="rId8"/>
    <p:sldId id="262" r:id="rId9"/>
    <p:sldId id="295" r:id="rId10"/>
    <p:sldId id="296" r:id="rId11"/>
    <p:sldId id="275" r:id="rId12"/>
    <p:sldId id="294" r:id="rId13"/>
    <p:sldId id="263" r:id="rId14"/>
    <p:sldId id="264" r:id="rId15"/>
    <p:sldId id="345" r:id="rId16"/>
    <p:sldId id="315" r:id="rId17"/>
    <p:sldId id="316" r:id="rId18"/>
    <p:sldId id="317" r:id="rId19"/>
    <p:sldId id="318" r:id="rId20"/>
    <p:sldId id="319" r:id="rId21"/>
    <p:sldId id="320" r:id="rId22"/>
    <p:sldId id="321" r:id="rId23"/>
    <p:sldId id="322" r:id="rId24"/>
    <p:sldId id="279" r:id="rId25"/>
    <p:sldId id="266" r:id="rId26"/>
    <p:sldId id="260" r:id="rId27"/>
    <p:sldId id="261" r:id="rId28"/>
    <p:sldId id="265" r:id="rId29"/>
    <p:sldId id="269" r:id="rId30"/>
    <p:sldId id="270" r:id="rId31"/>
    <p:sldId id="271" r:id="rId32"/>
    <p:sldId id="272" r:id="rId33"/>
    <p:sldId id="287" r:id="rId34"/>
    <p:sldId id="288" r:id="rId35"/>
    <p:sldId id="291" r:id="rId36"/>
    <p:sldId id="292" r:id="rId37"/>
    <p:sldId id="297" r:id="rId38"/>
    <p:sldId id="323" r:id="rId39"/>
    <p:sldId id="324" r:id="rId40"/>
    <p:sldId id="329" r:id="rId41"/>
    <p:sldId id="331" r:id="rId42"/>
    <p:sldId id="332" r:id="rId43"/>
    <p:sldId id="335" r:id="rId44"/>
    <p:sldId id="340" r:id="rId45"/>
    <p:sldId id="341" r:id="rId46"/>
    <p:sldId id="290" r:id="rId47"/>
    <p:sldId id="346" r:id="rId48"/>
    <p:sldId id="343" r:id="rId49"/>
    <p:sldId id="344" r:id="rId50"/>
    <p:sldId id="337" r:id="rId51"/>
    <p:sldId id="338" r:id="rId52"/>
    <p:sldId id="339" r:id="rId53"/>
    <p:sldId id="336" r:id="rId54"/>
    <p:sldId id="342" r:id="rId55"/>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60" autoAdjust="0"/>
    <p:restoredTop sz="94660"/>
  </p:normalViewPr>
  <p:slideViewPr>
    <p:cSldViewPr snapToGrid="0">
      <p:cViewPr>
        <p:scale>
          <a:sx n="75" d="100"/>
          <a:sy n="75" d="100"/>
        </p:scale>
        <p:origin x="1253" y="2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E3139-A40F-4D2A-9C9F-D6D518547207}" type="datetimeFigureOut">
              <a:rPr lang="hu-HU" smtClean="0"/>
              <a:t>2026. 10. 15.</a:t>
            </a:fld>
            <a:endParaRPr lang="hu-HU"/>
          </a:p>
        </p:txBody>
      </p:sp>
      <p:sp>
        <p:nvSpPr>
          <p:cNvPr id="4" name="Diakép hely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28561F-6284-419B-8E6E-7C5F5E26F80A}" type="slidenum">
              <a:rPr lang="hu-HU" smtClean="0"/>
              <a:t>‹#›</a:t>
            </a:fld>
            <a:endParaRPr lang="hu-HU"/>
          </a:p>
        </p:txBody>
      </p:sp>
    </p:spTree>
    <p:extLst>
      <p:ext uri="{BB962C8B-B14F-4D97-AF65-F5344CB8AC3E}">
        <p14:creationId xmlns:p14="http://schemas.microsoft.com/office/powerpoint/2010/main" val="1530824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828561F-6284-419B-8E6E-7C5F5E26F80A}" type="slidenum">
              <a:rPr lang="hu-HU" smtClean="0"/>
              <a:t>21</a:t>
            </a:fld>
            <a:endParaRPr lang="hu-HU"/>
          </a:p>
        </p:txBody>
      </p:sp>
    </p:spTree>
    <p:extLst>
      <p:ext uri="{BB962C8B-B14F-4D97-AF65-F5344CB8AC3E}">
        <p14:creationId xmlns:p14="http://schemas.microsoft.com/office/powerpoint/2010/main" val="378905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231292" y="745443"/>
            <a:ext cx="6099170" cy="3559859"/>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237982" y="4669316"/>
            <a:ext cx="6099170"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1363F329-9813-45E2-BD98-CBE25FBAA8E3}" type="datetime1">
              <a:rPr lang="en-US" smtClean="0"/>
              <a:t>10/15/2026</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F0029E4-3A4E-970A-17A8-1E17D37D1F2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211494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91F846DD-4218-4D2E-A6D4-9B344276FFE6}" type="datetime1">
              <a:rPr lang="en-US" smtClean="0"/>
              <a:t>10/15/2026</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7077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255104" y="2243709"/>
            <a:ext cx="6867216" cy="3776091"/>
          </a:xfrm>
        </p:spPr>
        <p:txBody>
          <a:bodyPr anchor="b">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255104" y="838201"/>
            <a:ext cx="6867217"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A86E3543-99E2-426B-BA97-E17538FA3298}" type="datetime1">
              <a:rPr lang="en-US" smtClean="0"/>
              <a:t>10/15/2026</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224594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227399" y="750627"/>
            <a:ext cx="8134917" cy="130415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792721" y="2075250"/>
            <a:ext cx="3428466"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4784672" y="2075250"/>
            <a:ext cx="3577643"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7F6C7655-B482-48A8-AD3D-FDF3A8AC90BF}" type="datetime1">
              <a:rPr lang="en-US" smtClean="0"/>
              <a:t>10/15/2026</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865272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229238" y="743803"/>
            <a:ext cx="8073203" cy="1025362"/>
          </a:xfrm>
        </p:spPr>
        <p:txBody>
          <a:bodyPr anchor="t"/>
          <a:lstStyle/>
          <a:p>
            <a:r>
              <a:rPr lang="en-US" dirty="0"/>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792722"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792722" y="2678597"/>
            <a:ext cx="3428465"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4873976"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4873976" y="2678599"/>
            <a:ext cx="3428465"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8F439298-B2C9-454E-B1C6-4A5CC3267072}" type="datetime1">
              <a:rPr lang="en-US" smtClean="0"/>
              <a:t>10/15/2026</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09736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231291" y="757766"/>
            <a:ext cx="5430220" cy="3547534"/>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42287188-6BA0-4DCC-81FC-019F90E9B158}" type="datetime1">
              <a:rPr lang="en-US" smtClean="0"/>
              <a:t>10/15/2026</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934994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ED6486FB-9D6F-4AA8-9C2D-78F81AF404E0}" type="datetime1">
              <a:rPr lang="en-US" smtClean="0"/>
              <a:t>10/15/2026</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1102715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238048" y="766636"/>
            <a:ext cx="2963809" cy="151062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3829051" y="702455"/>
            <a:ext cx="4687491"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242965" y="2277264"/>
            <a:ext cx="2814560"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F8D8DD3F-C075-454D-B51B-44C0D0D58CE1}" type="datetime1">
              <a:rPr lang="en-US" smtClean="0"/>
              <a:t>10/15/2026</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132097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239229" y="765850"/>
            <a:ext cx="2996770" cy="177477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378CDE2-0C1B-D3BE-F399-98D983EF4534}"/>
              </a:ext>
            </a:extLst>
          </p:cNvPr>
          <p:cNvSpPr>
            <a:spLocks noGrp="1"/>
          </p:cNvSpPr>
          <p:nvPr>
            <p:ph type="pic" idx="1"/>
          </p:nvPr>
        </p:nvSpPr>
        <p:spPr>
          <a:xfrm>
            <a:off x="3829051" y="838203"/>
            <a:ext cx="4687491"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255103" y="2552702"/>
            <a:ext cx="2802422"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255103" y="63203"/>
            <a:ext cx="2057400" cy="318221"/>
          </a:xfrm>
        </p:spPr>
        <p:txBody>
          <a:bodyPr/>
          <a:lstStyle/>
          <a:p>
            <a:fld id="{8B08DB1A-C0C5-4B34-BE4A-F35701064C04}" type="datetime1">
              <a:rPr lang="en-US" smtClean="0"/>
              <a:t>10/15/2026</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495328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231292" y="757451"/>
            <a:ext cx="8156965" cy="1214650"/>
          </a:xfrm>
        </p:spPr>
        <p:txBody>
          <a:bodyPr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251602" y="1972101"/>
            <a:ext cx="8136655"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01FCACBB-42D1-4A9E-920C-559E7F97BA71}" type="datetime1">
              <a:rPr lang="en-US" smtClean="0"/>
              <a:t>10/15/2026</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623370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7019622" y="755984"/>
            <a:ext cx="1708164" cy="533836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628650" y="755984"/>
            <a:ext cx="6172565" cy="5338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260E0862-58BC-4A6A-9A1C-F1B46F530F93}" type="datetime1">
              <a:rPr lang="en-US" smtClean="0"/>
              <a:t>10/15/2026</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64121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231291" y="620202"/>
            <a:ext cx="7467560" cy="143878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251602" y="2306784"/>
            <a:ext cx="7467560"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255103" y="63203"/>
            <a:ext cx="2057400" cy="318221"/>
          </a:xfrm>
          <a:prstGeom prst="rect">
            <a:avLst/>
          </a:prstGeom>
        </p:spPr>
        <p:txBody>
          <a:bodyPr vert="horz" lIns="91440" tIns="45720" rIns="91440" bIns="45720" rtlCol="0" anchor="ctr"/>
          <a:lstStyle>
            <a:lvl1pPr algn="l">
              <a:defRPr sz="800">
                <a:solidFill>
                  <a:schemeClr val="tx1"/>
                </a:solidFill>
              </a:defRPr>
            </a:lvl1pPr>
          </a:lstStyle>
          <a:p>
            <a:fld id="{82AEEF98-088B-42CE-8C40-1143422DA6A7}" type="datetime1">
              <a:rPr lang="en-US" smtClean="0"/>
              <a:t>10/15/2026</a:t>
            </a:fld>
            <a:endParaRPr lang="en-US" dirty="0"/>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5508012" y="6424764"/>
            <a:ext cx="3044952"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8552963" y="6425819"/>
            <a:ext cx="322326"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smtClean="0"/>
              <a:t>‹#›</a:t>
            </a:fld>
            <a:endParaRPr lang="en-US" dirty="0"/>
          </a:p>
        </p:txBody>
      </p:sp>
    </p:spTree>
    <p:extLst>
      <p:ext uri="{BB962C8B-B14F-4D97-AF65-F5344CB8AC3E}">
        <p14:creationId xmlns:p14="http://schemas.microsoft.com/office/powerpoint/2010/main" val="18960348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304E9F83-4F89-8BD9-7D7B-A9963629D7DF}"/>
              </a:ext>
            </a:extLst>
          </p:cNvPr>
          <p:cNvSpPr>
            <a:spLocks noGrp="1"/>
          </p:cNvSpPr>
          <p:nvPr>
            <p:ph type="sldNum" sz="quarter" idx="12"/>
          </p:nvPr>
        </p:nvSpPr>
        <p:spPr/>
        <p:txBody>
          <a:bodyPr/>
          <a:lstStyle/>
          <a:p>
            <a:fld id="{6E91CC32-6A6B-4E2E-BBA1-6864F305DA26}" type="slidenum">
              <a:rPr lang="en-US" smtClean="0"/>
              <a:t>1</a:t>
            </a:fld>
            <a:endParaRPr lang="en-US"/>
          </a:p>
        </p:txBody>
      </p:sp>
      <p:sp>
        <p:nvSpPr>
          <p:cNvPr id="3" name="Szövegdoboz 2">
            <a:extLst>
              <a:ext uri="{FF2B5EF4-FFF2-40B4-BE49-F238E27FC236}">
                <a16:creationId xmlns:a16="http://schemas.microsoft.com/office/drawing/2014/main" id="{7CFDD229-48DF-1065-9F4D-B898C276C051}"/>
              </a:ext>
            </a:extLst>
          </p:cNvPr>
          <p:cNvSpPr txBox="1"/>
          <p:nvPr/>
        </p:nvSpPr>
        <p:spPr>
          <a:xfrm>
            <a:off x="629920" y="1666240"/>
            <a:ext cx="8036560" cy="1077218"/>
          </a:xfrm>
          <a:prstGeom prst="rect">
            <a:avLst/>
          </a:prstGeom>
          <a:noFill/>
        </p:spPr>
        <p:txBody>
          <a:bodyPr wrap="square" rtlCol="0">
            <a:spAutoFit/>
          </a:bodyPr>
          <a:lstStyle/>
          <a:p>
            <a:r>
              <a:rPr lang="hu-HU" sz="3200" dirty="0"/>
              <a:t>Művészeti alkotások mint történelmi források</a:t>
            </a:r>
          </a:p>
        </p:txBody>
      </p:sp>
    </p:spTree>
    <p:extLst>
      <p:ext uri="{BB962C8B-B14F-4D97-AF65-F5344CB8AC3E}">
        <p14:creationId xmlns:p14="http://schemas.microsoft.com/office/powerpoint/2010/main" val="609899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0970184-22F0-8CBC-FE9C-568173072053}"/>
              </a:ext>
            </a:extLst>
          </p:cNvPr>
          <p:cNvSpPr>
            <a:spLocks noGrp="1"/>
          </p:cNvSpPr>
          <p:nvPr>
            <p:ph type="title"/>
          </p:nvPr>
        </p:nvSpPr>
        <p:spPr>
          <a:xfrm>
            <a:off x="231291" y="757765"/>
            <a:ext cx="8222244" cy="5773663"/>
          </a:xfrm>
        </p:spPr>
        <p:txBody>
          <a:bodyPr>
            <a:normAutofit fontScale="90000"/>
          </a:bodyPr>
          <a:lstStyle/>
          <a:p>
            <a:r>
              <a:rPr lang="hu-HU" dirty="0"/>
              <a:t>Agyagedények</a:t>
            </a:r>
            <a:br>
              <a:rPr lang="hu-HU" dirty="0"/>
            </a:br>
            <a:br>
              <a:rPr lang="hu-HU" dirty="0"/>
            </a:br>
            <a:br>
              <a:rPr lang="hu-HU" dirty="0"/>
            </a:br>
            <a:r>
              <a:rPr lang="hu-HU" sz="2200" dirty="0"/>
              <a:t>Mit tudhatunk meg a cserépedényekből?</a:t>
            </a:r>
            <a:br>
              <a:rPr lang="hu-HU" sz="2200" dirty="0"/>
            </a:br>
            <a:br>
              <a:rPr lang="hu-HU" sz="2200" dirty="0"/>
            </a:br>
            <a:r>
              <a:rPr lang="hu-HU" sz="2200" dirty="0"/>
              <a:t>- kereskedelem</a:t>
            </a:r>
            <a:br>
              <a:rPr lang="hu-HU" sz="2200" dirty="0"/>
            </a:br>
            <a:br>
              <a:rPr lang="hu-HU" sz="2200" dirty="0"/>
            </a:br>
            <a:r>
              <a:rPr lang="hu-HU" sz="2200" dirty="0"/>
              <a:t>- táplálkozás</a:t>
            </a:r>
            <a:br>
              <a:rPr lang="hu-HU" sz="2200" dirty="0"/>
            </a:br>
            <a:br>
              <a:rPr lang="hu-HU" sz="2200" dirty="0"/>
            </a:br>
            <a:r>
              <a:rPr lang="hu-HU" sz="2200" dirty="0"/>
              <a:t>- vallás</a:t>
            </a:r>
            <a:br>
              <a:rPr lang="hu-HU" sz="2200" dirty="0"/>
            </a:br>
            <a:br>
              <a:rPr lang="hu-HU" sz="2200" dirty="0"/>
            </a:br>
            <a:r>
              <a:rPr lang="hu-HU" sz="2200" dirty="0"/>
              <a:t>- mindennapi élet</a:t>
            </a:r>
            <a:br>
              <a:rPr lang="hu-HU" sz="2200" dirty="0"/>
            </a:br>
            <a:br>
              <a:rPr lang="hu-HU" sz="2200" dirty="0"/>
            </a:br>
            <a:r>
              <a:rPr lang="hu-HU" sz="2200" dirty="0"/>
              <a:t>- technológia</a:t>
            </a:r>
            <a:br>
              <a:rPr lang="hu-HU" sz="2200" dirty="0"/>
            </a:br>
            <a:br>
              <a:rPr lang="hu-HU" sz="2200" dirty="0"/>
            </a:br>
            <a:r>
              <a:rPr lang="hu-HU" sz="2200" dirty="0"/>
              <a:t>- társadalmi kapcsolatok</a:t>
            </a:r>
          </a:p>
        </p:txBody>
      </p:sp>
      <p:sp>
        <p:nvSpPr>
          <p:cNvPr id="5" name="Dia számának helye 4">
            <a:extLst>
              <a:ext uri="{FF2B5EF4-FFF2-40B4-BE49-F238E27FC236}">
                <a16:creationId xmlns:a16="http://schemas.microsoft.com/office/drawing/2014/main" id="{EA31AC38-72A6-0158-B95F-9D4383CE2BFE}"/>
              </a:ext>
            </a:extLst>
          </p:cNvPr>
          <p:cNvSpPr>
            <a:spLocks noGrp="1"/>
          </p:cNvSpPr>
          <p:nvPr>
            <p:ph type="sldNum" sz="quarter" idx="12"/>
          </p:nvPr>
        </p:nvSpPr>
        <p:spPr/>
        <p:txBody>
          <a:bodyPr/>
          <a:lstStyle/>
          <a:p>
            <a:fld id="{6E91CC32-6A6B-4E2E-BBA1-6864F305DA26}" type="slidenum">
              <a:rPr lang="en-US" smtClean="0"/>
              <a:t>2</a:t>
            </a:fld>
            <a:endParaRPr lang="en-US"/>
          </a:p>
        </p:txBody>
      </p:sp>
    </p:spTree>
    <p:extLst>
      <p:ext uri="{BB962C8B-B14F-4D97-AF65-F5344CB8AC3E}">
        <p14:creationId xmlns:p14="http://schemas.microsoft.com/office/powerpoint/2010/main" val="3705139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27E4C773-9B0C-E301-E05C-EBF838857F1B}"/>
              </a:ext>
            </a:extLst>
          </p:cNvPr>
          <p:cNvSpPr>
            <a:spLocks noGrp="1"/>
          </p:cNvSpPr>
          <p:nvPr>
            <p:ph type="sldNum" sz="quarter" idx="12"/>
          </p:nvPr>
        </p:nvSpPr>
        <p:spPr/>
        <p:txBody>
          <a:bodyPr/>
          <a:lstStyle/>
          <a:p>
            <a:fld id="{6E91CC32-6A6B-4E2E-BBA1-6864F305DA26}" type="slidenum">
              <a:rPr lang="en-US" smtClean="0"/>
              <a:t>3</a:t>
            </a:fld>
            <a:endParaRPr lang="en-US"/>
          </a:p>
        </p:txBody>
      </p:sp>
      <p:pic>
        <p:nvPicPr>
          <p:cNvPr id="7" name="Kép 6">
            <a:extLst>
              <a:ext uri="{FF2B5EF4-FFF2-40B4-BE49-F238E27FC236}">
                <a16:creationId xmlns:a16="http://schemas.microsoft.com/office/drawing/2014/main" id="{9D3745A3-CA9C-B8F1-EAE4-4E836C1249AD}"/>
              </a:ext>
            </a:extLst>
          </p:cNvPr>
          <p:cNvPicPr>
            <a:picLocks noChangeAspect="1"/>
          </p:cNvPicPr>
          <p:nvPr/>
        </p:nvPicPr>
        <p:blipFill rotWithShape="1">
          <a:blip r:embed="rId2"/>
          <a:srcRect t="3913" b="1700"/>
          <a:stretch/>
        </p:blipFill>
        <p:spPr>
          <a:xfrm>
            <a:off x="6229441" y="0"/>
            <a:ext cx="2914559" cy="4140200"/>
          </a:xfrm>
          <a:prstGeom prst="rect">
            <a:avLst/>
          </a:prstGeom>
        </p:spPr>
      </p:pic>
      <p:sp>
        <p:nvSpPr>
          <p:cNvPr id="9" name="Szövegdoboz 8">
            <a:extLst>
              <a:ext uri="{FF2B5EF4-FFF2-40B4-BE49-F238E27FC236}">
                <a16:creationId xmlns:a16="http://schemas.microsoft.com/office/drawing/2014/main" id="{269C29A7-99D0-DB15-415D-18FE64D507E0}"/>
              </a:ext>
            </a:extLst>
          </p:cNvPr>
          <p:cNvSpPr txBox="1"/>
          <p:nvPr/>
        </p:nvSpPr>
        <p:spPr>
          <a:xfrm>
            <a:off x="255103" y="896077"/>
            <a:ext cx="5252909" cy="5401479"/>
          </a:xfrm>
          <a:prstGeom prst="rect">
            <a:avLst/>
          </a:prstGeom>
          <a:noFill/>
        </p:spPr>
        <p:txBody>
          <a:bodyPr wrap="square">
            <a:spAutoFit/>
          </a:bodyPr>
          <a:lstStyle/>
          <a:p>
            <a:r>
              <a:rPr lang="hu-HU" sz="2300" b="1" u="sng" dirty="0" err="1">
                <a:highlight>
                  <a:srgbClr val="008000"/>
                </a:highlight>
              </a:rPr>
              <a:t>pithosz</a:t>
            </a:r>
            <a:r>
              <a:rPr lang="hu-HU" sz="2300" dirty="0"/>
              <a:t> (bronz- és vaskor)</a:t>
            </a:r>
          </a:p>
          <a:p>
            <a:pPr marL="342900" indent="-342900">
              <a:buFont typeface="Arial" panose="020B0604020202020204" pitchFamily="34" charset="0"/>
              <a:buChar char="•"/>
            </a:pPr>
            <a:r>
              <a:rPr lang="hu-HU" sz="2300" dirty="0"/>
              <a:t>nagy száj fedéllel (~hordó)</a:t>
            </a:r>
          </a:p>
          <a:p>
            <a:pPr marL="342900" indent="-342900">
              <a:buFont typeface="Arial" panose="020B0604020202020204" pitchFamily="34" charset="0"/>
              <a:buChar char="•"/>
            </a:pPr>
            <a:r>
              <a:rPr lang="hu-HU" sz="2300" dirty="0"/>
              <a:t>tárolás és szállítás, urna is</a:t>
            </a:r>
          </a:p>
          <a:p>
            <a:pPr marL="342900" indent="-342900">
              <a:buFont typeface="Arial" panose="020B0604020202020204" pitchFamily="34" charset="0"/>
              <a:buChar char="•"/>
            </a:pPr>
            <a:r>
              <a:rPr lang="hu-HU" sz="2300" dirty="0"/>
              <a:t>az egész Földközi-tenger medencéjében használt típus</a:t>
            </a:r>
          </a:p>
          <a:p>
            <a:pPr marL="342900" indent="-342900">
              <a:buFont typeface="Arial" panose="020B0604020202020204" pitchFamily="34" charset="0"/>
              <a:buChar char="•"/>
            </a:pPr>
            <a:r>
              <a:rPr lang="hu-HU" sz="2300" dirty="0" err="1"/>
              <a:t>etym</a:t>
            </a:r>
            <a:r>
              <a:rPr lang="hu-HU" sz="2300" dirty="0"/>
              <a:t>. rokon: </a:t>
            </a:r>
            <a:r>
              <a:rPr lang="hu-HU" sz="2300" dirty="0" err="1"/>
              <a:t>fiscus</a:t>
            </a:r>
            <a:endParaRPr lang="hu-HU" sz="2300" dirty="0"/>
          </a:p>
          <a:p>
            <a:pPr marL="342900" indent="-342900">
              <a:buFont typeface="Arial" panose="020B0604020202020204" pitchFamily="34" charset="0"/>
              <a:buChar char="•"/>
            </a:pPr>
            <a:r>
              <a:rPr lang="hu-HU" sz="2300" dirty="0"/>
              <a:t>teljesen v. félig földbe süllyesztve</a:t>
            </a:r>
          </a:p>
          <a:p>
            <a:pPr marL="342900" indent="-342900">
              <a:buFont typeface="Arial" panose="020B0604020202020204" pitchFamily="34" charset="0"/>
              <a:buChar char="•"/>
            </a:pPr>
            <a:r>
              <a:rPr lang="hu-HU" sz="2300" dirty="0"/>
              <a:t>akár közel 2 m magas, akár 2 tonnás megtöltve! &gt;&gt; nem mozgatták (géppel sem): üresen lerakták, kis </a:t>
            </a:r>
            <a:r>
              <a:rPr lang="hu-HU" sz="2300" dirty="0" err="1"/>
              <a:t>pithoszokból</a:t>
            </a:r>
            <a:r>
              <a:rPr lang="hu-HU" sz="2300" dirty="0"/>
              <a:t> megtöltötték</a:t>
            </a:r>
          </a:p>
          <a:p>
            <a:pPr marL="342900" indent="-342900">
              <a:buFont typeface="Arial" panose="020B0604020202020204" pitchFamily="34" charset="0"/>
              <a:buChar char="•"/>
            </a:pPr>
            <a:r>
              <a:rPr lang="hu-HU" sz="2300" dirty="0"/>
              <a:t>Hajókon kisebbek (100-400 kg töltve), de azok emeléséhez is gép kellett</a:t>
            </a:r>
          </a:p>
        </p:txBody>
      </p:sp>
      <p:pic>
        <p:nvPicPr>
          <p:cNvPr id="8" name="Kép 7">
            <a:extLst>
              <a:ext uri="{FF2B5EF4-FFF2-40B4-BE49-F238E27FC236}">
                <a16:creationId xmlns:a16="http://schemas.microsoft.com/office/drawing/2014/main" id="{33070B14-7B74-C4E9-0F2F-F5C6C16CB625}"/>
              </a:ext>
            </a:extLst>
          </p:cNvPr>
          <p:cNvPicPr>
            <a:picLocks noChangeAspect="1"/>
          </p:cNvPicPr>
          <p:nvPr/>
        </p:nvPicPr>
        <p:blipFill>
          <a:blip r:embed="rId3"/>
          <a:stretch>
            <a:fillRect/>
          </a:stretch>
        </p:blipFill>
        <p:spPr>
          <a:xfrm>
            <a:off x="5548621" y="4312397"/>
            <a:ext cx="3595379" cy="2494294"/>
          </a:xfrm>
          <a:prstGeom prst="rect">
            <a:avLst/>
          </a:prstGeom>
        </p:spPr>
      </p:pic>
    </p:spTree>
    <p:extLst>
      <p:ext uri="{BB962C8B-B14F-4D97-AF65-F5344CB8AC3E}">
        <p14:creationId xmlns:p14="http://schemas.microsoft.com/office/powerpoint/2010/main" val="3143895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1A720A35-E652-3620-275B-5495F099AFFB}"/>
              </a:ext>
            </a:extLst>
          </p:cNvPr>
          <p:cNvSpPr>
            <a:spLocks noGrp="1"/>
          </p:cNvSpPr>
          <p:nvPr>
            <p:ph type="sldNum" sz="quarter" idx="12"/>
          </p:nvPr>
        </p:nvSpPr>
        <p:spPr/>
        <p:txBody>
          <a:bodyPr/>
          <a:lstStyle/>
          <a:p>
            <a:fld id="{6E91CC32-6A6B-4E2E-BBA1-6864F305DA26}" type="slidenum">
              <a:rPr lang="en-US" smtClean="0"/>
              <a:t>4</a:t>
            </a:fld>
            <a:endParaRPr lang="en-US"/>
          </a:p>
        </p:txBody>
      </p:sp>
      <p:pic>
        <p:nvPicPr>
          <p:cNvPr id="5" name="Kép 4">
            <a:extLst>
              <a:ext uri="{FF2B5EF4-FFF2-40B4-BE49-F238E27FC236}">
                <a16:creationId xmlns:a16="http://schemas.microsoft.com/office/drawing/2014/main" id="{662E7654-E5DB-9418-83C5-07C6CE1BCD10}"/>
              </a:ext>
            </a:extLst>
          </p:cNvPr>
          <p:cNvPicPr>
            <a:picLocks noChangeAspect="1"/>
          </p:cNvPicPr>
          <p:nvPr/>
        </p:nvPicPr>
        <p:blipFill>
          <a:blip r:embed="rId2"/>
          <a:stretch>
            <a:fillRect/>
          </a:stretch>
        </p:blipFill>
        <p:spPr>
          <a:xfrm>
            <a:off x="0" y="0"/>
            <a:ext cx="6842077" cy="5131558"/>
          </a:xfrm>
          <a:prstGeom prst="rect">
            <a:avLst/>
          </a:prstGeom>
        </p:spPr>
      </p:pic>
      <p:sp>
        <p:nvSpPr>
          <p:cNvPr id="6" name="Szövegdoboz 5">
            <a:extLst>
              <a:ext uri="{FF2B5EF4-FFF2-40B4-BE49-F238E27FC236}">
                <a16:creationId xmlns:a16="http://schemas.microsoft.com/office/drawing/2014/main" id="{82E5919F-1047-6748-59A2-EB45D61456DE}"/>
              </a:ext>
            </a:extLst>
          </p:cNvPr>
          <p:cNvSpPr txBox="1"/>
          <p:nvPr/>
        </p:nvSpPr>
        <p:spPr>
          <a:xfrm>
            <a:off x="600501" y="5841242"/>
            <a:ext cx="6553397" cy="369332"/>
          </a:xfrm>
          <a:prstGeom prst="rect">
            <a:avLst/>
          </a:prstGeom>
          <a:noFill/>
        </p:spPr>
        <p:txBody>
          <a:bodyPr wrap="none" rtlCol="0">
            <a:spAutoFit/>
          </a:bodyPr>
          <a:lstStyle/>
          <a:p>
            <a:r>
              <a:rPr lang="hu-HU"/>
              <a:t>Borospince „hordókkal” a Villa Boscorealéban (Villa Regina)</a:t>
            </a:r>
          </a:p>
        </p:txBody>
      </p:sp>
    </p:spTree>
    <p:extLst>
      <p:ext uri="{BB962C8B-B14F-4D97-AF65-F5344CB8AC3E}">
        <p14:creationId xmlns:p14="http://schemas.microsoft.com/office/powerpoint/2010/main" val="1645654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27E4C773-9B0C-E301-E05C-EBF838857F1B}"/>
              </a:ext>
            </a:extLst>
          </p:cNvPr>
          <p:cNvSpPr>
            <a:spLocks noGrp="1"/>
          </p:cNvSpPr>
          <p:nvPr>
            <p:ph type="sldNum" sz="quarter" idx="12"/>
          </p:nvPr>
        </p:nvSpPr>
        <p:spPr/>
        <p:txBody>
          <a:bodyPr/>
          <a:lstStyle/>
          <a:p>
            <a:fld id="{6E91CC32-6A6B-4E2E-BBA1-6864F305DA26}" type="slidenum">
              <a:rPr lang="en-US" smtClean="0"/>
              <a:t>5</a:t>
            </a:fld>
            <a:endParaRPr lang="en-US"/>
          </a:p>
        </p:txBody>
      </p:sp>
      <p:pic>
        <p:nvPicPr>
          <p:cNvPr id="5" name="Kép 4">
            <a:extLst>
              <a:ext uri="{FF2B5EF4-FFF2-40B4-BE49-F238E27FC236}">
                <a16:creationId xmlns:a16="http://schemas.microsoft.com/office/drawing/2014/main" id="{F8235A11-E442-5EE4-DA8B-1677048ED147}"/>
              </a:ext>
            </a:extLst>
          </p:cNvPr>
          <p:cNvPicPr>
            <a:picLocks noChangeAspect="1"/>
          </p:cNvPicPr>
          <p:nvPr/>
        </p:nvPicPr>
        <p:blipFill rotWithShape="1">
          <a:blip r:embed="rId2"/>
          <a:srcRect l="17828" r="21528"/>
          <a:stretch/>
        </p:blipFill>
        <p:spPr>
          <a:xfrm>
            <a:off x="0" y="22740"/>
            <a:ext cx="5471886" cy="6767147"/>
          </a:xfrm>
          <a:prstGeom prst="rect">
            <a:avLst/>
          </a:prstGeom>
        </p:spPr>
      </p:pic>
      <p:sp>
        <p:nvSpPr>
          <p:cNvPr id="6" name="Szövegdoboz 5">
            <a:extLst>
              <a:ext uri="{FF2B5EF4-FFF2-40B4-BE49-F238E27FC236}">
                <a16:creationId xmlns:a16="http://schemas.microsoft.com/office/drawing/2014/main" id="{B1C9B92B-FC11-4D04-F91A-6DEC9FADCE8B}"/>
              </a:ext>
            </a:extLst>
          </p:cNvPr>
          <p:cNvSpPr txBox="1"/>
          <p:nvPr/>
        </p:nvSpPr>
        <p:spPr>
          <a:xfrm>
            <a:off x="5675085" y="381424"/>
            <a:ext cx="3200204" cy="5632311"/>
          </a:xfrm>
          <a:prstGeom prst="rect">
            <a:avLst/>
          </a:prstGeom>
          <a:noFill/>
        </p:spPr>
        <p:txBody>
          <a:bodyPr wrap="square" rtlCol="0">
            <a:spAutoFit/>
          </a:bodyPr>
          <a:lstStyle/>
          <a:p>
            <a:pPr marL="457200" indent="-457200">
              <a:buFont typeface="+mj-lt"/>
              <a:buAutoNum type="arabicPeriod"/>
            </a:pPr>
            <a:r>
              <a:rPr lang="hu-HU" sz="2400"/>
              <a:t>amphora</a:t>
            </a:r>
          </a:p>
          <a:p>
            <a:pPr marL="457200" indent="-457200">
              <a:buFont typeface="+mj-lt"/>
              <a:buAutoNum type="arabicPeriod"/>
            </a:pPr>
            <a:r>
              <a:rPr lang="hu-HU" sz="2400"/>
              <a:t>loutrophorosz</a:t>
            </a:r>
          </a:p>
          <a:p>
            <a:pPr marL="457200" indent="-457200">
              <a:buFont typeface="+mj-lt"/>
              <a:buAutoNum type="arabicPeriod"/>
            </a:pPr>
            <a:r>
              <a:rPr lang="hu-HU" sz="2400"/>
              <a:t>kratér</a:t>
            </a:r>
          </a:p>
          <a:p>
            <a:pPr marL="457200" indent="-457200">
              <a:buFont typeface="+mj-lt"/>
              <a:buAutoNum type="arabicPeriod"/>
            </a:pPr>
            <a:r>
              <a:rPr lang="hu-HU" sz="2400"/>
              <a:t>kantharosz</a:t>
            </a:r>
          </a:p>
          <a:p>
            <a:pPr marL="457200" indent="-457200">
              <a:buFont typeface="+mj-lt"/>
              <a:buAutoNum type="arabicPeriod"/>
            </a:pPr>
            <a:r>
              <a:rPr lang="hu-HU" sz="2400"/>
              <a:t>rhüton</a:t>
            </a:r>
          </a:p>
          <a:p>
            <a:pPr marL="457200" indent="-457200">
              <a:buFont typeface="+mj-lt"/>
              <a:buAutoNum type="arabicPeriod"/>
            </a:pPr>
            <a:r>
              <a:rPr lang="hu-HU" sz="2400"/>
              <a:t>szküphosz</a:t>
            </a:r>
          </a:p>
          <a:p>
            <a:pPr marL="457200" indent="-457200">
              <a:buFont typeface="+mj-lt"/>
              <a:buAutoNum type="arabicPeriod"/>
            </a:pPr>
            <a:r>
              <a:rPr lang="hu-HU" sz="2400"/>
              <a:t>hüdria</a:t>
            </a:r>
          </a:p>
          <a:p>
            <a:pPr marL="457200" indent="-457200">
              <a:buFont typeface="+mj-lt"/>
              <a:buAutoNum type="arabicPeriod"/>
            </a:pPr>
            <a:r>
              <a:rPr lang="hu-HU" sz="2400"/>
              <a:t>oinokhoé</a:t>
            </a:r>
          </a:p>
          <a:p>
            <a:pPr marL="457200" indent="-457200">
              <a:buFont typeface="+mj-lt"/>
              <a:buAutoNum type="arabicPeriod"/>
            </a:pPr>
            <a:r>
              <a:rPr lang="hu-HU" sz="2400"/>
              <a:t>alabasztron</a:t>
            </a:r>
          </a:p>
          <a:p>
            <a:pPr marL="457200" indent="-457200">
              <a:buFont typeface="+mj-lt"/>
              <a:buAutoNum type="arabicPeriod"/>
            </a:pPr>
            <a:r>
              <a:rPr lang="hu-HU" sz="2400"/>
              <a:t>arüballosz</a:t>
            </a:r>
          </a:p>
          <a:p>
            <a:pPr marL="457200" indent="-457200">
              <a:buFont typeface="+mj-lt"/>
              <a:buAutoNum type="arabicPeriod"/>
            </a:pPr>
            <a:r>
              <a:rPr lang="hu-HU" sz="2400"/>
              <a:t>léküthosz</a:t>
            </a:r>
          </a:p>
          <a:p>
            <a:pPr marL="457200" indent="-457200">
              <a:buFont typeface="+mj-lt"/>
              <a:buAutoNum type="arabicPeriod"/>
            </a:pPr>
            <a:r>
              <a:rPr lang="hu-HU" sz="2400"/>
              <a:t>püxisz (Pandoránál nem ilyen volt)</a:t>
            </a:r>
          </a:p>
          <a:p>
            <a:pPr marL="457200" indent="-457200">
              <a:buFont typeface="+mj-lt"/>
              <a:buAutoNum type="arabicPeriod"/>
            </a:pPr>
            <a:r>
              <a:rPr lang="hu-HU" sz="2400"/>
              <a:t>plémokhoé</a:t>
            </a:r>
          </a:p>
        </p:txBody>
      </p:sp>
    </p:spTree>
    <p:extLst>
      <p:ext uri="{BB962C8B-B14F-4D97-AF65-F5344CB8AC3E}">
        <p14:creationId xmlns:p14="http://schemas.microsoft.com/office/powerpoint/2010/main" val="81402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585BDFBF-4F88-929C-AF20-B74059C90837}"/>
              </a:ext>
            </a:extLst>
          </p:cNvPr>
          <p:cNvSpPr>
            <a:spLocks noGrp="1"/>
          </p:cNvSpPr>
          <p:nvPr>
            <p:ph type="sldNum" sz="quarter" idx="12"/>
          </p:nvPr>
        </p:nvSpPr>
        <p:spPr/>
        <p:txBody>
          <a:bodyPr/>
          <a:lstStyle/>
          <a:p>
            <a:fld id="{6E91CC32-6A6B-4E2E-BBA1-6864F305DA26}" type="slidenum">
              <a:rPr lang="en-US" smtClean="0"/>
              <a:t>6</a:t>
            </a:fld>
            <a:endParaRPr lang="en-US"/>
          </a:p>
        </p:txBody>
      </p:sp>
      <p:sp>
        <p:nvSpPr>
          <p:cNvPr id="3" name="Szövegdoboz 2">
            <a:extLst>
              <a:ext uri="{FF2B5EF4-FFF2-40B4-BE49-F238E27FC236}">
                <a16:creationId xmlns:a16="http://schemas.microsoft.com/office/drawing/2014/main" id="{F0102A46-A036-D9FB-951D-0B8487918008}"/>
              </a:ext>
            </a:extLst>
          </p:cNvPr>
          <p:cNvSpPr txBox="1"/>
          <p:nvPr/>
        </p:nvSpPr>
        <p:spPr>
          <a:xfrm>
            <a:off x="1021989" y="2782669"/>
            <a:ext cx="7100021" cy="646331"/>
          </a:xfrm>
          <a:prstGeom prst="rect">
            <a:avLst/>
          </a:prstGeom>
          <a:noFill/>
        </p:spPr>
        <p:txBody>
          <a:bodyPr wrap="none" rtlCol="0">
            <a:spAutoFit/>
          </a:bodyPr>
          <a:lstStyle/>
          <a:p>
            <a:r>
              <a:rPr lang="hu-HU" sz="3600" dirty="0"/>
              <a:t>Agyagedények </a:t>
            </a:r>
            <a:r>
              <a:rPr lang="hu-HU" sz="3600" dirty="0" err="1"/>
              <a:t>újrahasznosítása</a:t>
            </a:r>
            <a:endParaRPr lang="hu-HU" sz="3600" dirty="0"/>
          </a:p>
        </p:txBody>
      </p:sp>
    </p:spTree>
    <p:extLst>
      <p:ext uri="{BB962C8B-B14F-4D97-AF65-F5344CB8AC3E}">
        <p14:creationId xmlns:p14="http://schemas.microsoft.com/office/powerpoint/2010/main" val="3128588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076E613F-A18E-FE15-3FC7-E71EA0083687}"/>
              </a:ext>
            </a:extLst>
          </p:cNvPr>
          <p:cNvSpPr>
            <a:spLocks noGrp="1"/>
          </p:cNvSpPr>
          <p:nvPr>
            <p:ph type="sldNum" sz="quarter" idx="12"/>
          </p:nvPr>
        </p:nvSpPr>
        <p:spPr/>
        <p:txBody>
          <a:bodyPr/>
          <a:lstStyle/>
          <a:p>
            <a:fld id="{6E91CC32-6A6B-4E2E-BBA1-6864F305DA26}" type="slidenum">
              <a:rPr lang="en-US" smtClean="0"/>
              <a:t>7</a:t>
            </a:fld>
            <a:endParaRPr lang="en-US"/>
          </a:p>
        </p:txBody>
      </p:sp>
      <p:sp>
        <p:nvSpPr>
          <p:cNvPr id="5" name="Szövegdoboz 4">
            <a:extLst>
              <a:ext uri="{FF2B5EF4-FFF2-40B4-BE49-F238E27FC236}">
                <a16:creationId xmlns:a16="http://schemas.microsoft.com/office/drawing/2014/main" id="{709DB414-07A1-B151-BBA9-EBBCD7BEB521}"/>
              </a:ext>
            </a:extLst>
          </p:cNvPr>
          <p:cNvSpPr txBox="1"/>
          <p:nvPr/>
        </p:nvSpPr>
        <p:spPr>
          <a:xfrm>
            <a:off x="443583" y="769013"/>
            <a:ext cx="8270543" cy="3416320"/>
          </a:xfrm>
          <a:prstGeom prst="rect">
            <a:avLst/>
          </a:prstGeom>
          <a:noFill/>
        </p:spPr>
        <p:txBody>
          <a:bodyPr wrap="square" rtlCol="0">
            <a:spAutoFit/>
          </a:bodyPr>
          <a:lstStyle/>
          <a:p>
            <a:r>
              <a:rPr lang="hu-HU" sz="2400" dirty="0"/>
              <a:t>apróra törve a beton egyik fajtájának alkotóeleme</a:t>
            </a:r>
          </a:p>
          <a:p>
            <a:endParaRPr lang="hu-HU" sz="2400" dirty="0"/>
          </a:p>
          <a:p>
            <a:endParaRPr lang="hu-HU" sz="2400" dirty="0"/>
          </a:p>
          <a:p>
            <a:endParaRPr lang="hu-HU" sz="2400" dirty="0"/>
          </a:p>
          <a:p>
            <a:endParaRPr lang="hu-HU" sz="2400" dirty="0"/>
          </a:p>
          <a:p>
            <a:endParaRPr lang="hu-HU" sz="2400" dirty="0"/>
          </a:p>
          <a:p>
            <a:endParaRPr lang="hu-HU" sz="2400" dirty="0"/>
          </a:p>
          <a:p>
            <a:endParaRPr lang="hu-HU" sz="2400" dirty="0"/>
          </a:p>
          <a:p>
            <a:r>
              <a:rPr lang="hu-HU" sz="2400" dirty="0"/>
              <a:t>virágcserépnek</a:t>
            </a:r>
          </a:p>
        </p:txBody>
      </p:sp>
      <p:pic>
        <p:nvPicPr>
          <p:cNvPr id="7" name="Kép 6">
            <a:extLst>
              <a:ext uri="{FF2B5EF4-FFF2-40B4-BE49-F238E27FC236}">
                <a16:creationId xmlns:a16="http://schemas.microsoft.com/office/drawing/2014/main" id="{DF91B26A-765F-8DF9-12DE-161904F5F787}"/>
              </a:ext>
            </a:extLst>
          </p:cNvPr>
          <p:cNvPicPr>
            <a:picLocks noChangeAspect="1"/>
          </p:cNvPicPr>
          <p:nvPr/>
        </p:nvPicPr>
        <p:blipFill>
          <a:blip r:embed="rId2"/>
          <a:stretch>
            <a:fillRect/>
          </a:stretch>
        </p:blipFill>
        <p:spPr>
          <a:xfrm>
            <a:off x="5508012" y="2353565"/>
            <a:ext cx="3731521" cy="4496177"/>
          </a:xfrm>
          <a:prstGeom prst="rect">
            <a:avLst/>
          </a:prstGeom>
        </p:spPr>
      </p:pic>
    </p:spTree>
    <p:extLst>
      <p:ext uri="{BB962C8B-B14F-4D97-AF65-F5344CB8AC3E}">
        <p14:creationId xmlns:p14="http://schemas.microsoft.com/office/powerpoint/2010/main" val="4129739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49478D72-84ED-699A-E0AE-F12289261747}"/>
              </a:ext>
            </a:extLst>
          </p:cNvPr>
          <p:cNvSpPr>
            <a:spLocks noGrp="1"/>
          </p:cNvSpPr>
          <p:nvPr>
            <p:ph type="sldNum" sz="quarter" idx="12"/>
          </p:nvPr>
        </p:nvSpPr>
        <p:spPr/>
        <p:txBody>
          <a:bodyPr/>
          <a:lstStyle/>
          <a:p>
            <a:fld id="{6E91CC32-6A6B-4E2E-BBA1-6864F305DA26}" type="slidenum">
              <a:rPr lang="en-US" smtClean="0"/>
              <a:t>8</a:t>
            </a:fld>
            <a:endParaRPr lang="en-US"/>
          </a:p>
        </p:txBody>
      </p:sp>
      <p:pic>
        <p:nvPicPr>
          <p:cNvPr id="6" name="Kép 5">
            <a:extLst>
              <a:ext uri="{FF2B5EF4-FFF2-40B4-BE49-F238E27FC236}">
                <a16:creationId xmlns:a16="http://schemas.microsoft.com/office/drawing/2014/main" id="{A3FC8D68-A295-00C3-610A-ED77720AF0C1}"/>
              </a:ext>
            </a:extLst>
          </p:cNvPr>
          <p:cNvPicPr>
            <a:picLocks noChangeAspect="1"/>
          </p:cNvPicPr>
          <p:nvPr/>
        </p:nvPicPr>
        <p:blipFill>
          <a:blip r:embed="rId2"/>
          <a:stretch>
            <a:fillRect/>
          </a:stretch>
        </p:blipFill>
        <p:spPr>
          <a:xfrm>
            <a:off x="0" y="0"/>
            <a:ext cx="4454305" cy="5088048"/>
          </a:xfrm>
          <a:prstGeom prst="rect">
            <a:avLst/>
          </a:prstGeom>
        </p:spPr>
      </p:pic>
      <p:pic>
        <p:nvPicPr>
          <p:cNvPr id="8" name="Kép 7">
            <a:extLst>
              <a:ext uri="{FF2B5EF4-FFF2-40B4-BE49-F238E27FC236}">
                <a16:creationId xmlns:a16="http://schemas.microsoft.com/office/drawing/2014/main" id="{5FDE7639-8D74-B153-15E8-8C838ADC9115}"/>
              </a:ext>
            </a:extLst>
          </p:cNvPr>
          <p:cNvPicPr>
            <a:picLocks noChangeAspect="1"/>
          </p:cNvPicPr>
          <p:nvPr/>
        </p:nvPicPr>
        <p:blipFill>
          <a:blip r:embed="rId3"/>
          <a:stretch>
            <a:fillRect/>
          </a:stretch>
        </p:blipFill>
        <p:spPr>
          <a:xfrm>
            <a:off x="5002647" y="222313"/>
            <a:ext cx="3550315" cy="2451408"/>
          </a:xfrm>
          <a:prstGeom prst="rect">
            <a:avLst/>
          </a:prstGeom>
        </p:spPr>
      </p:pic>
      <p:pic>
        <p:nvPicPr>
          <p:cNvPr id="12" name="Kép 11">
            <a:extLst>
              <a:ext uri="{FF2B5EF4-FFF2-40B4-BE49-F238E27FC236}">
                <a16:creationId xmlns:a16="http://schemas.microsoft.com/office/drawing/2014/main" id="{E7987211-88EE-DBBA-988A-51B6C22C647D}"/>
              </a:ext>
            </a:extLst>
          </p:cNvPr>
          <p:cNvPicPr>
            <a:picLocks noChangeAspect="1"/>
          </p:cNvPicPr>
          <p:nvPr/>
        </p:nvPicPr>
        <p:blipFill>
          <a:blip r:embed="rId4"/>
          <a:stretch>
            <a:fillRect/>
          </a:stretch>
        </p:blipFill>
        <p:spPr>
          <a:xfrm>
            <a:off x="5002647" y="2961138"/>
            <a:ext cx="3428980" cy="2446284"/>
          </a:xfrm>
          <a:prstGeom prst="rect">
            <a:avLst/>
          </a:prstGeom>
        </p:spPr>
      </p:pic>
      <p:sp>
        <p:nvSpPr>
          <p:cNvPr id="5" name="Szövegdoboz 4">
            <a:extLst>
              <a:ext uri="{FF2B5EF4-FFF2-40B4-BE49-F238E27FC236}">
                <a16:creationId xmlns:a16="http://schemas.microsoft.com/office/drawing/2014/main" id="{839E040B-C824-A124-7DBF-166FDFE841E5}"/>
              </a:ext>
            </a:extLst>
          </p:cNvPr>
          <p:cNvSpPr txBox="1"/>
          <p:nvPr/>
        </p:nvSpPr>
        <p:spPr>
          <a:xfrm>
            <a:off x="1678675" y="5827594"/>
            <a:ext cx="1678665" cy="461665"/>
          </a:xfrm>
          <a:prstGeom prst="rect">
            <a:avLst/>
          </a:prstGeom>
          <a:noFill/>
        </p:spPr>
        <p:txBody>
          <a:bodyPr wrap="none" rtlCol="0">
            <a:spAutoFit/>
          </a:bodyPr>
          <a:lstStyle/>
          <a:p>
            <a:r>
              <a:rPr lang="hu-HU" sz="2400" dirty="0"/>
              <a:t>falazatban</a:t>
            </a:r>
          </a:p>
        </p:txBody>
      </p:sp>
    </p:spTree>
    <p:extLst>
      <p:ext uri="{BB962C8B-B14F-4D97-AF65-F5344CB8AC3E}">
        <p14:creationId xmlns:p14="http://schemas.microsoft.com/office/powerpoint/2010/main" val="159277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FD482BEB-9380-41CB-2A90-CBA4E46BD603}"/>
              </a:ext>
            </a:extLst>
          </p:cNvPr>
          <p:cNvSpPr>
            <a:spLocks noGrp="1"/>
          </p:cNvSpPr>
          <p:nvPr>
            <p:ph type="sldNum" sz="quarter" idx="12"/>
          </p:nvPr>
        </p:nvSpPr>
        <p:spPr/>
        <p:txBody>
          <a:bodyPr/>
          <a:lstStyle/>
          <a:p>
            <a:fld id="{6E91CC32-6A6B-4E2E-BBA1-6864F305DA26}" type="slidenum">
              <a:rPr lang="en-US" smtClean="0"/>
              <a:t>9</a:t>
            </a:fld>
            <a:endParaRPr lang="en-US"/>
          </a:p>
        </p:txBody>
      </p:sp>
      <p:pic>
        <p:nvPicPr>
          <p:cNvPr id="6" name="Kép 5">
            <a:extLst>
              <a:ext uri="{FF2B5EF4-FFF2-40B4-BE49-F238E27FC236}">
                <a16:creationId xmlns:a16="http://schemas.microsoft.com/office/drawing/2014/main" id="{BBE3C422-1D35-339A-6C6F-DF945FFE5922}"/>
              </a:ext>
            </a:extLst>
          </p:cNvPr>
          <p:cNvPicPr>
            <a:picLocks noChangeAspect="1"/>
          </p:cNvPicPr>
          <p:nvPr/>
        </p:nvPicPr>
        <p:blipFill>
          <a:blip r:embed="rId2"/>
          <a:stretch>
            <a:fillRect/>
          </a:stretch>
        </p:blipFill>
        <p:spPr>
          <a:xfrm>
            <a:off x="0" y="278394"/>
            <a:ext cx="6120143" cy="3150606"/>
          </a:xfrm>
          <a:prstGeom prst="rect">
            <a:avLst/>
          </a:prstGeom>
        </p:spPr>
      </p:pic>
      <p:pic>
        <p:nvPicPr>
          <p:cNvPr id="8" name="Kép 7">
            <a:extLst>
              <a:ext uri="{FF2B5EF4-FFF2-40B4-BE49-F238E27FC236}">
                <a16:creationId xmlns:a16="http://schemas.microsoft.com/office/drawing/2014/main" id="{F1627759-E498-2D96-072B-11424A58CDAA}"/>
              </a:ext>
            </a:extLst>
          </p:cNvPr>
          <p:cNvPicPr>
            <a:picLocks noChangeAspect="1"/>
          </p:cNvPicPr>
          <p:nvPr/>
        </p:nvPicPr>
        <p:blipFill>
          <a:blip r:embed="rId3"/>
          <a:stretch>
            <a:fillRect/>
          </a:stretch>
        </p:blipFill>
        <p:spPr>
          <a:xfrm>
            <a:off x="-1" y="4216400"/>
            <a:ext cx="6257833" cy="2573487"/>
          </a:xfrm>
          <a:prstGeom prst="rect">
            <a:avLst/>
          </a:prstGeom>
        </p:spPr>
      </p:pic>
      <p:sp>
        <p:nvSpPr>
          <p:cNvPr id="2" name="Szövegdoboz 1">
            <a:extLst>
              <a:ext uri="{FF2B5EF4-FFF2-40B4-BE49-F238E27FC236}">
                <a16:creationId xmlns:a16="http://schemas.microsoft.com/office/drawing/2014/main" id="{C490A897-E5B3-2C72-2EE1-36327AABCB19}"/>
              </a:ext>
            </a:extLst>
          </p:cNvPr>
          <p:cNvSpPr txBox="1"/>
          <p:nvPr/>
        </p:nvSpPr>
        <p:spPr>
          <a:xfrm>
            <a:off x="6257832" y="3535454"/>
            <a:ext cx="1840568" cy="430887"/>
          </a:xfrm>
          <a:prstGeom prst="rect">
            <a:avLst/>
          </a:prstGeom>
          <a:noFill/>
        </p:spPr>
        <p:txBody>
          <a:bodyPr wrap="none" rtlCol="0">
            <a:spAutoFit/>
          </a:bodyPr>
          <a:lstStyle/>
          <a:p>
            <a:r>
              <a:rPr lang="hu-HU" sz="2200" dirty="0"/>
              <a:t>koporsóként</a:t>
            </a:r>
          </a:p>
        </p:txBody>
      </p:sp>
    </p:spTree>
    <p:extLst>
      <p:ext uri="{BB962C8B-B14F-4D97-AF65-F5344CB8AC3E}">
        <p14:creationId xmlns:p14="http://schemas.microsoft.com/office/powerpoint/2010/main" val="2648104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60DF3223-53A0-71D7-8734-A29DA2C420D8}"/>
              </a:ext>
            </a:extLst>
          </p:cNvPr>
          <p:cNvSpPr>
            <a:spLocks noGrp="1"/>
          </p:cNvSpPr>
          <p:nvPr>
            <p:ph type="sldNum" sz="quarter" idx="12"/>
          </p:nvPr>
        </p:nvSpPr>
        <p:spPr/>
        <p:txBody>
          <a:bodyPr/>
          <a:lstStyle/>
          <a:p>
            <a:fld id="{6E91CC32-6A6B-4E2E-BBA1-6864F305DA26}" type="slidenum">
              <a:rPr lang="en-US" smtClean="0"/>
              <a:t>10</a:t>
            </a:fld>
            <a:endParaRPr lang="en-US"/>
          </a:p>
        </p:txBody>
      </p:sp>
      <p:pic>
        <p:nvPicPr>
          <p:cNvPr id="6" name="Kép 5">
            <a:extLst>
              <a:ext uri="{FF2B5EF4-FFF2-40B4-BE49-F238E27FC236}">
                <a16:creationId xmlns:a16="http://schemas.microsoft.com/office/drawing/2014/main" id="{9B78ABBB-2183-F1F9-1496-8914A145FA7D}"/>
              </a:ext>
            </a:extLst>
          </p:cNvPr>
          <p:cNvPicPr>
            <a:picLocks noChangeAspect="1"/>
          </p:cNvPicPr>
          <p:nvPr/>
        </p:nvPicPr>
        <p:blipFill>
          <a:blip r:embed="rId2"/>
          <a:stretch>
            <a:fillRect/>
          </a:stretch>
        </p:blipFill>
        <p:spPr>
          <a:xfrm>
            <a:off x="0" y="381424"/>
            <a:ext cx="6120143" cy="2824681"/>
          </a:xfrm>
          <a:prstGeom prst="rect">
            <a:avLst/>
          </a:prstGeom>
        </p:spPr>
      </p:pic>
      <p:pic>
        <p:nvPicPr>
          <p:cNvPr id="8" name="Kép 7">
            <a:extLst>
              <a:ext uri="{FF2B5EF4-FFF2-40B4-BE49-F238E27FC236}">
                <a16:creationId xmlns:a16="http://schemas.microsoft.com/office/drawing/2014/main" id="{11583568-A003-4E1B-2775-6E46DA8A0BB7}"/>
              </a:ext>
            </a:extLst>
          </p:cNvPr>
          <p:cNvPicPr>
            <a:picLocks noChangeAspect="1"/>
          </p:cNvPicPr>
          <p:nvPr/>
        </p:nvPicPr>
        <p:blipFill>
          <a:blip r:embed="rId3"/>
          <a:stretch>
            <a:fillRect/>
          </a:stretch>
        </p:blipFill>
        <p:spPr>
          <a:xfrm>
            <a:off x="-51429" y="3369578"/>
            <a:ext cx="5880729" cy="3488421"/>
          </a:xfrm>
          <a:prstGeom prst="rect">
            <a:avLst/>
          </a:prstGeom>
        </p:spPr>
      </p:pic>
      <p:sp>
        <p:nvSpPr>
          <p:cNvPr id="9" name="Szövegdoboz 8">
            <a:extLst>
              <a:ext uri="{FF2B5EF4-FFF2-40B4-BE49-F238E27FC236}">
                <a16:creationId xmlns:a16="http://schemas.microsoft.com/office/drawing/2014/main" id="{C3E3BFBD-CC14-4DBB-C695-D6F985E6D927}"/>
              </a:ext>
            </a:extLst>
          </p:cNvPr>
          <p:cNvSpPr txBox="1"/>
          <p:nvPr/>
        </p:nvSpPr>
        <p:spPr>
          <a:xfrm>
            <a:off x="6616700" y="2819400"/>
            <a:ext cx="2258589" cy="923330"/>
          </a:xfrm>
          <a:prstGeom prst="rect">
            <a:avLst/>
          </a:prstGeom>
          <a:noFill/>
        </p:spPr>
        <p:txBody>
          <a:bodyPr wrap="square" rtlCol="0">
            <a:spAutoFit/>
          </a:bodyPr>
          <a:lstStyle/>
          <a:p>
            <a:r>
              <a:rPr lang="hu-HU"/>
              <a:t>Kút és szennyvízcsatorna amphorákból</a:t>
            </a:r>
          </a:p>
        </p:txBody>
      </p:sp>
    </p:spTree>
    <p:extLst>
      <p:ext uri="{BB962C8B-B14F-4D97-AF65-F5344CB8AC3E}">
        <p14:creationId xmlns:p14="http://schemas.microsoft.com/office/powerpoint/2010/main" val="3294323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F363C9C4-F831-369B-65E7-69B17E620D9C}"/>
              </a:ext>
            </a:extLst>
          </p:cNvPr>
          <p:cNvSpPr>
            <a:spLocks noGrp="1"/>
          </p:cNvSpPr>
          <p:nvPr>
            <p:ph type="sldNum" sz="quarter" idx="12"/>
          </p:nvPr>
        </p:nvSpPr>
        <p:spPr/>
        <p:txBody>
          <a:bodyPr/>
          <a:lstStyle/>
          <a:p>
            <a:fld id="{6E91CC32-6A6B-4E2E-BBA1-6864F305DA26}" type="slidenum">
              <a:rPr lang="en-US" smtClean="0"/>
              <a:t>11</a:t>
            </a:fld>
            <a:endParaRPr lang="en-US"/>
          </a:p>
        </p:txBody>
      </p:sp>
      <p:pic>
        <p:nvPicPr>
          <p:cNvPr id="5" name="Kép 4">
            <a:extLst>
              <a:ext uri="{FF2B5EF4-FFF2-40B4-BE49-F238E27FC236}">
                <a16:creationId xmlns:a16="http://schemas.microsoft.com/office/drawing/2014/main" id="{440E0BA9-452B-FBAF-268A-5C35A5F570B0}"/>
              </a:ext>
            </a:extLst>
          </p:cNvPr>
          <p:cNvPicPr>
            <a:picLocks noChangeAspect="1"/>
          </p:cNvPicPr>
          <p:nvPr/>
        </p:nvPicPr>
        <p:blipFill>
          <a:blip r:embed="rId2"/>
          <a:stretch>
            <a:fillRect/>
          </a:stretch>
        </p:blipFill>
        <p:spPr>
          <a:xfrm>
            <a:off x="0" y="0"/>
            <a:ext cx="9144000" cy="3072095"/>
          </a:xfrm>
          <a:prstGeom prst="rect">
            <a:avLst/>
          </a:prstGeom>
        </p:spPr>
      </p:pic>
      <p:pic>
        <p:nvPicPr>
          <p:cNvPr id="6" name="Kép 5">
            <a:extLst>
              <a:ext uri="{FF2B5EF4-FFF2-40B4-BE49-F238E27FC236}">
                <a16:creationId xmlns:a16="http://schemas.microsoft.com/office/drawing/2014/main" id="{B004EE01-5D93-6978-60C9-8E2AA3B0950D}"/>
              </a:ext>
            </a:extLst>
          </p:cNvPr>
          <p:cNvPicPr>
            <a:picLocks noChangeAspect="1"/>
          </p:cNvPicPr>
          <p:nvPr/>
        </p:nvPicPr>
        <p:blipFill>
          <a:blip r:embed="rId3"/>
          <a:srcRect r="10277"/>
          <a:stretch>
            <a:fillRect/>
          </a:stretch>
        </p:blipFill>
        <p:spPr>
          <a:xfrm>
            <a:off x="3194551" y="3161629"/>
            <a:ext cx="5865474" cy="3696371"/>
          </a:xfrm>
          <a:prstGeom prst="rect">
            <a:avLst/>
          </a:prstGeom>
        </p:spPr>
      </p:pic>
      <p:sp>
        <p:nvSpPr>
          <p:cNvPr id="7" name="Szövegdoboz 6">
            <a:extLst>
              <a:ext uri="{FF2B5EF4-FFF2-40B4-BE49-F238E27FC236}">
                <a16:creationId xmlns:a16="http://schemas.microsoft.com/office/drawing/2014/main" id="{FDC59155-4058-8893-8A07-E5641EB9E3A0}"/>
              </a:ext>
            </a:extLst>
          </p:cNvPr>
          <p:cNvSpPr txBox="1"/>
          <p:nvPr/>
        </p:nvSpPr>
        <p:spPr>
          <a:xfrm>
            <a:off x="7933" y="3226237"/>
            <a:ext cx="3001882" cy="3139321"/>
          </a:xfrm>
          <a:prstGeom prst="rect">
            <a:avLst/>
          </a:prstGeom>
          <a:noFill/>
        </p:spPr>
        <p:txBody>
          <a:bodyPr wrap="square" rtlCol="0">
            <a:spAutoFit/>
          </a:bodyPr>
          <a:lstStyle/>
          <a:p>
            <a:r>
              <a:rPr lang="hu-HU" sz="2200" dirty="0">
                <a:highlight>
                  <a:srgbClr val="008000"/>
                </a:highlight>
              </a:rPr>
              <a:t>Monte </a:t>
            </a:r>
            <a:r>
              <a:rPr lang="hu-HU" sz="2200" dirty="0" err="1">
                <a:highlight>
                  <a:srgbClr val="008000"/>
                </a:highlight>
              </a:rPr>
              <a:t>Testaccio</a:t>
            </a:r>
            <a:endParaRPr lang="hu-HU" sz="2200" dirty="0">
              <a:highlight>
                <a:srgbClr val="008000"/>
              </a:highlight>
            </a:endParaRPr>
          </a:p>
          <a:p>
            <a:r>
              <a:rPr lang="hu-HU" sz="2200" dirty="0"/>
              <a:t>1 km kerület</a:t>
            </a:r>
          </a:p>
          <a:p>
            <a:r>
              <a:rPr lang="hu-HU" sz="2200" dirty="0"/>
              <a:t>53 </a:t>
            </a:r>
            <a:r>
              <a:rPr lang="hu-HU" sz="2200" dirty="0" err="1"/>
              <a:t>millio</a:t>
            </a:r>
            <a:r>
              <a:rPr lang="hu-HU" sz="2200" dirty="0"/>
              <a:t> olajos </a:t>
            </a:r>
            <a:r>
              <a:rPr lang="hu-HU" sz="2200" dirty="0" err="1"/>
              <a:t>amphora</a:t>
            </a:r>
            <a:r>
              <a:rPr lang="hu-HU" sz="2200" dirty="0"/>
              <a:t> elsősorban </a:t>
            </a:r>
            <a:r>
              <a:rPr lang="hu-HU" sz="2200" dirty="0" err="1"/>
              <a:t>Hispaniából</a:t>
            </a:r>
            <a:r>
              <a:rPr lang="hu-HU" sz="2200" dirty="0"/>
              <a:t>: nem újrahasznosítható &lt;&lt; olajmaradvány + nehezen törhető apróra</a:t>
            </a:r>
          </a:p>
        </p:txBody>
      </p:sp>
      <p:sp>
        <p:nvSpPr>
          <p:cNvPr id="2" name="Szövegdoboz 1">
            <a:extLst>
              <a:ext uri="{FF2B5EF4-FFF2-40B4-BE49-F238E27FC236}">
                <a16:creationId xmlns:a16="http://schemas.microsoft.com/office/drawing/2014/main" id="{E6D89ABE-6660-3338-EFE8-EF8002F79717}"/>
              </a:ext>
            </a:extLst>
          </p:cNvPr>
          <p:cNvSpPr txBox="1"/>
          <p:nvPr/>
        </p:nvSpPr>
        <p:spPr>
          <a:xfrm>
            <a:off x="2445324" y="203200"/>
            <a:ext cx="6429965" cy="430887"/>
          </a:xfrm>
          <a:prstGeom prst="rect">
            <a:avLst/>
          </a:prstGeom>
          <a:noFill/>
        </p:spPr>
        <p:txBody>
          <a:bodyPr wrap="none" rtlCol="0">
            <a:spAutoFit/>
          </a:bodyPr>
          <a:lstStyle/>
          <a:p>
            <a:r>
              <a:rPr lang="hu-HU" sz="2200" dirty="0">
                <a:highlight>
                  <a:srgbClr val="000080"/>
                </a:highlight>
              </a:rPr>
              <a:t>Egy hatalmas szemétdomb mint történeti forrás</a:t>
            </a:r>
          </a:p>
        </p:txBody>
      </p:sp>
    </p:spTree>
    <p:extLst>
      <p:ext uri="{BB962C8B-B14F-4D97-AF65-F5344CB8AC3E}">
        <p14:creationId xmlns:p14="http://schemas.microsoft.com/office/powerpoint/2010/main" val="3695422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102FF9B3-A651-AA94-BC43-A9F2FB897B23}"/>
              </a:ext>
            </a:extLst>
          </p:cNvPr>
          <p:cNvSpPr>
            <a:spLocks noGrp="1"/>
          </p:cNvSpPr>
          <p:nvPr>
            <p:ph type="sldNum" sz="quarter" idx="12"/>
          </p:nvPr>
        </p:nvSpPr>
        <p:spPr/>
        <p:txBody>
          <a:bodyPr/>
          <a:lstStyle/>
          <a:p>
            <a:fld id="{6E91CC32-6A6B-4E2E-BBA1-6864F305DA26}" type="slidenum">
              <a:rPr lang="en-US" smtClean="0"/>
              <a:t>12</a:t>
            </a:fld>
            <a:endParaRPr lang="en-US"/>
          </a:p>
        </p:txBody>
      </p:sp>
      <p:sp>
        <p:nvSpPr>
          <p:cNvPr id="5" name="Szövegdoboz 4">
            <a:extLst>
              <a:ext uri="{FF2B5EF4-FFF2-40B4-BE49-F238E27FC236}">
                <a16:creationId xmlns:a16="http://schemas.microsoft.com/office/drawing/2014/main" id="{5CE8288D-3237-F4F4-F498-74C40DEF3C94}"/>
              </a:ext>
            </a:extLst>
          </p:cNvPr>
          <p:cNvSpPr txBox="1"/>
          <p:nvPr/>
        </p:nvSpPr>
        <p:spPr>
          <a:xfrm>
            <a:off x="285752" y="584200"/>
            <a:ext cx="4000499" cy="4524315"/>
          </a:xfrm>
          <a:prstGeom prst="rect">
            <a:avLst/>
          </a:prstGeom>
          <a:noFill/>
        </p:spPr>
        <p:txBody>
          <a:bodyPr wrap="square" rtlCol="0">
            <a:spAutoFit/>
          </a:bodyPr>
          <a:lstStyle/>
          <a:p>
            <a:r>
              <a:rPr lang="hu-HU"/>
              <a:t>A legtöbb amphorán titulus pictus: üres edény súlya, az olaj súlya, a mérést végzők neve, a palackozás helye, az exportáló kereskedő neve</a:t>
            </a:r>
          </a:p>
          <a:p>
            <a:endParaRPr lang="hu-HU"/>
          </a:p>
          <a:p>
            <a:r>
              <a:rPr lang="hu-HU"/>
              <a:t>Bélyegző jelzi az amphora készítőjét</a:t>
            </a:r>
          </a:p>
          <a:p>
            <a:endParaRPr lang="hu-HU"/>
          </a:p>
          <a:p>
            <a:r>
              <a:rPr lang="hu-HU"/>
              <a:t>Az olaj jelentős részét állami import  (praefectus annonae) hozta be, és az annona urbis és annona militaris célját szolgálta (kiosztották)</a:t>
            </a:r>
          </a:p>
          <a:p>
            <a:endParaRPr lang="hu-HU"/>
          </a:p>
          <a:p>
            <a:r>
              <a:rPr lang="hu-HU"/>
              <a:t>(A középkorban borospincéket vájtak a dombba &lt;&lt; a porózus anyag különösen jó szellőzött)</a:t>
            </a:r>
          </a:p>
        </p:txBody>
      </p:sp>
      <p:pic>
        <p:nvPicPr>
          <p:cNvPr id="6" name="Kép 5">
            <a:extLst>
              <a:ext uri="{FF2B5EF4-FFF2-40B4-BE49-F238E27FC236}">
                <a16:creationId xmlns:a16="http://schemas.microsoft.com/office/drawing/2014/main" id="{5224796C-B37A-E129-72E5-9160A8295F19}"/>
              </a:ext>
            </a:extLst>
          </p:cNvPr>
          <p:cNvPicPr>
            <a:picLocks noChangeAspect="1"/>
          </p:cNvPicPr>
          <p:nvPr/>
        </p:nvPicPr>
        <p:blipFill>
          <a:blip r:embed="rId2"/>
          <a:stretch>
            <a:fillRect/>
          </a:stretch>
        </p:blipFill>
        <p:spPr>
          <a:xfrm>
            <a:off x="4857750" y="89343"/>
            <a:ext cx="4286250" cy="4333875"/>
          </a:xfrm>
          <a:prstGeom prst="rect">
            <a:avLst/>
          </a:prstGeom>
        </p:spPr>
      </p:pic>
    </p:spTree>
    <p:extLst>
      <p:ext uri="{BB962C8B-B14F-4D97-AF65-F5344CB8AC3E}">
        <p14:creationId xmlns:p14="http://schemas.microsoft.com/office/powerpoint/2010/main" val="1071156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3690C971-A704-5289-0505-82E2B8B66647}"/>
              </a:ext>
            </a:extLst>
          </p:cNvPr>
          <p:cNvSpPr>
            <a:spLocks noGrp="1"/>
          </p:cNvSpPr>
          <p:nvPr>
            <p:ph type="sldNum" sz="quarter" idx="12"/>
          </p:nvPr>
        </p:nvSpPr>
        <p:spPr/>
        <p:txBody>
          <a:bodyPr/>
          <a:lstStyle/>
          <a:p>
            <a:fld id="{6E91CC32-6A6B-4E2E-BBA1-6864F305DA26}" type="slidenum">
              <a:rPr lang="en-US" smtClean="0"/>
              <a:t>13</a:t>
            </a:fld>
            <a:endParaRPr lang="en-US"/>
          </a:p>
        </p:txBody>
      </p:sp>
      <p:pic>
        <p:nvPicPr>
          <p:cNvPr id="6" name="Kép 5">
            <a:extLst>
              <a:ext uri="{FF2B5EF4-FFF2-40B4-BE49-F238E27FC236}">
                <a16:creationId xmlns:a16="http://schemas.microsoft.com/office/drawing/2014/main" id="{B758A347-11E7-4D39-E3BC-CD6655DCD91C}"/>
              </a:ext>
            </a:extLst>
          </p:cNvPr>
          <p:cNvPicPr>
            <a:picLocks noChangeAspect="1"/>
          </p:cNvPicPr>
          <p:nvPr/>
        </p:nvPicPr>
        <p:blipFill>
          <a:blip r:embed="rId2"/>
          <a:stretch>
            <a:fillRect/>
          </a:stretch>
        </p:blipFill>
        <p:spPr>
          <a:xfrm>
            <a:off x="0" y="0"/>
            <a:ext cx="8289874" cy="5984406"/>
          </a:xfrm>
          <a:prstGeom prst="rect">
            <a:avLst/>
          </a:prstGeom>
        </p:spPr>
      </p:pic>
      <p:sp>
        <p:nvSpPr>
          <p:cNvPr id="7" name="Szövegdoboz 6">
            <a:extLst>
              <a:ext uri="{FF2B5EF4-FFF2-40B4-BE49-F238E27FC236}">
                <a16:creationId xmlns:a16="http://schemas.microsoft.com/office/drawing/2014/main" id="{6361CD3E-358A-5B0B-51DB-AB5A351F1151}"/>
              </a:ext>
            </a:extLst>
          </p:cNvPr>
          <p:cNvSpPr txBox="1"/>
          <p:nvPr/>
        </p:nvSpPr>
        <p:spPr>
          <a:xfrm>
            <a:off x="425795" y="6328222"/>
            <a:ext cx="6604693" cy="461665"/>
          </a:xfrm>
          <a:prstGeom prst="rect">
            <a:avLst/>
          </a:prstGeom>
          <a:noFill/>
        </p:spPr>
        <p:txBody>
          <a:bodyPr wrap="none" rtlCol="0">
            <a:spAutoFit/>
          </a:bodyPr>
          <a:lstStyle/>
          <a:p>
            <a:r>
              <a:rPr lang="hu-HU" sz="2400"/>
              <a:t>Maltert visznek cserépedényben egy freskón</a:t>
            </a:r>
          </a:p>
        </p:txBody>
      </p:sp>
    </p:spTree>
    <p:extLst>
      <p:ext uri="{BB962C8B-B14F-4D97-AF65-F5344CB8AC3E}">
        <p14:creationId xmlns:p14="http://schemas.microsoft.com/office/powerpoint/2010/main" val="797193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66CC4C46-23EF-FD46-4F32-C8AADECFDA79}"/>
              </a:ext>
            </a:extLst>
          </p:cNvPr>
          <p:cNvSpPr>
            <a:spLocks noGrp="1"/>
          </p:cNvSpPr>
          <p:nvPr>
            <p:ph type="sldNum" sz="quarter" idx="12"/>
          </p:nvPr>
        </p:nvSpPr>
        <p:spPr/>
        <p:txBody>
          <a:bodyPr/>
          <a:lstStyle/>
          <a:p>
            <a:fld id="{6E91CC32-6A6B-4E2E-BBA1-6864F305DA26}" type="slidenum">
              <a:rPr lang="en-US" smtClean="0"/>
              <a:t>14</a:t>
            </a:fld>
            <a:endParaRPr lang="en-US"/>
          </a:p>
        </p:txBody>
      </p:sp>
      <p:pic>
        <p:nvPicPr>
          <p:cNvPr id="6" name="Kép 5">
            <a:extLst>
              <a:ext uri="{FF2B5EF4-FFF2-40B4-BE49-F238E27FC236}">
                <a16:creationId xmlns:a16="http://schemas.microsoft.com/office/drawing/2014/main" id="{523F42C9-D9CC-849A-6BBB-476193029E46}"/>
              </a:ext>
            </a:extLst>
          </p:cNvPr>
          <p:cNvPicPr>
            <a:picLocks noChangeAspect="1"/>
          </p:cNvPicPr>
          <p:nvPr/>
        </p:nvPicPr>
        <p:blipFill rotWithShape="1">
          <a:blip r:embed="rId2"/>
          <a:srcRect l="12629" r="13447"/>
          <a:stretch/>
        </p:blipFill>
        <p:spPr>
          <a:xfrm>
            <a:off x="0" y="0"/>
            <a:ext cx="5092415" cy="6789887"/>
          </a:xfrm>
          <a:prstGeom prst="rect">
            <a:avLst/>
          </a:prstGeom>
        </p:spPr>
      </p:pic>
      <p:sp>
        <p:nvSpPr>
          <p:cNvPr id="8" name="Szövegdoboz 7">
            <a:extLst>
              <a:ext uri="{FF2B5EF4-FFF2-40B4-BE49-F238E27FC236}">
                <a16:creationId xmlns:a16="http://schemas.microsoft.com/office/drawing/2014/main" id="{2D72903E-3974-B387-E07A-C138E3ABD787}"/>
              </a:ext>
            </a:extLst>
          </p:cNvPr>
          <p:cNvSpPr txBox="1"/>
          <p:nvPr/>
        </p:nvSpPr>
        <p:spPr>
          <a:xfrm>
            <a:off x="5508012" y="1719618"/>
            <a:ext cx="3513158" cy="3785652"/>
          </a:xfrm>
          <a:prstGeom prst="rect">
            <a:avLst/>
          </a:prstGeom>
          <a:noFill/>
        </p:spPr>
        <p:txBody>
          <a:bodyPr wrap="square" rtlCol="0">
            <a:spAutoFit/>
          </a:bodyPr>
          <a:lstStyle/>
          <a:p>
            <a:r>
              <a:rPr lang="hu-HU" sz="2400" b="1" u="sng">
                <a:highlight>
                  <a:srgbClr val="008000"/>
                </a:highlight>
              </a:rPr>
              <a:t>Újrahasznosítás: </a:t>
            </a:r>
            <a:r>
              <a:rPr lang="hu-HU" sz="2400" b="1">
                <a:highlight>
                  <a:srgbClr val="008000"/>
                </a:highlight>
              </a:rPr>
              <a:t>levelezésre</a:t>
            </a:r>
          </a:p>
          <a:p>
            <a:endParaRPr lang="hu-HU" sz="2400"/>
          </a:p>
          <a:p>
            <a:r>
              <a:rPr lang="hu-HU" sz="2400"/>
              <a:t>Kr. u. 2. század, Egyiptom</a:t>
            </a:r>
          </a:p>
          <a:p>
            <a:endParaRPr lang="hu-HU" sz="2400"/>
          </a:p>
          <a:p>
            <a:r>
              <a:rPr lang="hu-HU" sz="2400"/>
              <a:t>(hosszútávú bérbeadása egy rabszolganőnek szexuális célra)</a:t>
            </a:r>
          </a:p>
        </p:txBody>
      </p:sp>
    </p:spTree>
    <p:extLst>
      <p:ext uri="{BB962C8B-B14F-4D97-AF65-F5344CB8AC3E}">
        <p14:creationId xmlns:p14="http://schemas.microsoft.com/office/powerpoint/2010/main" val="189199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ADD76532-6D5D-6932-9228-304B79A5CDF3}"/>
              </a:ext>
            </a:extLst>
          </p:cNvPr>
          <p:cNvSpPr>
            <a:spLocks noGrp="1"/>
          </p:cNvSpPr>
          <p:nvPr>
            <p:ph type="sldNum" sz="quarter" idx="12"/>
          </p:nvPr>
        </p:nvSpPr>
        <p:spPr/>
        <p:txBody>
          <a:bodyPr/>
          <a:lstStyle/>
          <a:p>
            <a:fld id="{6E91CC32-6A6B-4E2E-BBA1-6864F305DA26}" type="slidenum">
              <a:rPr lang="en-US" smtClean="0"/>
              <a:t>15</a:t>
            </a:fld>
            <a:endParaRPr lang="en-US"/>
          </a:p>
        </p:txBody>
      </p:sp>
      <p:sp>
        <p:nvSpPr>
          <p:cNvPr id="3" name="Szövegdoboz 2">
            <a:extLst>
              <a:ext uri="{FF2B5EF4-FFF2-40B4-BE49-F238E27FC236}">
                <a16:creationId xmlns:a16="http://schemas.microsoft.com/office/drawing/2014/main" id="{81577914-416E-0051-9AF6-DA52D2B042A6}"/>
              </a:ext>
            </a:extLst>
          </p:cNvPr>
          <p:cNvSpPr txBox="1"/>
          <p:nvPr/>
        </p:nvSpPr>
        <p:spPr>
          <a:xfrm>
            <a:off x="566626" y="1336119"/>
            <a:ext cx="8147500" cy="3877985"/>
          </a:xfrm>
          <a:prstGeom prst="rect">
            <a:avLst/>
          </a:prstGeom>
          <a:noFill/>
        </p:spPr>
        <p:txBody>
          <a:bodyPr wrap="square" rtlCol="0">
            <a:spAutoFit/>
          </a:bodyPr>
          <a:lstStyle/>
          <a:p>
            <a:r>
              <a:rPr lang="hu-HU" sz="3800" dirty="0"/>
              <a:t>Vázaképek</a:t>
            </a:r>
          </a:p>
          <a:p>
            <a:endParaRPr lang="hu-HU" sz="3800" dirty="0"/>
          </a:p>
          <a:p>
            <a:endParaRPr lang="hu-HU" sz="3800" dirty="0"/>
          </a:p>
          <a:p>
            <a:r>
              <a:rPr lang="hu-HU" sz="2200" dirty="0"/>
              <a:t>Miért </a:t>
            </a:r>
            <a:r>
              <a:rPr lang="hu-HU" sz="2200" dirty="0" err="1"/>
              <a:t>fontosak</a:t>
            </a:r>
            <a:r>
              <a:rPr lang="hu-HU" sz="2200" dirty="0"/>
              <a:t> a vázák?</a:t>
            </a:r>
          </a:p>
          <a:p>
            <a:endParaRPr lang="hu-HU" sz="2200" dirty="0"/>
          </a:p>
          <a:p>
            <a:pPr marL="342900" indent="-342900">
              <a:buFont typeface="Arial" panose="020B0604020202020204" pitchFamily="34" charset="0"/>
              <a:buChar char="•"/>
            </a:pPr>
            <a:r>
              <a:rPr lang="hu-HU" sz="2200" dirty="0"/>
              <a:t>több ezer maradt fenn</a:t>
            </a:r>
          </a:p>
          <a:p>
            <a:pPr marL="342900" indent="-342900">
              <a:buFont typeface="Arial" panose="020B0604020202020204" pitchFamily="34" charset="0"/>
              <a:buChar char="•"/>
            </a:pPr>
            <a:r>
              <a:rPr lang="hu-HU" sz="2200" dirty="0"/>
              <a:t>gyakran festett és feliratos</a:t>
            </a:r>
          </a:p>
          <a:p>
            <a:pPr marL="342900" indent="-342900">
              <a:buFont typeface="Arial" panose="020B0604020202020204" pitchFamily="34" charset="0"/>
              <a:buChar char="•"/>
            </a:pPr>
            <a:r>
              <a:rPr lang="hu-HU" sz="2200" dirty="0"/>
              <a:t>kronológiailag jól datálható</a:t>
            </a:r>
          </a:p>
          <a:p>
            <a:pPr marL="342900" indent="-342900">
              <a:buFont typeface="Arial" panose="020B0604020202020204" pitchFamily="34" charset="0"/>
              <a:buChar char="•"/>
            </a:pPr>
            <a:r>
              <a:rPr lang="hu-HU" sz="2200" dirty="0"/>
              <a:t>hétköznapi élet/vallás/társadalom/értékrend bemutatása</a:t>
            </a:r>
          </a:p>
        </p:txBody>
      </p:sp>
    </p:spTree>
    <p:extLst>
      <p:ext uri="{BB962C8B-B14F-4D97-AF65-F5344CB8AC3E}">
        <p14:creationId xmlns:p14="http://schemas.microsoft.com/office/powerpoint/2010/main" val="204851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p:cNvSpPr>
            <a:spLocks noGrp="1"/>
          </p:cNvSpPr>
          <p:nvPr>
            <p:ph type="sldNum" sz="quarter" idx="12"/>
          </p:nvPr>
        </p:nvSpPr>
        <p:spPr/>
        <p:txBody>
          <a:bodyPr/>
          <a:lstStyle/>
          <a:p>
            <a:pPr>
              <a:defRPr/>
            </a:pPr>
            <a:fld id="{9178047D-4A8C-4BE8-81C2-61050E984AED}" type="slidenum">
              <a:rPr lang="hu-HU">
                <a:solidFill>
                  <a:prstClr val="white"/>
                </a:solidFill>
                <a:latin typeface="Neue Haas Grotesk Text Pro"/>
              </a:rPr>
              <a:pPr>
                <a:defRPr/>
              </a:pPr>
              <a:t>16</a:t>
            </a:fld>
            <a:endParaRPr lang="hu-HU">
              <a:solidFill>
                <a:prstClr val="white"/>
              </a:solidFill>
              <a:latin typeface="Neue Haas Grotesk Text Pro"/>
            </a:endParaRPr>
          </a:p>
        </p:txBody>
      </p:sp>
      <p:sp>
        <p:nvSpPr>
          <p:cNvPr id="8196" name="Szövegdoboz 3"/>
          <p:cNvSpPr txBox="1">
            <a:spLocks noChangeArrowheads="1"/>
          </p:cNvSpPr>
          <p:nvPr/>
        </p:nvSpPr>
        <p:spPr bwMode="auto">
          <a:xfrm>
            <a:off x="3203850" y="260650"/>
            <a:ext cx="5406753" cy="1200329"/>
          </a:xfrm>
          <a:prstGeom prst="rect">
            <a:avLst/>
          </a:prstGeom>
          <a:noFill/>
          <a:ln w="9525">
            <a:noFill/>
            <a:miter lim="800000"/>
            <a:headEnd/>
            <a:tailEnd/>
          </a:ln>
        </p:spPr>
        <p:txBody>
          <a:bodyPr wrap="square">
            <a:spAutoFit/>
          </a:bodyPr>
          <a:lstStyle/>
          <a:p>
            <a:pPr>
              <a:spcBef>
                <a:spcPct val="0"/>
              </a:spcBef>
            </a:pPr>
            <a:r>
              <a:rPr lang="hu-HU">
                <a:solidFill>
                  <a:prstClr val="white"/>
                </a:solidFill>
                <a:latin typeface="Arial" charset="0"/>
              </a:rPr>
              <a:t>Későgeometrikus Dipülon-váza (750 körülről)</a:t>
            </a:r>
          </a:p>
          <a:p>
            <a:pPr>
              <a:spcBef>
                <a:spcPct val="0"/>
              </a:spcBef>
            </a:pPr>
            <a:r>
              <a:rPr lang="hu-HU">
                <a:solidFill>
                  <a:prstClr val="white"/>
                </a:solidFill>
                <a:latin typeface="Arial" charset="0"/>
              </a:rPr>
              <a:t>Protheszisz (halotti lepel, könnyek, nők-férfiak-gyerekek, család) a figurák geometrikus alakzatokra redukálva</a:t>
            </a:r>
          </a:p>
        </p:txBody>
      </p:sp>
      <p:pic>
        <p:nvPicPr>
          <p:cNvPr id="3" name="Picture 2" descr="Datei:Dipylon Master pushkin.jpg">
            <a:extLst>
              <a:ext uri="{FF2B5EF4-FFF2-40B4-BE49-F238E27FC236}">
                <a16:creationId xmlns:a16="http://schemas.microsoft.com/office/drawing/2014/main" id="{DBE1AC7D-0FDE-44F0-A57D-930BF35F7C92}"/>
              </a:ext>
            </a:extLst>
          </p:cNvPr>
          <p:cNvPicPr>
            <a:picLocks noChangeAspect="1" noChangeArrowheads="1"/>
          </p:cNvPicPr>
          <p:nvPr/>
        </p:nvPicPr>
        <p:blipFill>
          <a:blip r:embed="rId2" cstate="print"/>
          <a:srcRect/>
          <a:stretch>
            <a:fillRect/>
          </a:stretch>
        </p:blipFill>
        <p:spPr bwMode="auto">
          <a:xfrm>
            <a:off x="2441158" y="1844826"/>
            <a:ext cx="6693350" cy="5020013"/>
          </a:xfrm>
          <a:prstGeom prst="rect">
            <a:avLst/>
          </a:prstGeom>
          <a:noFill/>
          <a:ln w="9525">
            <a:noFill/>
            <a:miter lim="800000"/>
            <a:headEnd/>
            <a:tailEnd/>
          </a:ln>
        </p:spPr>
      </p:pic>
      <p:pic>
        <p:nvPicPr>
          <p:cNvPr id="8195" name="Picture 2" descr="Datei:Dipylon amphora close front.jpg"/>
          <p:cNvPicPr>
            <a:picLocks noChangeAspect="1" noChangeArrowheads="1"/>
          </p:cNvPicPr>
          <p:nvPr/>
        </p:nvPicPr>
        <p:blipFill rotWithShape="1">
          <a:blip r:embed="rId3" cstate="print"/>
          <a:srcRect l="23784" t="-93" r="18528" b="93"/>
          <a:stretch/>
        </p:blipFill>
        <p:spPr bwMode="auto">
          <a:xfrm>
            <a:off x="9495" y="487"/>
            <a:ext cx="2969947" cy="6864350"/>
          </a:xfrm>
          <a:prstGeom prst="rect">
            <a:avLst/>
          </a:prstGeom>
          <a:noFill/>
          <a:ln w="9525">
            <a:noFill/>
            <a:miter lim="800000"/>
            <a:headEnd/>
            <a:tailEnd/>
          </a:ln>
        </p:spPr>
      </p:pic>
    </p:spTree>
    <p:extLst>
      <p:ext uri="{BB962C8B-B14F-4D97-AF65-F5344CB8AC3E}">
        <p14:creationId xmlns:p14="http://schemas.microsoft.com/office/powerpoint/2010/main" val="667983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a:extLst>
              <a:ext uri="{FF2B5EF4-FFF2-40B4-BE49-F238E27FC236}">
                <a16:creationId xmlns:a16="http://schemas.microsoft.com/office/drawing/2014/main" id="{B554B2FA-1D1E-F7B8-BF89-1DF1869F4831}"/>
              </a:ext>
            </a:extLst>
          </p:cNvPr>
          <p:cNvPicPr>
            <a:picLocks noChangeAspect="1"/>
          </p:cNvPicPr>
          <p:nvPr/>
        </p:nvPicPr>
        <p:blipFill>
          <a:blip r:embed="rId2"/>
          <a:stretch>
            <a:fillRect/>
          </a:stretch>
        </p:blipFill>
        <p:spPr>
          <a:xfrm>
            <a:off x="4915880" y="1394641"/>
            <a:ext cx="4181673" cy="3054658"/>
          </a:xfrm>
          <a:prstGeom prst="rect">
            <a:avLst/>
          </a:prstGeom>
        </p:spPr>
      </p:pic>
      <p:pic>
        <p:nvPicPr>
          <p:cNvPr id="8" name="Kép 7">
            <a:extLst>
              <a:ext uri="{FF2B5EF4-FFF2-40B4-BE49-F238E27FC236}">
                <a16:creationId xmlns:a16="http://schemas.microsoft.com/office/drawing/2014/main" id="{FDACFAD2-5D46-373E-E62D-4A2DD2E00BE8}"/>
              </a:ext>
            </a:extLst>
          </p:cNvPr>
          <p:cNvPicPr>
            <a:picLocks noChangeAspect="1"/>
          </p:cNvPicPr>
          <p:nvPr/>
        </p:nvPicPr>
        <p:blipFill rotWithShape="1">
          <a:blip r:embed="rId3"/>
          <a:srcRect t="30479"/>
          <a:stretch/>
        </p:blipFill>
        <p:spPr>
          <a:xfrm>
            <a:off x="4938324" y="67060"/>
            <a:ext cx="4136785" cy="1712139"/>
          </a:xfrm>
          <a:prstGeom prst="rect">
            <a:avLst/>
          </a:prstGeom>
        </p:spPr>
      </p:pic>
      <p:sp>
        <p:nvSpPr>
          <p:cNvPr id="4" name="Dia számának helye 3">
            <a:extLst>
              <a:ext uri="{FF2B5EF4-FFF2-40B4-BE49-F238E27FC236}">
                <a16:creationId xmlns:a16="http://schemas.microsoft.com/office/drawing/2014/main" id="{DB093667-7209-4DAF-7006-E47C972AFA22}"/>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17</a:t>
            </a:fld>
            <a:endParaRPr lang="en-US">
              <a:solidFill>
                <a:prstClr val="white"/>
              </a:solidFill>
              <a:latin typeface="Neue Haas Grotesk Text Pro"/>
            </a:endParaRPr>
          </a:p>
        </p:txBody>
      </p:sp>
      <p:pic>
        <p:nvPicPr>
          <p:cNvPr id="5" name="Kép 4">
            <a:extLst>
              <a:ext uri="{FF2B5EF4-FFF2-40B4-BE49-F238E27FC236}">
                <a16:creationId xmlns:a16="http://schemas.microsoft.com/office/drawing/2014/main" id="{E24AF222-BE01-5C2D-2CDC-E424732012A3}"/>
              </a:ext>
            </a:extLst>
          </p:cNvPr>
          <p:cNvPicPr>
            <a:picLocks noChangeAspect="1"/>
          </p:cNvPicPr>
          <p:nvPr/>
        </p:nvPicPr>
        <p:blipFill>
          <a:blip r:embed="rId4"/>
          <a:stretch>
            <a:fillRect/>
          </a:stretch>
        </p:blipFill>
        <p:spPr>
          <a:xfrm>
            <a:off x="0" y="-1"/>
            <a:ext cx="4915878" cy="6789887"/>
          </a:xfrm>
          <a:prstGeom prst="rect">
            <a:avLst/>
          </a:prstGeom>
        </p:spPr>
      </p:pic>
      <p:sp>
        <p:nvSpPr>
          <p:cNvPr id="6" name="Szövegdoboz 5">
            <a:extLst>
              <a:ext uri="{FF2B5EF4-FFF2-40B4-BE49-F238E27FC236}">
                <a16:creationId xmlns:a16="http://schemas.microsoft.com/office/drawing/2014/main" id="{5B5900C2-8625-F022-36BC-2040001149AC}"/>
              </a:ext>
            </a:extLst>
          </p:cNvPr>
          <p:cNvSpPr txBox="1"/>
          <p:nvPr/>
        </p:nvSpPr>
        <p:spPr>
          <a:xfrm>
            <a:off x="144444" y="4079967"/>
            <a:ext cx="1067921" cy="369332"/>
          </a:xfrm>
          <a:prstGeom prst="rect">
            <a:avLst/>
          </a:prstGeom>
          <a:solidFill>
            <a:schemeClr val="accent4">
              <a:lumMod val="75000"/>
            </a:schemeClr>
          </a:solidFill>
        </p:spPr>
        <p:txBody>
          <a:bodyPr wrap="none" rtlCol="0">
            <a:spAutoFit/>
          </a:bodyPr>
          <a:lstStyle/>
          <a:p>
            <a:r>
              <a:rPr lang="hu-HU">
                <a:solidFill>
                  <a:prstClr val="white"/>
                </a:solidFill>
                <a:latin typeface="Neue Haas Grotesk Text Pro"/>
              </a:rPr>
              <a:t>ekphora</a:t>
            </a:r>
          </a:p>
        </p:txBody>
      </p:sp>
      <p:pic>
        <p:nvPicPr>
          <p:cNvPr id="9" name="Kép 8">
            <a:extLst>
              <a:ext uri="{FF2B5EF4-FFF2-40B4-BE49-F238E27FC236}">
                <a16:creationId xmlns:a16="http://schemas.microsoft.com/office/drawing/2014/main" id="{085FF6DA-DF05-C55D-7641-4E7F5B8BC2A9}"/>
              </a:ext>
            </a:extLst>
          </p:cNvPr>
          <p:cNvPicPr>
            <a:picLocks noChangeAspect="1"/>
          </p:cNvPicPr>
          <p:nvPr/>
        </p:nvPicPr>
        <p:blipFill>
          <a:blip r:embed="rId5"/>
          <a:stretch>
            <a:fillRect/>
          </a:stretch>
        </p:blipFill>
        <p:spPr>
          <a:xfrm>
            <a:off x="5004007" y="4556437"/>
            <a:ext cx="4005419" cy="2249619"/>
          </a:xfrm>
          <a:prstGeom prst="rect">
            <a:avLst/>
          </a:prstGeom>
        </p:spPr>
      </p:pic>
    </p:spTree>
    <p:extLst>
      <p:ext uri="{BB962C8B-B14F-4D97-AF65-F5344CB8AC3E}">
        <p14:creationId xmlns:p14="http://schemas.microsoft.com/office/powerpoint/2010/main" val="578085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97CB3F0D-52D7-576F-F74F-253907C8CAE3}"/>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18</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C608429C-570D-1EB2-9544-F59B15CC608E}"/>
              </a:ext>
            </a:extLst>
          </p:cNvPr>
          <p:cNvPicPr>
            <a:picLocks noChangeAspect="1"/>
          </p:cNvPicPr>
          <p:nvPr/>
        </p:nvPicPr>
        <p:blipFill>
          <a:blip r:embed="rId2"/>
          <a:stretch>
            <a:fillRect/>
          </a:stretch>
        </p:blipFill>
        <p:spPr>
          <a:xfrm>
            <a:off x="2" y="0"/>
            <a:ext cx="5015159" cy="6858000"/>
          </a:xfrm>
          <a:prstGeom prst="rect">
            <a:avLst/>
          </a:prstGeom>
        </p:spPr>
      </p:pic>
      <p:sp>
        <p:nvSpPr>
          <p:cNvPr id="7" name="Szövegdoboz 6">
            <a:extLst>
              <a:ext uri="{FF2B5EF4-FFF2-40B4-BE49-F238E27FC236}">
                <a16:creationId xmlns:a16="http://schemas.microsoft.com/office/drawing/2014/main" id="{72CA5B60-1702-B79B-627B-2BFC3472286C}"/>
              </a:ext>
            </a:extLst>
          </p:cNvPr>
          <p:cNvSpPr txBox="1"/>
          <p:nvPr/>
        </p:nvSpPr>
        <p:spPr>
          <a:xfrm>
            <a:off x="5160788" y="188131"/>
            <a:ext cx="3712739" cy="3693319"/>
          </a:xfrm>
          <a:prstGeom prst="rect">
            <a:avLst/>
          </a:prstGeom>
          <a:noFill/>
        </p:spPr>
        <p:txBody>
          <a:bodyPr wrap="square" rtlCol="0">
            <a:spAutoFit/>
          </a:bodyPr>
          <a:lstStyle/>
          <a:p>
            <a:r>
              <a:rPr lang="hu-HU" b="1" u="sng">
                <a:solidFill>
                  <a:prstClr val="white"/>
                </a:solidFill>
                <a:latin typeface="Neue Haas Grotesk Text Pro"/>
              </a:rPr>
              <a:t>Exekiasz</a:t>
            </a:r>
          </a:p>
          <a:p>
            <a:endParaRPr lang="hu-HU">
              <a:solidFill>
                <a:prstClr val="white"/>
              </a:solidFill>
              <a:latin typeface="Neue Haas Grotesk Text Pro"/>
            </a:endParaRPr>
          </a:p>
          <a:p>
            <a:r>
              <a:rPr lang="hu-HU">
                <a:solidFill>
                  <a:prstClr val="white"/>
                </a:solidFill>
                <a:latin typeface="Neue Haas Grotesk Text Pro"/>
              </a:rPr>
              <a:t>Vulciból 6. század közepe</a:t>
            </a:r>
          </a:p>
          <a:p>
            <a:endParaRPr lang="hu-HU">
              <a:solidFill>
                <a:prstClr val="white"/>
              </a:solidFill>
              <a:latin typeface="Neue Haas Grotesk Text Pro"/>
            </a:endParaRPr>
          </a:p>
          <a:p>
            <a:r>
              <a:rPr lang="hu-HU">
                <a:solidFill>
                  <a:prstClr val="white"/>
                </a:solidFill>
                <a:latin typeface="Neue Haas Grotesk Text Pro"/>
              </a:rPr>
              <a:t>Akhilleusz a győztes (négy)</a:t>
            </a:r>
          </a:p>
          <a:p>
            <a:r>
              <a:rPr lang="hu-HU">
                <a:solidFill>
                  <a:prstClr val="white"/>
                </a:solidFill>
                <a:latin typeface="Neue Haas Grotesk Text Pro"/>
              </a:rPr>
              <a:t>Aiasz: három - feliratok</a:t>
            </a:r>
          </a:p>
          <a:p>
            <a:r>
              <a:rPr lang="hu-HU">
                <a:solidFill>
                  <a:prstClr val="white"/>
                </a:solidFill>
                <a:latin typeface="Neue Haas Grotesk Text Pro"/>
              </a:rPr>
              <a:t>(hajuk, palástjuk, fegyverzet)</a:t>
            </a:r>
          </a:p>
          <a:p>
            <a:r>
              <a:rPr lang="hu-HU">
                <a:solidFill>
                  <a:prstClr val="white"/>
                </a:solidFill>
                <a:latin typeface="Neue Haas Grotesk Text Pro"/>
              </a:rPr>
              <a:t>A harcok szünetében, de harcrakész feszültségben kockáznak</a:t>
            </a:r>
          </a:p>
          <a:p>
            <a:endParaRPr lang="hu-HU">
              <a:solidFill>
                <a:prstClr val="white"/>
              </a:solidFill>
              <a:latin typeface="Neue Haas Grotesk Text Pro"/>
            </a:endParaRPr>
          </a:p>
          <a:p>
            <a:endParaRPr lang="hu-HU">
              <a:solidFill>
                <a:prstClr val="white"/>
              </a:solidFill>
              <a:latin typeface="Neue Haas Grotesk Text Pro"/>
            </a:endParaRPr>
          </a:p>
          <a:p>
            <a:r>
              <a:rPr lang="hu-HU">
                <a:solidFill>
                  <a:prstClr val="white"/>
                </a:solidFill>
                <a:latin typeface="Neue Haas Grotesk Text Pro"/>
              </a:rPr>
              <a:t>Aiasz öngyilkossága</a:t>
            </a:r>
          </a:p>
        </p:txBody>
      </p:sp>
      <p:pic>
        <p:nvPicPr>
          <p:cNvPr id="8" name="Kép 7">
            <a:extLst>
              <a:ext uri="{FF2B5EF4-FFF2-40B4-BE49-F238E27FC236}">
                <a16:creationId xmlns:a16="http://schemas.microsoft.com/office/drawing/2014/main" id="{59FD6327-460C-EFE8-6E4C-023623E892EA}"/>
              </a:ext>
            </a:extLst>
          </p:cNvPr>
          <p:cNvPicPr>
            <a:picLocks noChangeAspect="1"/>
          </p:cNvPicPr>
          <p:nvPr/>
        </p:nvPicPr>
        <p:blipFill>
          <a:blip r:embed="rId3"/>
          <a:stretch>
            <a:fillRect/>
          </a:stretch>
        </p:blipFill>
        <p:spPr>
          <a:xfrm>
            <a:off x="5068378" y="3807551"/>
            <a:ext cx="4075623" cy="3052901"/>
          </a:xfrm>
          <a:prstGeom prst="rect">
            <a:avLst/>
          </a:prstGeom>
        </p:spPr>
      </p:pic>
    </p:spTree>
    <p:extLst>
      <p:ext uri="{BB962C8B-B14F-4D97-AF65-F5344CB8AC3E}">
        <p14:creationId xmlns:p14="http://schemas.microsoft.com/office/powerpoint/2010/main" val="1110255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05BAE2D9-3F97-F043-CBBE-4FAF6179AE1C}"/>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19</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D69853EB-6A6F-4C5D-5334-501A20BE9C10}"/>
              </a:ext>
            </a:extLst>
          </p:cNvPr>
          <p:cNvPicPr>
            <a:picLocks noChangeAspect="1"/>
          </p:cNvPicPr>
          <p:nvPr/>
        </p:nvPicPr>
        <p:blipFill>
          <a:blip r:embed="rId2"/>
          <a:stretch>
            <a:fillRect/>
          </a:stretch>
        </p:blipFill>
        <p:spPr>
          <a:xfrm>
            <a:off x="2" y="0"/>
            <a:ext cx="4725251" cy="6858000"/>
          </a:xfrm>
          <a:prstGeom prst="rect">
            <a:avLst/>
          </a:prstGeom>
        </p:spPr>
      </p:pic>
      <p:sp>
        <p:nvSpPr>
          <p:cNvPr id="9" name="Szövegdoboz 8">
            <a:extLst>
              <a:ext uri="{FF2B5EF4-FFF2-40B4-BE49-F238E27FC236}">
                <a16:creationId xmlns:a16="http://schemas.microsoft.com/office/drawing/2014/main" id="{410D95E4-3A9B-3458-7019-1BACE48A4C6A}"/>
              </a:ext>
            </a:extLst>
          </p:cNvPr>
          <p:cNvSpPr txBox="1"/>
          <p:nvPr/>
        </p:nvSpPr>
        <p:spPr>
          <a:xfrm>
            <a:off x="5029625" y="381426"/>
            <a:ext cx="3810000" cy="3139321"/>
          </a:xfrm>
          <a:prstGeom prst="rect">
            <a:avLst/>
          </a:prstGeom>
          <a:noFill/>
        </p:spPr>
        <p:txBody>
          <a:bodyPr wrap="square" rtlCol="0">
            <a:spAutoFit/>
          </a:bodyPr>
          <a:lstStyle/>
          <a:p>
            <a:r>
              <a:rPr lang="hu-HU">
                <a:solidFill>
                  <a:prstClr val="white"/>
                </a:solidFill>
                <a:latin typeface="Neue Haas Grotesk Text Pro"/>
              </a:rPr>
              <a:t>6. század vége – Andokidész (a fazekas) festője</a:t>
            </a:r>
          </a:p>
          <a:p>
            <a:r>
              <a:rPr lang="hu-HU">
                <a:solidFill>
                  <a:prstClr val="white"/>
                </a:solidFill>
                <a:latin typeface="Neue Haas Grotesk Text Pro"/>
              </a:rPr>
              <a:t>Héraklész egy klinén, kezében kantharosz</a:t>
            </a:r>
          </a:p>
          <a:p>
            <a:endParaRPr lang="hu-HU">
              <a:solidFill>
                <a:prstClr val="white"/>
              </a:solidFill>
              <a:latin typeface="Neue Haas Grotesk Text Pro"/>
            </a:endParaRPr>
          </a:p>
          <a:p>
            <a:endParaRPr lang="hu-HU">
              <a:solidFill>
                <a:prstClr val="white"/>
              </a:solidFill>
              <a:latin typeface="Neue Haas Grotesk Text Pro"/>
            </a:endParaRPr>
          </a:p>
          <a:p>
            <a:endParaRPr lang="hu-HU">
              <a:solidFill>
                <a:prstClr val="white"/>
              </a:solidFill>
              <a:latin typeface="Neue Haas Grotesk Text Pro"/>
            </a:endParaRPr>
          </a:p>
          <a:p>
            <a:endParaRPr lang="hu-HU">
              <a:solidFill>
                <a:prstClr val="white"/>
              </a:solidFill>
              <a:latin typeface="Neue Haas Grotesk Text Pro"/>
            </a:endParaRPr>
          </a:p>
          <a:p>
            <a:r>
              <a:rPr lang="hu-HU">
                <a:solidFill>
                  <a:prstClr val="white"/>
                </a:solidFill>
                <a:latin typeface="Neue Haas Grotesk Text Pro"/>
              </a:rPr>
              <a:t>A vörösalakos oldal (kidolgozottabb köntös és párna, más a kompozíció)</a:t>
            </a:r>
          </a:p>
        </p:txBody>
      </p:sp>
      <p:pic>
        <p:nvPicPr>
          <p:cNvPr id="10" name="Kép 9">
            <a:extLst>
              <a:ext uri="{FF2B5EF4-FFF2-40B4-BE49-F238E27FC236}">
                <a16:creationId xmlns:a16="http://schemas.microsoft.com/office/drawing/2014/main" id="{236998BF-D15B-44AA-9EA9-C6DD71759134}"/>
              </a:ext>
            </a:extLst>
          </p:cNvPr>
          <p:cNvPicPr>
            <a:picLocks noChangeAspect="1"/>
          </p:cNvPicPr>
          <p:nvPr/>
        </p:nvPicPr>
        <p:blipFill>
          <a:blip r:embed="rId3"/>
          <a:stretch>
            <a:fillRect/>
          </a:stretch>
        </p:blipFill>
        <p:spPr>
          <a:xfrm>
            <a:off x="4519578" y="3542076"/>
            <a:ext cx="4624422" cy="3196632"/>
          </a:xfrm>
          <a:prstGeom prst="rect">
            <a:avLst/>
          </a:prstGeom>
        </p:spPr>
      </p:pic>
    </p:spTree>
    <p:extLst>
      <p:ext uri="{BB962C8B-B14F-4D97-AF65-F5344CB8AC3E}">
        <p14:creationId xmlns:p14="http://schemas.microsoft.com/office/powerpoint/2010/main" val="3362720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DB3F9580-94F4-7F1C-ED59-BC56AF1C176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20</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5B7F63BA-692A-C72B-7F8B-D3C7E45BE998}"/>
              </a:ext>
            </a:extLst>
          </p:cNvPr>
          <p:cNvPicPr>
            <a:picLocks noChangeAspect="1"/>
          </p:cNvPicPr>
          <p:nvPr/>
        </p:nvPicPr>
        <p:blipFill>
          <a:blip r:embed="rId2"/>
          <a:stretch>
            <a:fillRect/>
          </a:stretch>
        </p:blipFill>
        <p:spPr>
          <a:xfrm>
            <a:off x="0" y="0"/>
            <a:ext cx="5892800" cy="6858000"/>
          </a:xfrm>
          <a:prstGeom prst="rect">
            <a:avLst/>
          </a:prstGeom>
        </p:spPr>
      </p:pic>
      <p:sp>
        <p:nvSpPr>
          <p:cNvPr id="7" name="Szövegdoboz 6">
            <a:extLst>
              <a:ext uri="{FF2B5EF4-FFF2-40B4-BE49-F238E27FC236}">
                <a16:creationId xmlns:a16="http://schemas.microsoft.com/office/drawing/2014/main" id="{521B04B4-6723-15C8-6EB5-B00306A87B82}"/>
              </a:ext>
            </a:extLst>
          </p:cNvPr>
          <p:cNvSpPr txBox="1"/>
          <p:nvPr/>
        </p:nvSpPr>
        <p:spPr>
          <a:xfrm>
            <a:off x="5946648" y="774700"/>
            <a:ext cx="3044952" cy="5355312"/>
          </a:xfrm>
          <a:prstGeom prst="rect">
            <a:avLst/>
          </a:prstGeom>
          <a:noFill/>
        </p:spPr>
        <p:txBody>
          <a:bodyPr wrap="square" rtlCol="0">
            <a:spAutoFit/>
          </a:bodyPr>
          <a:lstStyle/>
          <a:p>
            <a:r>
              <a:rPr lang="hu-HU">
                <a:solidFill>
                  <a:prstClr val="white"/>
                </a:solidFill>
                <a:latin typeface="Neue Haas Grotesk Text Pro"/>
              </a:rPr>
              <a:t>Caerei hüdria a 6. század végéről</a:t>
            </a:r>
          </a:p>
          <a:p>
            <a:endParaRPr lang="hu-HU">
              <a:solidFill>
                <a:prstClr val="white"/>
              </a:solidFill>
              <a:latin typeface="Neue Haas Grotesk Text Pro"/>
            </a:endParaRPr>
          </a:p>
          <a:p>
            <a:r>
              <a:rPr lang="hu-HU">
                <a:solidFill>
                  <a:prstClr val="white"/>
                </a:solidFill>
                <a:latin typeface="Neue Haas Grotesk Text Pro"/>
              </a:rPr>
              <a:t>A művész Hellászból települt át Etrúriába</a:t>
            </a:r>
          </a:p>
          <a:p>
            <a:endParaRPr lang="hu-HU">
              <a:solidFill>
                <a:prstClr val="white"/>
              </a:solidFill>
              <a:latin typeface="Neue Haas Grotesk Text Pro"/>
            </a:endParaRPr>
          </a:p>
          <a:p>
            <a:r>
              <a:rPr lang="hu-HU">
                <a:solidFill>
                  <a:prstClr val="white"/>
                </a:solidFill>
                <a:latin typeface="Neue Haas Grotesk Text Pro"/>
              </a:rPr>
              <a:t>Héraklész megöli Buszirisz fáraót és kíséretét – miután fel akarták őt áldozni (éppen hat egyiptomit egyszerre), mások menekülnek, a fáraó az oltárnál megkötözve</a:t>
            </a:r>
          </a:p>
          <a:p>
            <a:endParaRPr lang="hu-HU">
              <a:solidFill>
                <a:prstClr val="white"/>
              </a:solidFill>
              <a:latin typeface="Neue Haas Grotesk Text Pro"/>
            </a:endParaRPr>
          </a:p>
          <a:p>
            <a:r>
              <a:rPr lang="hu-HU">
                <a:solidFill>
                  <a:prstClr val="white"/>
                </a:solidFill>
                <a:latin typeface="Neue Haas Grotesk Text Pro"/>
              </a:rPr>
              <a:t>Az egyiptomiakat becsmérli – az egyiptomi győzelmi propaganda eszközeivel</a:t>
            </a:r>
          </a:p>
        </p:txBody>
      </p:sp>
    </p:spTree>
    <p:extLst>
      <p:ext uri="{BB962C8B-B14F-4D97-AF65-F5344CB8AC3E}">
        <p14:creationId xmlns:p14="http://schemas.microsoft.com/office/powerpoint/2010/main" val="1401932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D2B6C6E9-3FFB-D493-EB0F-DA440508615B}"/>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21</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64896765-7954-1DEB-E085-A5175544212A}"/>
              </a:ext>
            </a:extLst>
          </p:cNvPr>
          <p:cNvPicPr>
            <a:picLocks noChangeAspect="1"/>
          </p:cNvPicPr>
          <p:nvPr/>
        </p:nvPicPr>
        <p:blipFill>
          <a:blip r:embed="rId3"/>
          <a:srcRect l="4229"/>
          <a:stretch>
            <a:fillRect/>
          </a:stretch>
        </p:blipFill>
        <p:spPr>
          <a:xfrm>
            <a:off x="36223" y="982639"/>
            <a:ext cx="6086136" cy="5697940"/>
          </a:xfrm>
          <a:prstGeom prst="rect">
            <a:avLst/>
          </a:prstGeom>
        </p:spPr>
      </p:pic>
      <p:sp>
        <p:nvSpPr>
          <p:cNvPr id="7" name="Szövegdoboz 6">
            <a:extLst>
              <a:ext uri="{FF2B5EF4-FFF2-40B4-BE49-F238E27FC236}">
                <a16:creationId xmlns:a16="http://schemas.microsoft.com/office/drawing/2014/main" id="{F8A3BDA8-73F0-85A9-E891-C8D0C58AE259}"/>
              </a:ext>
            </a:extLst>
          </p:cNvPr>
          <p:cNvSpPr txBox="1"/>
          <p:nvPr/>
        </p:nvSpPr>
        <p:spPr>
          <a:xfrm>
            <a:off x="331443" y="274753"/>
            <a:ext cx="4311677" cy="707886"/>
          </a:xfrm>
          <a:prstGeom prst="rect">
            <a:avLst/>
          </a:prstGeom>
          <a:noFill/>
        </p:spPr>
        <p:txBody>
          <a:bodyPr wrap="square" rtlCol="0">
            <a:spAutoFit/>
          </a:bodyPr>
          <a:lstStyle/>
          <a:p>
            <a:r>
              <a:rPr lang="hu-HU" sz="2000" dirty="0" err="1">
                <a:solidFill>
                  <a:prstClr val="white"/>
                </a:solidFill>
                <a:latin typeface="Neue Haas Grotesk Text Pro"/>
              </a:rPr>
              <a:t>Szarpéndón</a:t>
            </a:r>
            <a:r>
              <a:rPr lang="hu-HU" sz="2000" dirty="0">
                <a:solidFill>
                  <a:prstClr val="white"/>
                </a:solidFill>
                <a:latin typeface="Neue Haas Grotesk Text Pro"/>
              </a:rPr>
              <a:t> testének elszállítása – </a:t>
            </a:r>
            <a:r>
              <a:rPr lang="hu-HU" sz="2000" dirty="0" err="1">
                <a:solidFill>
                  <a:prstClr val="white"/>
                </a:solidFill>
                <a:latin typeface="Neue Haas Grotesk Text Pro"/>
              </a:rPr>
              <a:t>Euphroniosz</a:t>
            </a:r>
            <a:r>
              <a:rPr lang="hu-HU" sz="2000" dirty="0">
                <a:solidFill>
                  <a:prstClr val="white"/>
                </a:solidFill>
                <a:latin typeface="Neue Haas Grotesk Text Pro"/>
              </a:rPr>
              <a:t> – 6. század vége</a:t>
            </a:r>
          </a:p>
        </p:txBody>
      </p:sp>
      <p:sp>
        <p:nvSpPr>
          <p:cNvPr id="8" name="Szövegdoboz 7">
            <a:extLst>
              <a:ext uri="{FF2B5EF4-FFF2-40B4-BE49-F238E27FC236}">
                <a16:creationId xmlns:a16="http://schemas.microsoft.com/office/drawing/2014/main" id="{4352F257-9402-F578-094A-6168C24BA3CA}"/>
              </a:ext>
            </a:extLst>
          </p:cNvPr>
          <p:cNvSpPr txBox="1"/>
          <p:nvPr/>
        </p:nvSpPr>
        <p:spPr>
          <a:xfrm>
            <a:off x="4836160" y="67056"/>
            <a:ext cx="4242376" cy="3693319"/>
          </a:xfrm>
          <a:prstGeom prst="rect">
            <a:avLst/>
          </a:prstGeom>
          <a:solidFill>
            <a:schemeClr val="accent4">
              <a:lumMod val="75000"/>
            </a:schemeClr>
          </a:solidFill>
        </p:spPr>
        <p:txBody>
          <a:bodyPr wrap="square" rtlCol="0">
            <a:spAutoFit/>
          </a:bodyPr>
          <a:lstStyle/>
          <a:p>
            <a:r>
              <a:rPr lang="hu-HU" dirty="0" err="1">
                <a:solidFill>
                  <a:prstClr val="white"/>
                </a:solidFill>
                <a:latin typeface="Neue Haas Grotesk Text Pro"/>
              </a:rPr>
              <a:t>Eukhszitheosz</a:t>
            </a:r>
            <a:r>
              <a:rPr lang="hu-HU" dirty="0">
                <a:solidFill>
                  <a:prstClr val="white"/>
                </a:solidFill>
                <a:latin typeface="Neue Haas Grotesk Text Pro"/>
              </a:rPr>
              <a:t> </a:t>
            </a:r>
            <a:r>
              <a:rPr lang="hu-HU" dirty="0" err="1">
                <a:solidFill>
                  <a:prstClr val="white"/>
                </a:solidFill>
                <a:latin typeface="Neue Haas Grotesk Text Pro"/>
              </a:rPr>
              <a:t>epoieszen</a:t>
            </a:r>
            <a:r>
              <a:rPr lang="hu-HU" dirty="0">
                <a:solidFill>
                  <a:prstClr val="white"/>
                </a:solidFill>
                <a:latin typeface="Neue Haas Grotesk Text Pro"/>
              </a:rPr>
              <a:t> (ritka adat &lt;&lt; fontos művének tartotta a festő)</a:t>
            </a:r>
          </a:p>
          <a:p>
            <a:r>
              <a:rPr lang="hu-HU" dirty="0" err="1">
                <a:solidFill>
                  <a:prstClr val="white"/>
                </a:solidFill>
                <a:latin typeface="Neue Haas Grotesk Text Pro"/>
              </a:rPr>
              <a:t>Euphroniosz</a:t>
            </a:r>
            <a:r>
              <a:rPr lang="hu-HU" dirty="0">
                <a:solidFill>
                  <a:prstClr val="white"/>
                </a:solidFill>
                <a:latin typeface="Neue Haas Grotesk Text Pro"/>
              </a:rPr>
              <a:t> </a:t>
            </a:r>
            <a:r>
              <a:rPr lang="hu-HU" dirty="0" err="1">
                <a:solidFill>
                  <a:prstClr val="white"/>
                </a:solidFill>
                <a:latin typeface="Neue Haas Grotesk Text Pro"/>
              </a:rPr>
              <a:t>egraphszen</a:t>
            </a:r>
            <a:endParaRPr lang="hu-HU" dirty="0">
              <a:solidFill>
                <a:prstClr val="white"/>
              </a:solidFill>
              <a:latin typeface="Neue Haas Grotesk Text Pro"/>
            </a:endParaRPr>
          </a:p>
          <a:p>
            <a:endParaRPr lang="hu-HU" dirty="0">
              <a:solidFill>
                <a:prstClr val="white"/>
              </a:solidFill>
              <a:latin typeface="Neue Haas Grotesk Text Pro"/>
            </a:endParaRPr>
          </a:p>
          <a:p>
            <a:r>
              <a:rPr lang="hu-HU" dirty="0" err="1">
                <a:solidFill>
                  <a:prstClr val="white"/>
                </a:solidFill>
                <a:latin typeface="Neue Haas Grotesk Text Pro"/>
              </a:rPr>
              <a:t>Leandrosz</a:t>
            </a:r>
            <a:r>
              <a:rPr lang="hu-HU" dirty="0">
                <a:solidFill>
                  <a:prstClr val="white"/>
                </a:solidFill>
                <a:latin typeface="Neue Haas Grotesk Text Pro"/>
              </a:rPr>
              <a:t> </a:t>
            </a:r>
            <a:r>
              <a:rPr lang="hu-HU" dirty="0" err="1">
                <a:solidFill>
                  <a:prstClr val="white"/>
                </a:solidFill>
                <a:latin typeface="Neue Haas Grotesk Text Pro"/>
              </a:rPr>
              <a:t>kalosz</a:t>
            </a:r>
            <a:endParaRPr lang="hu-HU" dirty="0">
              <a:solidFill>
                <a:prstClr val="white"/>
              </a:solidFill>
              <a:latin typeface="Neue Haas Grotesk Text Pro"/>
            </a:endParaRPr>
          </a:p>
          <a:p>
            <a:endParaRPr lang="hu-HU" dirty="0">
              <a:solidFill>
                <a:prstClr val="white"/>
              </a:solidFill>
              <a:latin typeface="Neue Haas Grotesk Text Pro"/>
            </a:endParaRPr>
          </a:p>
          <a:p>
            <a:r>
              <a:rPr lang="hu-HU" dirty="0">
                <a:solidFill>
                  <a:prstClr val="white"/>
                </a:solidFill>
                <a:latin typeface="Neue Haas Grotesk Text Pro"/>
              </a:rPr>
              <a:t>B oldal: harcosok felöltik fegyvereiket (utalás arra, hogy Hippiasz lefegyverezte az athéniakat?)</a:t>
            </a:r>
          </a:p>
          <a:p>
            <a:endParaRPr lang="hu-HU" dirty="0">
              <a:solidFill>
                <a:prstClr val="white"/>
              </a:solidFill>
              <a:latin typeface="Neue Haas Grotesk Text Pro"/>
            </a:endParaRPr>
          </a:p>
          <a:p>
            <a:r>
              <a:rPr lang="hu-HU" dirty="0">
                <a:solidFill>
                  <a:prstClr val="white"/>
                </a:solidFill>
                <a:latin typeface="Neue Haas Grotesk Text Pro"/>
              </a:rPr>
              <a:t>Sematikus de pontos anatómia</a:t>
            </a:r>
          </a:p>
          <a:p>
            <a:r>
              <a:rPr lang="hu-HU" dirty="0">
                <a:solidFill>
                  <a:prstClr val="white"/>
                </a:solidFill>
                <a:latin typeface="Neue Haas Grotesk Text Pro"/>
              </a:rPr>
              <a:t>Mozgásábrázolás</a:t>
            </a:r>
          </a:p>
          <a:p>
            <a:r>
              <a:rPr lang="hu-HU" dirty="0">
                <a:solidFill>
                  <a:prstClr val="white"/>
                </a:solidFill>
                <a:latin typeface="Neue Haas Grotesk Text Pro"/>
              </a:rPr>
              <a:t>Naturalisztikus testhelyzetek</a:t>
            </a:r>
          </a:p>
        </p:txBody>
      </p:sp>
      <p:pic>
        <p:nvPicPr>
          <p:cNvPr id="3" name="Kép 2">
            <a:extLst>
              <a:ext uri="{FF2B5EF4-FFF2-40B4-BE49-F238E27FC236}">
                <a16:creationId xmlns:a16="http://schemas.microsoft.com/office/drawing/2014/main" id="{6B085490-7833-48D8-822A-69F48AFB6216}"/>
              </a:ext>
            </a:extLst>
          </p:cNvPr>
          <p:cNvPicPr>
            <a:picLocks noChangeAspect="1"/>
          </p:cNvPicPr>
          <p:nvPr/>
        </p:nvPicPr>
        <p:blipFill>
          <a:blip r:embed="rId4"/>
          <a:stretch>
            <a:fillRect/>
          </a:stretch>
        </p:blipFill>
        <p:spPr>
          <a:xfrm>
            <a:off x="4836160" y="3713814"/>
            <a:ext cx="4217643" cy="3123692"/>
          </a:xfrm>
          <a:prstGeom prst="rect">
            <a:avLst/>
          </a:prstGeom>
        </p:spPr>
      </p:pic>
      <p:sp>
        <p:nvSpPr>
          <p:cNvPr id="5" name="Szövegdoboz 4">
            <a:extLst>
              <a:ext uri="{FF2B5EF4-FFF2-40B4-BE49-F238E27FC236}">
                <a16:creationId xmlns:a16="http://schemas.microsoft.com/office/drawing/2014/main" id="{2A9E4621-7602-CADE-833A-B22486678CA0}"/>
              </a:ext>
            </a:extLst>
          </p:cNvPr>
          <p:cNvSpPr txBox="1"/>
          <p:nvPr/>
        </p:nvSpPr>
        <p:spPr>
          <a:xfrm>
            <a:off x="90197" y="5503000"/>
            <a:ext cx="5182843" cy="1323439"/>
          </a:xfrm>
          <a:prstGeom prst="rect">
            <a:avLst/>
          </a:prstGeom>
          <a:solidFill>
            <a:schemeClr val="accent4">
              <a:lumMod val="50000"/>
            </a:schemeClr>
          </a:solidFill>
        </p:spPr>
        <p:txBody>
          <a:bodyPr wrap="square" rtlCol="0">
            <a:spAutoFit/>
          </a:bodyPr>
          <a:lstStyle/>
          <a:p>
            <a:r>
              <a:rPr lang="hu-HU" sz="2000" dirty="0"/>
              <a:t>Feszültség a hátoldali jelenettel: a történelmi kortársnak tűnik, a kortárs fiatalok sorsa pedig azonos lehet </a:t>
            </a:r>
            <a:r>
              <a:rPr lang="hu-HU" sz="2000" dirty="0" err="1"/>
              <a:t>Szarpédónéval</a:t>
            </a:r>
            <a:r>
              <a:rPr lang="hu-HU" sz="2000" dirty="0"/>
              <a:t> (&lt;&lt; azonos stílus)</a:t>
            </a:r>
          </a:p>
        </p:txBody>
      </p:sp>
    </p:spTree>
    <p:extLst>
      <p:ext uri="{BB962C8B-B14F-4D97-AF65-F5344CB8AC3E}">
        <p14:creationId xmlns:p14="http://schemas.microsoft.com/office/powerpoint/2010/main" val="180046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E839999B-B7AA-C086-9B1F-AA87969E8DE0}"/>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22</a:t>
            </a:fld>
            <a:endParaRPr lang="en-US">
              <a:solidFill>
                <a:prstClr val="white"/>
              </a:solidFill>
              <a:latin typeface="Neue Haas Grotesk Text Pro"/>
            </a:endParaRPr>
          </a:p>
        </p:txBody>
      </p:sp>
      <p:sp>
        <p:nvSpPr>
          <p:cNvPr id="4" name="Szövegdoboz 3">
            <a:extLst>
              <a:ext uri="{FF2B5EF4-FFF2-40B4-BE49-F238E27FC236}">
                <a16:creationId xmlns:a16="http://schemas.microsoft.com/office/drawing/2014/main" id="{064F0DC7-48B8-8242-7720-6BD5BDBA8DF7}"/>
              </a:ext>
            </a:extLst>
          </p:cNvPr>
          <p:cNvSpPr txBox="1"/>
          <p:nvPr/>
        </p:nvSpPr>
        <p:spPr>
          <a:xfrm>
            <a:off x="647700" y="151181"/>
            <a:ext cx="6388100" cy="6555641"/>
          </a:xfrm>
          <a:prstGeom prst="rect">
            <a:avLst/>
          </a:prstGeom>
          <a:noFill/>
        </p:spPr>
        <p:txBody>
          <a:bodyPr wrap="square">
            <a:spAutoFit/>
          </a:bodyPr>
          <a:lstStyle/>
          <a:p>
            <a:r>
              <a:rPr lang="hu-HU" sz="1500">
                <a:solidFill>
                  <a:prstClr val="white"/>
                </a:solidFill>
                <a:latin typeface="Neue Haas Grotesk Text Pro"/>
              </a:rPr>
              <a:t>Szarpédón ragyogó kelevézt hajitott, de hiába,</a:t>
            </a:r>
          </a:p>
          <a:p>
            <a:r>
              <a:rPr lang="hu-HU" sz="1500">
                <a:solidFill>
                  <a:prstClr val="white"/>
                </a:solidFill>
                <a:latin typeface="Neue Haas Grotesk Text Pro"/>
              </a:rPr>
              <a:t>mert Patroklosznak bal válla fölött süvitett el</a:t>
            </a:r>
          </a:p>
          <a:p>
            <a:r>
              <a:rPr lang="hu-HU" sz="1500">
                <a:solidFill>
                  <a:prstClr val="white"/>
                </a:solidFill>
                <a:latin typeface="Neue Haas Grotesk Text Pro"/>
              </a:rPr>
              <a:t>érchegye, s át nem döfte; de most érccel nekirontott</a:t>
            </a:r>
          </a:p>
          <a:p>
            <a:r>
              <a:rPr lang="hu-HU" sz="1500">
                <a:solidFill>
                  <a:prstClr val="white"/>
                </a:solidFill>
                <a:latin typeface="Neue Haas Grotesk Text Pro"/>
              </a:rPr>
              <a:t>Patroklosz, s nem szállt ki hiába kezéböl a fegyver:</a:t>
            </a:r>
          </a:p>
          <a:p>
            <a:r>
              <a:rPr lang="hu-HU" sz="1500">
                <a:solidFill>
                  <a:prstClr val="white"/>
                </a:solidFill>
                <a:latin typeface="Neue Haas Grotesk Text Pro"/>
              </a:rPr>
              <a:t>döfte be, hol gyöngéd szívét beborítja a hártya:</a:t>
            </a:r>
          </a:p>
          <a:p>
            <a:r>
              <a:rPr lang="hu-HU" sz="1500">
                <a:solidFill>
                  <a:prstClr val="white"/>
                </a:solidFill>
                <a:latin typeface="Neue Haas Grotesk Text Pro"/>
              </a:rPr>
              <a:t>eldőlt, mint ahogyan tölgy dől, vagy nyárfa a földre,</a:t>
            </a:r>
          </a:p>
          <a:p>
            <a:r>
              <a:rPr lang="hu-HU" sz="1500">
                <a:solidFill>
                  <a:prstClr val="white"/>
                </a:solidFill>
                <a:latin typeface="Neue Haas Grotesk Text Pro"/>
              </a:rPr>
              <a:t>vagy nagy karcsu fenyő, melyet magas ormon az ácsok</a:t>
            </a:r>
          </a:p>
          <a:p>
            <a:r>
              <a:rPr lang="hu-HU" sz="1500">
                <a:solidFill>
                  <a:prstClr val="white"/>
                </a:solidFill>
                <a:latin typeface="Neue Haas Grotesk Text Pro"/>
              </a:rPr>
              <a:t>most-köszörült fejszéikkel vágnak ki hajóhoz:</a:t>
            </a:r>
          </a:p>
          <a:p>
            <a:r>
              <a:rPr lang="hu-HU" sz="1500">
                <a:solidFill>
                  <a:prstClr val="white"/>
                </a:solidFill>
                <a:latin typeface="Neue Haas Grotesk Text Pro"/>
              </a:rPr>
              <a:t>így elnyúlt paripáinak és szekerének előtte,</a:t>
            </a:r>
          </a:p>
          <a:p>
            <a:r>
              <a:rPr lang="hu-HU" sz="1500">
                <a:solidFill>
                  <a:prstClr val="white"/>
                </a:solidFill>
                <a:latin typeface="Neue Haas Grotesk Text Pro"/>
              </a:rPr>
              <a:t>s fogcsikorítva a véres port markolta kezével.</a:t>
            </a:r>
          </a:p>
          <a:p>
            <a:r>
              <a:rPr lang="hu-HU" sz="1500">
                <a:solidFill>
                  <a:prstClr val="white"/>
                </a:solidFill>
                <a:latin typeface="Neue Haas Grotesk Text Pro"/>
              </a:rPr>
              <a:t>…a halálnak vége takarta be eztán</a:t>
            </a:r>
          </a:p>
          <a:p>
            <a:r>
              <a:rPr lang="hu-HU" sz="1500">
                <a:solidFill>
                  <a:prstClr val="white"/>
                </a:solidFill>
                <a:latin typeface="Neue Haas Grotesk Text Pro"/>
              </a:rPr>
              <a:t>orrát és a szemét; az meg, mellére tapodva</a:t>
            </a:r>
          </a:p>
          <a:p>
            <a:r>
              <a:rPr lang="hu-HU" sz="1500">
                <a:solidFill>
                  <a:prstClr val="white"/>
                </a:solidFill>
                <a:latin typeface="Neue Haas Grotesk Text Pro"/>
              </a:rPr>
              <a:t>húzta ki húsából gerelyét, s vele jött rekeszizma;</a:t>
            </a:r>
          </a:p>
          <a:p>
            <a:r>
              <a:rPr lang="hu-HU" sz="1500">
                <a:solidFill>
                  <a:prstClr val="white"/>
                </a:solidFill>
                <a:latin typeface="Neue Haas Grotesk Text Pro"/>
              </a:rPr>
              <a:t>együtt húzta ki dárdahegyét s ellenfele lelkét.</a:t>
            </a:r>
          </a:p>
          <a:p>
            <a:endParaRPr lang="hu-HU" sz="1500">
              <a:solidFill>
                <a:prstClr val="white"/>
              </a:solidFill>
              <a:latin typeface="Neue Haas Grotesk Text Pro"/>
            </a:endParaRPr>
          </a:p>
          <a:p>
            <a:r>
              <a:rPr lang="hu-HU" sz="1500">
                <a:solidFill>
                  <a:prstClr val="white"/>
                </a:solidFill>
                <a:latin typeface="Neue Haas Grotesk Text Pro"/>
              </a:rPr>
              <a:t>Szarpédón válláról most szedték le a fénylő</a:t>
            </a:r>
          </a:p>
          <a:p>
            <a:r>
              <a:rPr lang="hu-HU" sz="1500">
                <a:solidFill>
                  <a:prstClr val="white"/>
                </a:solidFill>
                <a:latin typeface="Neue Haas Grotesk Text Pro"/>
              </a:rPr>
              <a:t>érces fegyvereket; s tovavinni a görbe hajókhoz</a:t>
            </a:r>
          </a:p>
          <a:p>
            <a:r>
              <a:rPr lang="hu-HU" sz="1500">
                <a:solidFill>
                  <a:prstClr val="white"/>
                </a:solidFill>
                <a:latin typeface="Neue Haas Grotesk Text Pro"/>
              </a:rPr>
              <a:t>hősi Menoitiadész átadta a társainak már.</a:t>
            </a:r>
          </a:p>
          <a:p>
            <a:r>
              <a:rPr lang="hu-HU" sz="1500">
                <a:solidFill>
                  <a:prstClr val="white"/>
                </a:solidFill>
                <a:latin typeface="Neue Haas Grotesk Text Pro"/>
              </a:rPr>
              <a:t>S ekkor Apollónhoz szólt fellegtorlaszoló Zeusz:</a:t>
            </a:r>
          </a:p>
          <a:p>
            <a:r>
              <a:rPr lang="hu-HU" sz="1500">
                <a:solidFill>
                  <a:prstClr val="white"/>
                </a:solidFill>
                <a:latin typeface="Neue Haas Grotesk Text Pro"/>
              </a:rPr>
              <a:t>"Rajta, derék Phoibosz, tisztítsad már a sötét vér</a:t>
            </a:r>
          </a:p>
          <a:p>
            <a:r>
              <a:rPr lang="hu-HU" sz="1500">
                <a:solidFill>
                  <a:prstClr val="white"/>
                </a:solidFill>
                <a:latin typeface="Neue Haas Grotesk Text Pro"/>
              </a:rPr>
              <a:t>fellegeit Szarpédónról, s őt vidd a nyilaknak</a:t>
            </a:r>
          </a:p>
          <a:p>
            <a:r>
              <a:rPr lang="hu-HU" sz="1500">
                <a:solidFill>
                  <a:prstClr val="white"/>
                </a:solidFill>
                <a:latin typeface="Neue Haas Grotesk Text Pro"/>
              </a:rPr>
              <a:t>tömkelegéből; majd távol már, most a folyónál,</a:t>
            </a:r>
          </a:p>
          <a:p>
            <a:r>
              <a:rPr lang="hu-HU" sz="1500">
                <a:solidFill>
                  <a:prstClr val="white"/>
                </a:solidFill>
                <a:latin typeface="Neue Haas Grotesk Text Pro"/>
              </a:rPr>
              <a:t>ambrosziával kend, nemenyésző leplet is adj rá.</a:t>
            </a:r>
          </a:p>
          <a:p>
            <a:r>
              <a:rPr lang="hu-HU" sz="1500">
                <a:solidFill>
                  <a:prstClr val="white"/>
                </a:solidFill>
                <a:latin typeface="Neue Haas Grotesk Text Pro"/>
              </a:rPr>
              <a:t>És útjára bocsásd immár őt gyors követekkel,</a:t>
            </a:r>
          </a:p>
          <a:p>
            <a:r>
              <a:rPr lang="hu-HU" sz="1500">
                <a:solidFill>
                  <a:prstClr val="white"/>
                </a:solidFill>
                <a:latin typeface="Neue Haas Grotesk Text Pro"/>
              </a:rPr>
              <a:t>Álommal s a Halállal, ez ikrekkel, kik e harcost</a:t>
            </a:r>
          </a:p>
          <a:p>
            <a:r>
              <a:rPr lang="hu-HU" sz="1500">
                <a:solidFill>
                  <a:prstClr val="white"/>
                </a:solidFill>
                <a:latin typeface="Neue Haas Grotesk Text Pro"/>
              </a:rPr>
              <a:t>gyorsan a tágterü dús Lükié földjére teszik le:</a:t>
            </a:r>
          </a:p>
          <a:p>
            <a:r>
              <a:rPr lang="hu-HU" sz="1500">
                <a:solidFill>
                  <a:prstClr val="white"/>
                </a:solidFill>
                <a:latin typeface="Neue Haas Grotesk Text Pro"/>
              </a:rPr>
              <a:t>ott a barátok, a testvérek balzsamba borítják,</a:t>
            </a:r>
          </a:p>
          <a:p>
            <a:r>
              <a:rPr lang="hu-HU" sz="1500">
                <a:solidFill>
                  <a:prstClr val="white"/>
                </a:solidFill>
                <a:latin typeface="Neue Haas Grotesk Text Pro"/>
              </a:rPr>
              <a:t>s halmot is, oszlopot is kap, mert ez a holtak adója."</a:t>
            </a:r>
          </a:p>
        </p:txBody>
      </p:sp>
      <p:sp>
        <p:nvSpPr>
          <p:cNvPr id="5" name="Szövegdoboz 4">
            <a:extLst>
              <a:ext uri="{FF2B5EF4-FFF2-40B4-BE49-F238E27FC236}">
                <a16:creationId xmlns:a16="http://schemas.microsoft.com/office/drawing/2014/main" id="{730BD30C-5904-E9DE-65F8-446EB6848117}"/>
              </a:ext>
            </a:extLst>
          </p:cNvPr>
          <p:cNvSpPr txBox="1"/>
          <p:nvPr/>
        </p:nvSpPr>
        <p:spPr>
          <a:xfrm>
            <a:off x="7035802" y="1549400"/>
            <a:ext cx="1646605" cy="369332"/>
          </a:xfrm>
          <a:prstGeom prst="rect">
            <a:avLst/>
          </a:prstGeom>
          <a:noFill/>
        </p:spPr>
        <p:txBody>
          <a:bodyPr wrap="none" rtlCol="0">
            <a:spAutoFit/>
          </a:bodyPr>
          <a:lstStyle/>
          <a:p>
            <a:r>
              <a:rPr lang="hu-HU">
                <a:solidFill>
                  <a:prstClr val="white"/>
                </a:solidFill>
                <a:latin typeface="Neue Haas Grotesk Text Pro"/>
              </a:rPr>
              <a:t>Íliasz 16. ének</a:t>
            </a:r>
          </a:p>
        </p:txBody>
      </p:sp>
    </p:spTree>
    <p:extLst>
      <p:ext uri="{BB962C8B-B14F-4D97-AF65-F5344CB8AC3E}">
        <p14:creationId xmlns:p14="http://schemas.microsoft.com/office/powerpoint/2010/main" val="344240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909E6F00-6EE2-8BDA-A3DF-A80E56A3EBD5}"/>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23</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0D7027EA-DECC-9B65-FD43-5B050AA5D439}"/>
              </a:ext>
            </a:extLst>
          </p:cNvPr>
          <p:cNvPicPr>
            <a:picLocks noChangeAspect="1"/>
          </p:cNvPicPr>
          <p:nvPr/>
        </p:nvPicPr>
        <p:blipFill rotWithShape="1">
          <a:blip r:embed="rId2"/>
          <a:srcRect l="2128" r="1648"/>
          <a:stretch/>
        </p:blipFill>
        <p:spPr>
          <a:xfrm>
            <a:off x="0" y="0"/>
            <a:ext cx="6168788" cy="6858000"/>
          </a:xfrm>
          <a:prstGeom prst="rect">
            <a:avLst/>
          </a:prstGeom>
        </p:spPr>
      </p:pic>
      <p:sp>
        <p:nvSpPr>
          <p:cNvPr id="5" name="Szövegdoboz 4">
            <a:extLst>
              <a:ext uri="{FF2B5EF4-FFF2-40B4-BE49-F238E27FC236}">
                <a16:creationId xmlns:a16="http://schemas.microsoft.com/office/drawing/2014/main" id="{B4F71D03-3360-FCB3-3FCF-C777930DAEB6}"/>
              </a:ext>
            </a:extLst>
          </p:cNvPr>
          <p:cNvSpPr txBox="1"/>
          <p:nvPr/>
        </p:nvSpPr>
        <p:spPr>
          <a:xfrm>
            <a:off x="5842002" y="1064525"/>
            <a:ext cx="3187699" cy="1754326"/>
          </a:xfrm>
          <a:prstGeom prst="rect">
            <a:avLst/>
          </a:prstGeom>
          <a:solidFill>
            <a:schemeClr val="accent4">
              <a:lumMod val="75000"/>
            </a:schemeClr>
          </a:solidFill>
        </p:spPr>
        <p:txBody>
          <a:bodyPr wrap="square" rtlCol="0">
            <a:spAutoFit/>
          </a:bodyPr>
          <a:lstStyle/>
          <a:p>
            <a:r>
              <a:rPr lang="hu-HU">
                <a:solidFill>
                  <a:prstClr val="white"/>
                </a:solidFill>
                <a:latin typeface="Neue Haas Grotesk Text Pro"/>
              </a:rPr>
              <a:t>Nióbé-kratér 5. század közepe</a:t>
            </a:r>
          </a:p>
          <a:p>
            <a:endParaRPr lang="hu-HU">
              <a:solidFill>
                <a:prstClr val="white"/>
              </a:solidFill>
              <a:latin typeface="Neue Haas Grotesk Text Pro"/>
            </a:endParaRPr>
          </a:p>
          <a:p>
            <a:r>
              <a:rPr lang="hu-HU">
                <a:solidFill>
                  <a:prstClr val="white"/>
                </a:solidFill>
                <a:latin typeface="Neue Haas Grotesk Text Pro"/>
              </a:rPr>
              <a:t>Vertikális perspektíva a térmélység érzékeltetésére</a:t>
            </a:r>
          </a:p>
          <a:p>
            <a:r>
              <a:rPr lang="hu-HU">
                <a:solidFill>
                  <a:prstClr val="white"/>
                </a:solidFill>
                <a:latin typeface="Neue Haas Grotesk Text Pro"/>
              </a:rPr>
              <a:t>(Polügnotosz újítása)</a:t>
            </a:r>
          </a:p>
        </p:txBody>
      </p:sp>
    </p:spTree>
    <p:extLst>
      <p:ext uri="{BB962C8B-B14F-4D97-AF65-F5344CB8AC3E}">
        <p14:creationId xmlns:p14="http://schemas.microsoft.com/office/powerpoint/2010/main" val="1553009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73D72B6-5870-D038-E104-06B64F01352E}"/>
              </a:ext>
            </a:extLst>
          </p:cNvPr>
          <p:cNvSpPr>
            <a:spLocks noGrp="1"/>
          </p:cNvSpPr>
          <p:nvPr>
            <p:ph type="title"/>
          </p:nvPr>
        </p:nvSpPr>
        <p:spPr>
          <a:xfrm>
            <a:off x="615819" y="757765"/>
            <a:ext cx="7081935" cy="5204495"/>
          </a:xfrm>
        </p:spPr>
        <p:txBody>
          <a:bodyPr>
            <a:normAutofit/>
          </a:bodyPr>
          <a:lstStyle/>
          <a:p>
            <a:r>
              <a:rPr lang="hu-HU" sz="3600" dirty="0"/>
              <a:t>A rabszolgák és a nők élete tárgyakon és falfestményeken keresztül</a:t>
            </a:r>
            <a:br>
              <a:rPr lang="hu-HU" sz="3600" dirty="0"/>
            </a:br>
            <a:br>
              <a:rPr lang="hu-HU" sz="3600" dirty="0"/>
            </a:br>
            <a:br>
              <a:rPr lang="hu-HU" sz="3600" dirty="0"/>
            </a:br>
            <a:br>
              <a:rPr lang="hu-HU" sz="3600" dirty="0"/>
            </a:br>
            <a:r>
              <a:rPr lang="hu-HU" sz="2200" b="0" dirty="0"/>
              <a:t>- munka</a:t>
            </a:r>
            <a:br>
              <a:rPr lang="hu-HU" sz="2200" b="0" dirty="0"/>
            </a:br>
            <a:r>
              <a:rPr lang="hu-HU" sz="2200" b="0" dirty="0"/>
              <a:t>- életkörülmények</a:t>
            </a:r>
            <a:br>
              <a:rPr lang="hu-HU" sz="2200" b="0" dirty="0"/>
            </a:br>
            <a:r>
              <a:rPr lang="hu-HU" sz="2200" b="0" dirty="0"/>
              <a:t>- tulajdonos-rabszolga viszony</a:t>
            </a:r>
            <a:br>
              <a:rPr lang="hu-HU" sz="2200" b="0" dirty="0"/>
            </a:br>
            <a:r>
              <a:rPr lang="hu-HU" sz="2200" b="0" dirty="0"/>
              <a:t>- nemi szerepek</a:t>
            </a:r>
            <a:br>
              <a:rPr lang="hu-HU" sz="2200" b="0" dirty="0"/>
            </a:br>
            <a:r>
              <a:rPr lang="hu-HU" sz="2200" b="0" dirty="0"/>
              <a:t>- társadalmi előítéletek</a:t>
            </a:r>
          </a:p>
        </p:txBody>
      </p:sp>
      <p:sp>
        <p:nvSpPr>
          <p:cNvPr id="5" name="Dia számának helye 4">
            <a:extLst>
              <a:ext uri="{FF2B5EF4-FFF2-40B4-BE49-F238E27FC236}">
                <a16:creationId xmlns:a16="http://schemas.microsoft.com/office/drawing/2014/main" id="{27DA6E1A-AB6D-6E4E-8966-6F7D113B0F66}"/>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24</a:t>
            </a:fld>
            <a:endParaRPr lang="en-US">
              <a:solidFill>
                <a:prstClr val="white"/>
              </a:solidFill>
              <a:latin typeface="Neue Haas Grotesk Text Pro"/>
            </a:endParaRPr>
          </a:p>
        </p:txBody>
      </p:sp>
    </p:spTree>
    <p:extLst>
      <p:ext uri="{BB962C8B-B14F-4D97-AF65-F5344CB8AC3E}">
        <p14:creationId xmlns:p14="http://schemas.microsoft.com/office/powerpoint/2010/main" val="3793227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89B30ED7-23B0-886D-3B0A-939424B14DD6}"/>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25</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D5AB2AB2-7BDF-069C-ADD3-C3ECEEAA6B8A}"/>
              </a:ext>
            </a:extLst>
          </p:cNvPr>
          <p:cNvPicPr>
            <a:picLocks noChangeAspect="1"/>
          </p:cNvPicPr>
          <p:nvPr/>
        </p:nvPicPr>
        <p:blipFill rotWithShape="1">
          <a:blip r:embed="rId2"/>
          <a:srcRect l="14067" r="13174"/>
          <a:stretch/>
        </p:blipFill>
        <p:spPr>
          <a:xfrm>
            <a:off x="2" y="2"/>
            <a:ext cx="4094329" cy="6789887"/>
          </a:xfrm>
          <a:prstGeom prst="rect">
            <a:avLst/>
          </a:prstGeom>
        </p:spPr>
      </p:pic>
      <p:sp>
        <p:nvSpPr>
          <p:cNvPr id="7" name="Szövegdoboz 6">
            <a:extLst>
              <a:ext uri="{FF2B5EF4-FFF2-40B4-BE49-F238E27FC236}">
                <a16:creationId xmlns:a16="http://schemas.microsoft.com/office/drawing/2014/main" id="{45886892-C413-0AA2-D90D-FCFDB3B14691}"/>
              </a:ext>
            </a:extLst>
          </p:cNvPr>
          <p:cNvSpPr txBox="1"/>
          <p:nvPr/>
        </p:nvSpPr>
        <p:spPr>
          <a:xfrm>
            <a:off x="4572001" y="2552133"/>
            <a:ext cx="4353636" cy="1200329"/>
          </a:xfrm>
          <a:prstGeom prst="rect">
            <a:avLst/>
          </a:prstGeom>
          <a:noFill/>
        </p:spPr>
        <p:txBody>
          <a:bodyPr wrap="square" rtlCol="0">
            <a:spAutoFit/>
          </a:bodyPr>
          <a:lstStyle/>
          <a:p>
            <a:r>
              <a:rPr lang="hu-HU">
                <a:solidFill>
                  <a:prstClr val="white"/>
                </a:solidFill>
                <a:latin typeface="Neue Haas Grotesk Text Pro"/>
              </a:rPr>
              <a:t>Az elfoglalt mester nem akarja félbehagyni tevékenységét</a:t>
            </a:r>
          </a:p>
          <a:p>
            <a:r>
              <a:rPr lang="hu-HU">
                <a:solidFill>
                  <a:prstClr val="white"/>
                </a:solidFill>
                <a:latin typeface="Neue Haas Grotesk Text Pro"/>
              </a:rPr>
              <a:t>Mester és szolga viszonya ált. nagyon intim</a:t>
            </a:r>
          </a:p>
        </p:txBody>
      </p:sp>
    </p:spTree>
    <p:extLst>
      <p:ext uri="{BB962C8B-B14F-4D97-AF65-F5344CB8AC3E}">
        <p14:creationId xmlns:p14="http://schemas.microsoft.com/office/powerpoint/2010/main" val="3108070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1DD48A82-28D7-43A6-AF2A-CB4884306D5F}"/>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26</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DA4E0F9C-A10C-5896-F97C-EDC8DAAF36E5}"/>
              </a:ext>
            </a:extLst>
          </p:cNvPr>
          <p:cNvPicPr>
            <a:picLocks noChangeAspect="1"/>
          </p:cNvPicPr>
          <p:nvPr/>
        </p:nvPicPr>
        <p:blipFill rotWithShape="1">
          <a:blip r:embed="rId2"/>
          <a:srcRect l="10767" r="10629"/>
          <a:stretch/>
        </p:blipFill>
        <p:spPr>
          <a:xfrm>
            <a:off x="21727" y="0"/>
            <a:ext cx="4018010" cy="6876520"/>
          </a:xfrm>
          <a:prstGeom prst="rect">
            <a:avLst/>
          </a:prstGeom>
        </p:spPr>
      </p:pic>
      <p:sp>
        <p:nvSpPr>
          <p:cNvPr id="7" name="Szövegdoboz 6">
            <a:extLst>
              <a:ext uri="{FF2B5EF4-FFF2-40B4-BE49-F238E27FC236}">
                <a16:creationId xmlns:a16="http://schemas.microsoft.com/office/drawing/2014/main" id="{0392A5EB-F7A6-88FA-7015-72C009796634}"/>
              </a:ext>
            </a:extLst>
          </p:cNvPr>
          <p:cNvSpPr txBox="1"/>
          <p:nvPr/>
        </p:nvSpPr>
        <p:spPr>
          <a:xfrm>
            <a:off x="4362063" y="1282890"/>
            <a:ext cx="4513226" cy="1938992"/>
          </a:xfrm>
          <a:prstGeom prst="rect">
            <a:avLst/>
          </a:prstGeom>
          <a:noFill/>
        </p:spPr>
        <p:txBody>
          <a:bodyPr wrap="square" rtlCol="0">
            <a:spAutoFit/>
          </a:bodyPr>
          <a:lstStyle/>
          <a:p>
            <a:r>
              <a:rPr lang="hu-HU" sz="2400">
                <a:solidFill>
                  <a:prstClr val="white"/>
                </a:solidFill>
                <a:latin typeface="Neue Haas Grotesk Text Pro"/>
              </a:rPr>
              <a:t>Szökött rabszolgák nyakörve</a:t>
            </a:r>
          </a:p>
          <a:p>
            <a:r>
              <a:rPr lang="hu-HU" sz="2400">
                <a:solidFill>
                  <a:prstClr val="white"/>
                </a:solidFill>
                <a:latin typeface="Neue Haas Grotesk Text Pro"/>
              </a:rPr>
              <a:t>- billog helyett a késő római korban (a szökés megbüntetésére és megnehezítésére)</a:t>
            </a:r>
          </a:p>
        </p:txBody>
      </p:sp>
    </p:spTree>
    <p:extLst>
      <p:ext uri="{BB962C8B-B14F-4D97-AF65-F5344CB8AC3E}">
        <p14:creationId xmlns:p14="http://schemas.microsoft.com/office/powerpoint/2010/main" val="556735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1A72F2B1-A8FB-7873-007C-923E4A07CBB3}"/>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27</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805A0C04-E70C-558F-45E0-F3D7200CFACE}"/>
              </a:ext>
            </a:extLst>
          </p:cNvPr>
          <p:cNvPicPr>
            <a:picLocks noChangeAspect="1"/>
          </p:cNvPicPr>
          <p:nvPr/>
        </p:nvPicPr>
        <p:blipFill>
          <a:blip r:embed="rId2"/>
          <a:stretch>
            <a:fillRect/>
          </a:stretch>
        </p:blipFill>
        <p:spPr>
          <a:xfrm>
            <a:off x="0" y="2"/>
            <a:ext cx="7242772" cy="4590107"/>
          </a:xfrm>
          <a:prstGeom prst="rect">
            <a:avLst/>
          </a:prstGeom>
        </p:spPr>
      </p:pic>
      <p:sp>
        <p:nvSpPr>
          <p:cNvPr id="8" name="Szövegdoboz 7">
            <a:extLst>
              <a:ext uri="{FF2B5EF4-FFF2-40B4-BE49-F238E27FC236}">
                <a16:creationId xmlns:a16="http://schemas.microsoft.com/office/drawing/2014/main" id="{8EAFA26B-7D3C-AB91-D76C-D902253C5731}"/>
              </a:ext>
            </a:extLst>
          </p:cNvPr>
          <p:cNvSpPr txBox="1"/>
          <p:nvPr/>
        </p:nvSpPr>
        <p:spPr>
          <a:xfrm>
            <a:off x="268711" y="4789440"/>
            <a:ext cx="8383970" cy="1200329"/>
          </a:xfrm>
          <a:prstGeom prst="rect">
            <a:avLst/>
          </a:prstGeom>
          <a:noFill/>
        </p:spPr>
        <p:txBody>
          <a:bodyPr wrap="square">
            <a:spAutoFit/>
          </a:bodyPr>
          <a:lstStyle/>
          <a:p>
            <a:r>
              <a:rPr lang="en-US">
                <a:solidFill>
                  <a:prstClr val="white"/>
                </a:solidFill>
                <a:latin typeface="Neue Haas Grotesk Text Pro"/>
              </a:rPr>
              <a:t>Egyptian WANTED poster for runaway slave. “If any person finds a</a:t>
            </a:r>
          </a:p>
          <a:p>
            <a:r>
              <a:rPr lang="en-US">
                <a:solidFill>
                  <a:prstClr val="white"/>
                </a:solidFill>
                <a:latin typeface="Neue Haas Grotesk Text Pro"/>
              </a:rPr>
              <a:t>slave named Philippos . . . about fourteen years old, light in complexion, who</a:t>
            </a:r>
          </a:p>
          <a:p>
            <a:r>
              <a:rPr lang="en-US">
                <a:solidFill>
                  <a:prstClr val="white"/>
                </a:solidFill>
                <a:latin typeface="Neue Haas Grotesk Text Pro"/>
              </a:rPr>
              <a:t>speaks haltingly, has a flat nose . . . wearing a . . . woolen garment and a used</a:t>
            </a:r>
          </a:p>
          <a:p>
            <a:r>
              <a:rPr lang="en-US">
                <a:solidFill>
                  <a:prstClr val="white"/>
                </a:solidFill>
                <a:latin typeface="Neue Haas Grotesk Text Pro"/>
              </a:rPr>
              <a:t>shoulder belt, he should bring him to the army post and receive . . . ”</a:t>
            </a:r>
            <a:endParaRPr lang="hu-HU">
              <a:solidFill>
                <a:prstClr val="white"/>
              </a:solidFill>
              <a:latin typeface="Neue Haas Grotesk Text Pro"/>
            </a:endParaRPr>
          </a:p>
        </p:txBody>
      </p:sp>
    </p:spTree>
    <p:extLst>
      <p:ext uri="{BB962C8B-B14F-4D97-AF65-F5344CB8AC3E}">
        <p14:creationId xmlns:p14="http://schemas.microsoft.com/office/powerpoint/2010/main" val="2067428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0F5DE0A2-D0C2-CFC5-4703-342942BC32D3}"/>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28</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6AC046C7-7ADA-491F-7FFC-5685F831AB14}"/>
              </a:ext>
            </a:extLst>
          </p:cNvPr>
          <p:cNvPicPr>
            <a:picLocks noChangeAspect="1"/>
          </p:cNvPicPr>
          <p:nvPr/>
        </p:nvPicPr>
        <p:blipFill>
          <a:blip r:embed="rId2"/>
          <a:stretch>
            <a:fillRect/>
          </a:stretch>
        </p:blipFill>
        <p:spPr>
          <a:xfrm>
            <a:off x="1" y="2"/>
            <a:ext cx="5386645" cy="6789887"/>
          </a:xfrm>
          <a:prstGeom prst="rect">
            <a:avLst/>
          </a:prstGeom>
        </p:spPr>
      </p:pic>
      <p:sp>
        <p:nvSpPr>
          <p:cNvPr id="7" name="Szövegdoboz 6">
            <a:extLst>
              <a:ext uri="{FF2B5EF4-FFF2-40B4-BE49-F238E27FC236}">
                <a16:creationId xmlns:a16="http://schemas.microsoft.com/office/drawing/2014/main" id="{9BC5C26B-A081-418F-DB9C-A56081A20BAA}"/>
              </a:ext>
            </a:extLst>
          </p:cNvPr>
          <p:cNvSpPr txBox="1"/>
          <p:nvPr/>
        </p:nvSpPr>
        <p:spPr>
          <a:xfrm>
            <a:off x="5508014" y="1078173"/>
            <a:ext cx="3367277" cy="3416320"/>
          </a:xfrm>
          <a:prstGeom prst="rect">
            <a:avLst/>
          </a:prstGeom>
          <a:noFill/>
        </p:spPr>
        <p:txBody>
          <a:bodyPr wrap="square" rtlCol="0">
            <a:spAutoFit/>
          </a:bodyPr>
          <a:lstStyle/>
          <a:p>
            <a:r>
              <a:rPr lang="hu-HU" sz="2400" b="1" u="sng">
                <a:solidFill>
                  <a:prstClr val="white"/>
                </a:solidFill>
                <a:highlight>
                  <a:srgbClr val="008000"/>
                </a:highlight>
                <a:latin typeface="Neue Haas Grotesk Text Pro"/>
              </a:rPr>
              <a:t>Columbarium </a:t>
            </a:r>
          </a:p>
          <a:p>
            <a:pPr marL="342900" indent="-342900">
              <a:buFont typeface="Arial" panose="020B0604020202020204" pitchFamily="34" charset="0"/>
              <a:buChar char="•"/>
            </a:pPr>
            <a:r>
              <a:rPr lang="hu-HU" sz="2400">
                <a:solidFill>
                  <a:prstClr val="white"/>
                </a:solidFill>
                <a:latin typeface="Neue Haas Grotesk Text Pro"/>
              </a:rPr>
              <a:t>Ált. föld alatt</a:t>
            </a:r>
          </a:p>
          <a:p>
            <a:pPr marL="342900" indent="-342900">
              <a:buFont typeface="Arial" panose="020B0604020202020204" pitchFamily="34" charset="0"/>
              <a:buChar char="•"/>
            </a:pPr>
            <a:r>
              <a:rPr lang="hu-HU" sz="2400">
                <a:solidFill>
                  <a:prstClr val="white"/>
                </a:solidFill>
                <a:latin typeface="Neue Haas Grotesk Text Pro"/>
              </a:rPr>
              <a:t>Falmélyedésenként két urna</a:t>
            </a:r>
          </a:p>
          <a:p>
            <a:pPr marL="342900" indent="-342900">
              <a:buFont typeface="Arial" panose="020B0604020202020204" pitchFamily="34" charset="0"/>
              <a:buChar char="•"/>
            </a:pPr>
            <a:r>
              <a:rPr lang="hu-HU" sz="2400">
                <a:solidFill>
                  <a:prstClr val="white"/>
                </a:solidFill>
                <a:latin typeface="Neue Haas Grotesk Text Pro"/>
              </a:rPr>
              <a:t>Sokszor egy nagy háztartás összes rabszolgája és felszabadítottja együtt</a:t>
            </a:r>
          </a:p>
        </p:txBody>
      </p:sp>
    </p:spTree>
    <p:extLst>
      <p:ext uri="{BB962C8B-B14F-4D97-AF65-F5344CB8AC3E}">
        <p14:creationId xmlns:p14="http://schemas.microsoft.com/office/powerpoint/2010/main" val="3834539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BBA0F938-4FE2-24A3-9604-2ED98604A767}"/>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29</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359C433C-6614-4816-FED7-D3086F744E93}"/>
              </a:ext>
            </a:extLst>
          </p:cNvPr>
          <p:cNvPicPr>
            <a:picLocks noChangeAspect="1"/>
          </p:cNvPicPr>
          <p:nvPr/>
        </p:nvPicPr>
        <p:blipFill>
          <a:blip r:embed="rId2"/>
          <a:stretch>
            <a:fillRect/>
          </a:stretch>
        </p:blipFill>
        <p:spPr>
          <a:xfrm>
            <a:off x="1" y="0"/>
            <a:ext cx="4587291" cy="6858000"/>
          </a:xfrm>
          <a:prstGeom prst="rect">
            <a:avLst/>
          </a:prstGeom>
        </p:spPr>
      </p:pic>
      <p:sp>
        <p:nvSpPr>
          <p:cNvPr id="7" name="Szövegdoboz 6">
            <a:extLst>
              <a:ext uri="{FF2B5EF4-FFF2-40B4-BE49-F238E27FC236}">
                <a16:creationId xmlns:a16="http://schemas.microsoft.com/office/drawing/2014/main" id="{697D8B00-97DC-7C87-CDD9-11FA406D2617}"/>
              </a:ext>
            </a:extLst>
          </p:cNvPr>
          <p:cNvSpPr txBox="1"/>
          <p:nvPr/>
        </p:nvSpPr>
        <p:spPr>
          <a:xfrm flipH="1">
            <a:off x="4858604" y="1473960"/>
            <a:ext cx="3694359" cy="1200329"/>
          </a:xfrm>
          <a:prstGeom prst="rect">
            <a:avLst/>
          </a:prstGeom>
          <a:noFill/>
        </p:spPr>
        <p:txBody>
          <a:bodyPr wrap="square" rtlCol="0">
            <a:spAutoFit/>
          </a:bodyPr>
          <a:lstStyle/>
          <a:p>
            <a:r>
              <a:rPr lang="hu-HU" sz="2400">
                <a:solidFill>
                  <a:prstClr val="white"/>
                </a:solidFill>
                <a:latin typeface="Neue Haas Grotesk Text Pro"/>
              </a:rPr>
              <a:t>Hégészó sírdomborműve (Kr. e. 5. század)</a:t>
            </a:r>
          </a:p>
        </p:txBody>
      </p:sp>
    </p:spTree>
    <p:extLst>
      <p:ext uri="{BB962C8B-B14F-4D97-AF65-F5344CB8AC3E}">
        <p14:creationId xmlns:p14="http://schemas.microsoft.com/office/powerpoint/2010/main" val="945415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F2B68F68-2BA7-9E76-B335-3E1F08F736FE}"/>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30</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AAA647E7-728A-72A9-5A86-CC1FF0E38C43}"/>
              </a:ext>
            </a:extLst>
          </p:cNvPr>
          <p:cNvPicPr>
            <a:picLocks noChangeAspect="1"/>
          </p:cNvPicPr>
          <p:nvPr/>
        </p:nvPicPr>
        <p:blipFill>
          <a:blip r:embed="rId2"/>
          <a:stretch>
            <a:fillRect/>
          </a:stretch>
        </p:blipFill>
        <p:spPr>
          <a:xfrm>
            <a:off x="1" y="-1"/>
            <a:ext cx="4244455" cy="5738255"/>
          </a:xfrm>
          <a:prstGeom prst="rect">
            <a:avLst/>
          </a:prstGeom>
        </p:spPr>
      </p:pic>
      <p:sp>
        <p:nvSpPr>
          <p:cNvPr id="7" name="Szövegdoboz 6">
            <a:extLst>
              <a:ext uri="{FF2B5EF4-FFF2-40B4-BE49-F238E27FC236}">
                <a16:creationId xmlns:a16="http://schemas.microsoft.com/office/drawing/2014/main" id="{B627BA5D-55A5-0E8C-ACBF-0569BCBD9913}"/>
              </a:ext>
            </a:extLst>
          </p:cNvPr>
          <p:cNvSpPr txBox="1"/>
          <p:nvPr/>
        </p:nvSpPr>
        <p:spPr>
          <a:xfrm>
            <a:off x="4603309" y="381424"/>
            <a:ext cx="4244455" cy="5170646"/>
          </a:xfrm>
          <a:prstGeom prst="rect">
            <a:avLst/>
          </a:prstGeom>
          <a:noFill/>
        </p:spPr>
        <p:txBody>
          <a:bodyPr wrap="square" rtlCol="0">
            <a:spAutoFit/>
          </a:bodyPr>
          <a:lstStyle/>
          <a:p>
            <a:r>
              <a:rPr lang="hu-HU" sz="2200">
                <a:solidFill>
                  <a:prstClr val="white"/>
                </a:solidFill>
                <a:latin typeface="Neue Haas Grotesk Text Pro"/>
              </a:rPr>
              <a:t>Színházi maszkok, melyek rabszolgát ábrázoltak:</a:t>
            </a:r>
          </a:p>
          <a:p>
            <a:pPr marL="285750" indent="-285750">
              <a:buFont typeface="Arial" panose="020B0604020202020204" pitchFamily="34" charset="0"/>
              <a:buChar char="•"/>
            </a:pPr>
            <a:r>
              <a:rPr lang="hu-HU" sz="2200">
                <a:solidFill>
                  <a:prstClr val="white"/>
                </a:solidFill>
                <a:latin typeface="Neue Haas Grotesk Text Pro"/>
              </a:rPr>
              <a:t>íves, ferde, torz szemöldök: jellemző emóciókra utal (félelem, meglepődés, rosszindulat)</a:t>
            </a:r>
          </a:p>
          <a:p>
            <a:pPr marL="285750" indent="-285750">
              <a:buFont typeface="Arial" panose="020B0604020202020204" pitchFamily="34" charset="0"/>
              <a:buChar char="•"/>
            </a:pPr>
            <a:r>
              <a:rPr lang="hu-HU" sz="2200">
                <a:solidFill>
                  <a:prstClr val="white"/>
                </a:solidFill>
                <a:latin typeface="Neue Haas Grotesk Text Pro"/>
              </a:rPr>
              <a:t>aszimmetrikus szemöldök: morális egyensúly hiánya</a:t>
            </a:r>
          </a:p>
          <a:p>
            <a:pPr marL="285750" indent="-285750">
              <a:buFont typeface="Arial" panose="020B0604020202020204" pitchFamily="34" charset="0"/>
              <a:buChar char="•"/>
            </a:pPr>
            <a:r>
              <a:rPr lang="hu-HU" sz="2200">
                <a:solidFill>
                  <a:prstClr val="white"/>
                </a:solidFill>
                <a:latin typeface="Neue Haas Grotesk Text Pro"/>
              </a:rPr>
              <a:t>hatalmas száj: evés, ivás, pletyka</a:t>
            </a:r>
          </a:p>
          <a:p>
            <a:pPr marL="285750" indent="-285750">
              <a:buFont typeface="Arial" panose="020B0604020202020204" pitchFamily="34" charset="0"/>
              <a:buChar char="•"/>
            </a:pPr>
            <a:r>
              <a:rPr lang="hu-HU" sz="2200">
                <a:solidFill>
                  <a:prstClr val="white"/>
                </a:solidFill>
                <a:latin typeface="Neue Haas Grotesk Text Pro"/>
              </a:rPr>
              <a:t>+ (a komédiákban) vörös haj, sötétebb bőrszín, pocakos, nagyfejű, durva vonások (idegen és közönséges tulajdonságok)</a:t>
            </a:r>
          </a:p>
        </p:txBody>
      </p:sp>
    </p:spTree>
    <p:extLst>
      <p:ext uri="{BB962C8B-B14F-4D97-AF65-F5344CB8AC3E}">
        <p14:creationId xmlns:p14="http://schemas.microsoft.com/office/powerpoint/2010/main" val="2636446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2FACADE0-B21A-FD75-2B8D-DB3D540DE1F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31</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4E2EC46F-875B-1515-2915-BB2CED56604E}"/>
              </a:ext>
            </a:extLst>
          </p:cNvPr>
          <p:cNvPicPr>
            <a:picLocks noChangeAspect="1"/>
          </p:cNvPicPr>
          <p:nvPr/>
        </p:nvPicPr>
        <p:blipFill>
          <a:blip r:embed="rId2"/>
          <a:stretch>
            <a:fillRect/>
          </a:stretch>
        </p:blipFill>
        <p:spPr>
          <a:xfrm>
            <a:off x="2" y="2"/>
            <a:ext cx="5432079" cy="5368705"/>
          </a:xfrm>
          <a:prstGeom prst="rect">
            <a:avLst/>
          </a:prstGeom>
        </p:spPr>
      </p:pic>
      <p:sp>
        <p:nvSpPr>
          <p:cNvPr id="7" name="Szövegdoboz 6">
            <a:extLst>
              <a:ext uri="{FF2B5EF4-FFF2-40B4-BE49-F238E27FC236}">
                <a16:creationId xmlns:a16="http://schemas.microsoft.com/office/drawing/2014/main" id="{BEB5A3A0-5756-13B9-0D87-689B2CF0329E}"/>
              </a:ext>
            </a:extLst>
          </p:cNvPr>
          <p:cNvSpPr txBox="1"/>
          <p:nvPr/>
        </p:nvSpPr>
        <p:spPr>
          <a:xfrm>
            <a:off x="5508014" y="1160060"/>
            <a:ext cx="3367277" cy="3785652"/>
          </a:xfrm>
          <a:prstGeom prst="rect">
            <a:avLst/>
          </a:prstGeom>
          <a:noFill/>
        </p:spPr>
        <p:txBody>
          <a:bodyPr wrap="square" rtlCol="0">
            <a:spAutoFit/>
          </a:bodyPr>
          <a:lstStyle/>
          <a:p>
            <a:r>
              <a:rPr lang="hu-HU" sz="2400">
                <a:solidFill>
                  <a:prstClr val="white"/>
                </a:solidFill>
                <a:highlight>
                  <a:srgbClr val="008000"/>
                </a:highlight>
                <a:latin typeface="Neue Haas Grotesk Text Pro"/>
              </a:rPr>
              <a:t>Ezüst denarius </a:t>
            </a:r>
            <a:r>
              <a:rPr lang="hu-HU" sz="2400">
                <a:solidFill>
                  <a:prstClr val="white"/>
                </a:solidFill>
                <a:latin typeface="Neue Haas Grotesk Text Pro"/>
              </a:rPr>
              <a:t>(Kr. e. 42)</a:t>
            </a:r>
          </a:p>
          <a:p>
            <a:pPr marL="342900" indent="-342900">
              <a:buFont typeface="Arial" panose="020B0604020202020204" pitchFamily="34" charset="0"/>
              <a:buChar char="•"/>
            </a:pPr>
            <a:r>
              <a:rPr lang="hu-HU" sz="2400">
                <a:solidFill>
                  <a:prstClr val="white"/>
                </a:solidFill>
                <a:latin typeface="Neue Haas Grotesk Text Pro"/>
              </a:rPr>
              <a:t>Brutus verette</a:t>
            </a:r>
          </a:p>
          <a:p>
            <a:pPr marL="342900" indent="-342900">
              <a:buFont typeface="Arial" panose="020B0604020202020204" pitchFamily="34" charset="0"/>
              <a:buChar char="•"/>
            </a:pPr>
            <a:r>
              <a:rPr lang="hu-HU" sz="2400">
                <a:solidFill>
                  <a:prstClr val="white"/>
                </a:solidFill>
                <a:latin typeface="Neue Haas Grotesk Text Pro"/>
              </a:rPr>
              <a:t>Két tőr és egy pileus</a:t>
            </a:r>
          </a:p>
          <a:p>
            <a:pPr marL="342900" indent="-342900">
              <a:buFont typeface="Arial" panose="020B0604020202020204" pitchFamily="34" charset="0"/>
              <a:buChar char="•"/>
            </a:pPr>
            <a:r>
              <a:rPr lang="hu-HU" sz="2400">
                <a:solidFill>
                  <a:prstClr val="white"/>
                </a:solidFill>
                <a:latin typeface="Neue Haas Grotesk Text Pro"/>
              </a:rPr>
              <a:t>Különös, hogy előkelő rómaiak a rabszolgafelszabadítás szimbólumát használják</a:t>
            </a:r>
          </a:p>
        </p:txBody>
      </p:sp>
    </p:spTree>
    <p:extLst>
      <p:ext uri="{BB962C8B-B14F-4D97-AF65-F5344CB8AC3E}">
        <p14:creationId xmlns:p14="http://schemas.microsoft.com/office/powerpoint/2010/main" val="3136375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729964C0-D244-228A-5AF6-130B7A72EB6B}"/>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32</a:t>
            </a:fld>
            <a:endParaRPr lang="en-US">
              <a:solidFill>
                <a:prstClr val="white"/>
              </a:solidFill>
              <a:latin typeface="Neue Haas Grotesk Text Pro"/>
            </a:endParaRPr>
          </a:p>
        </p:txBody>
      </p:sp>
      <p:sp>
        <p:nvSpPr>
          <p:cNvPr id="7" name="Szövegdoboz 6">
            <a:extLst>
              <a:ext uri="{FF2B5EF4-FFF2-40B4-BE49-F238E27FC236}">
                <a16:creationId xmlns:a16="http://schemas.microsoft.com/office/drawing/2014/main" id="{3822F6A3-2647-8B7B-FE22-D9FBAE804C00}"/>
              </a:ext>
            </a:extLst>
          </p:cNvPr>
          <p:cNvSpPr txBox="1"/>
          <p:nvPr/>
        </p:nvSpPr>
        <p:spPr>
          <a:xfrm>
            <a:off x="6701051" y="1091823"/>
            <a:ext cx="2174238" cy="2800767"/>
          </a:xfrm>
          <a:prstGeom prst="rect">
            <a:avLst/>
          </a:prstGeom>
          <a:noFill/>
        </p:spPr>
        <p:txBody>
          <a:bodyPr wrap="square" rtlCol="0">
            <a:spAutoFit/>
          </a:bodyPr>
          <a:lstStyle/>
          <a:p>
            <a:r>
              <a:rPr lang="hu-HU" sz="2200">
                <a:solidFill>
                  <a:prstClr val="white"/>
                </a:solidFill>
                <a:latin typeface="Neue Haas Grotesk Text Pro"/>
              </a:rPr>
              <a:t>4 rabszolga egy pompeii freskón (lábbelit vesz le, bort ad, hányni segít, szexuális tárgy)</a:t>
            </a:r>
          </a:p>
        </p:txBody>
      </p:sp>
      <p:pic>
        <p:nvPicPr>
          <p:cNvPr id="9" name="Kép 8">
            <a:extLst>
              <a:ext uri="{FF2B5EF4-FFF2-40B4-BE49-F238E27FC236}">
                <a16:creationId xmlns:a16="http://schemas.microsoft.com/office/drawing/2014/main" id="{B97A13CD-851A-6EB6-826D-6445F71423FE}"/>
              </a:ext>
            </a:extLst>
          </p:cNvPr>
          <p:cNvPicPr>
            <a:picLocks noChangeAspect="1"/>
          </p:cNvPicPr>
          <p:nvPr/>
        </p:nvPicPr>
        <p:blipFill>
          <a:blip r:embed="rId2"/>
          <a:stretch>
            <a:fillRect/>
          </a:stretch>
        </p:blipFill>
        <p:spPr>
          <a:xfrm>
            <a:off x="0" y="0"/>
            <a:ext cx="6548284" cy="6858000"/>
          </a:xfrm>
          <a:prstGeom prst="rect">
            <a:avLst/>
          </a:prstGeom>
        </p:spPr>
      </p:pic>
    </p:spTree>
    <p:extLst>
      <p:ext uri="{BB962C8B-B14F-4D97-AF65-F5344CB8AC3E}">
        <p14:creationId xmlns:p14="http://schemas.microsoft.com/office/powerpoint/2010/main" val="871004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55A70CB1-8F19-80EA-34B7-B2ACFB360152}"/>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33</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5A8F1066-A767-88CD-42ED-EE0278D1142B}"/>
              </a:ext>
            </a:extLst>
          </p:cNvPr>
          <p:cNvPicPr>
            <a:picLocks noChangeAspect="1"/>
          </p:cNvPicPr>
          <p:nvPr/>
        </p:nvPicPr>
        <p:blipFill>
          <a:blip r:embed="rId2"/>
          <a:stretch>
            <a:fillRect/>
          </a:stretch>
        </p:blipFill>
        <p:spPr>
          <a:xfrm>
            <a:off x="0" y="0"/>
            <a:ext cx="9144000" cy="4780450"/>
          </a:xfrm>
          <a:prstGeom prst="rect">
            <a:avLst/>
          </a:prstGeom>
        </p:spPr>
      </p:pic>
      <p:sp>
        <p:nvSpPr>
          <p:cNvPr id="7" name="Szövegdoboz 6">
            <a:extLst>
              <a:ext uri="{FF2B5EF4-FFF2-40B4-BE49-F238E27FC236}">
                <a16:creationId xmlns:a16="http://schemas.microsoft.com/office/drawing/2014/main" id="{DCC610D9-8349-0D62-80BF-95A6C7547334}"/>
              </a:ext>
            </a:extLst>
          </p:cNvPr>
          <p:cNvSpPr txBox="1"/>
          <p:nvPr/>
        </p:nvSpPr>
        <p:spPr>
          <a:xfrm>
            <a:off x="1041402" y="5435600"/>
            <a:ext cx="5077031" cy="369332"/>
          </a:xfrm>
          <a:prstGeom prst="rect">
            <a:avLst/>
          </a:prstGeom>
          <a:noFill/>
        </p:spPr>
        <p:txBody>
          <a:bodyPr wrap="none" rtlCol="0">
            <a:spAutoFit/>
          </a:bodyPr>
          <a:lstStyle/>
          <a:p>
            <a:r>
              <a:rPr lang="hu-HU">
                <a:solidFill>
                  <a:prstClr val="white"/>
                </a:solidFill>
                <a:latin typeface="Neue Haas Grotesk Text Pro"/>
              </a:rPr>
              <a:t>Kereskedőnővel alkudozik egy vevő (Pompeii)</a:t>
            </a:r>
          </a:p>
        </p:txBody>
      </p:sp>
    </p:spTree>
    <p:extLst>
      <p:ext uri="{BB962C8B-B14F-4D97-AF65-F5344CB8AC3E}">
        <p14:creationId xmlns:p14="http://schemas.microsoft.com/office/powerpoint/2010/main" val="54370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0942A942-9A94-378C-0D91-937CF4567B6E}"/>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34</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3528479D-A48D-C9B3-6E36-4046FBABC088}"/>
              </a:ext>
            </a:extLst>
          </p:cNvPr>
          <p:cNvPicPr>
            <a:picLocks noChangeAspect="1"/>
          </p:cNvPicPr>
          <p:nvPr/>
        </p:nvPicPr>
        <p:blipFill>
          <a:blip r:embed="rId2"/>
          <a:stretch>
            <a:fillRect/>
          </a:stretch>
        </p:blipFill>
        <p:spPr>
          <a:xfrm>
            <a:off x="0" y="0"/>
            <a:ext cx="8075120" cy="6858000"/>
          </a:xfrm>
          <a:prstGeom prst="rect">
            <a:avLst/>
          </a:prstGeom>
        </p:spPr>
      </p:pic>
      <p:sp>
        <p:nvSpPr>
          <p:cNvPr id="7" name="Szövegdoboz 6">
            <a:extLst>
              <a:ext uri="{FF2B5EF4-FFF2-40B4-BE49-F238E27FC236}">
                <a16:creationId xmlns:a16="http://schemas.microsoft.com/office/drawing/2014/main" id="{A2B77A42-83F8-FEA1-9917-8402208932BC}"/>
              </a:ext>
            </a:extLst>
          </p:cNvPr>
          <p:cNvSpPr txBox="1"/>
          <p:nvPr/>
        </p:nvSpPr>
        <p:spPr>
          <a:xfrm>
            <a:off x="255104" y="63627"/>
            <a:ext cx="8633794" cy="1446550"/>
          </a:xfrm>
          <a:prstGeom prst="rect">
            <a:avLst/>
          </a:prstGeom>
          <a:noFill/>
        </p:spPr>
        <p:txBody>
          <a:bodyPr wrap="square" rtlCol="0">
            <a:spAutoFit/>
          </a:bodyPr>
          <a:lstStyle/>
          <a:p>
            <a:r>
              <a:rPr lang="hu-HU" sz="2200">
                <a:solidFill>
                  <a:prstClr val="white"/>
                </a:solidFill>
                <a:latin typeface="Neue Haas Grotesk Text Pro"/>
              </a:rPr>
              <a:t>Támogatni kell az indulni készülő részeg prostituáltat – partnere már kidőlt (a rabszolga neme kétséges: váll vs. bőrszín &gt;&gt; gendersemlegesek a rabszolgák ábrázolásai)</a:t>
            </a:r>
          </a:p>
          <a:p>
            <a:r>
              <a:rPr lang="hu-HU" sz="2200">
                <a:solidFill>
                  <a:prstClr val="white"/>
                </a:solidFill>
                <a:latin typeface="Neue Haas Grotesk Text Pro"/>
              </a:rPr>
              <a:t>(a prostituáltak fekszenek, nem széken ülnek)</a:t>
            </a:r>
          </a:p>
        </p:txBody>
      </p:sp>
    </p:spTree>
    <p:extLst>
      <p:ext uri="{BB962C8B-B14F-4D97-AF65-F5344CB8AC3E}">
        <p14:creationId xmlns:p14="http://schemas.microsoft.com/office/powerpoint/2010/main" val="23919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9800759E-0EB1-2910-B024-440B23ADAE2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35</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AE745078-3C26-02D5-9852-4CA2F4A2859F}"/>
              </a:ext>
            </a:extLst>
          </p:cNvPr>
          <p:cNvPicPr>
            <a:picLocks noChangeAspect="1"/>
          </p:cNvPicPr>
          <p:nvPr/>
        </p:nvPicPr>
        <p:blipFill>
          <a:blip r:embed="rId2"/>
          <a:stretch>
            <a:fillRect/>
          </a:stretch>
        </p:blipFill>
        <p:spPr>
          <a:xfrm>
            <a:off x="0" y="0"/>
            <a:ext cx="7294816" cy="6858000"/>
          </a:xfrm>
          <a:prstGeom prst="rect">
            <a:avLst/>
          </a:prstGeom>
        </p:spPr>
      </p:pic>
      <p:sp>
        <p:nvSpPr>
          <p:cNvPr id="7" name="Szövegdoboz 6">
            <a:extLst>
              <a:ext uri="{FF2B5EF4-FFF2-40B4-BE49-F238E27FC236}">
                <a16:creationId xmlns:a16="http://schemas.microsoft.com/office/drawing/2014/main" id="{AFDB2C45-ED45-6C0E-212D-DD03AAEFBAD1}"/>
              </a:ext>
            </a:extLst>
          </p:cNvPr>
          <p:cNvSpPr txBox="1"/>
          <p:nvPr/>
        </p:nvSpPr>
        <p:spPr>
          <a:xfrm>
            <a:off x="6908802" y="800100"/>
            <a:ext cx="2057401" cy="5355312"/>
          </a:xfrm>
          <a:prstGeom prst="rect">
            <a:avLst/>
          </a:prstGeom>
          <a:noFill/>
        </p:spPr>
        <p:txBody>
          <a:bodyPr wrap="square" rtlCol="0">
            <a:spAutoFit/>
          </a:bodyPr>
          <a:lstStyle/>
          <a:p>
            <a:r>
              <a:rPr lang="hu-HU" b="1" u="sng">
                <a:solidFill>
                  <a:prstClr val="white"/>
                </a:solidFill>
                <a:latin typeface="Neue Haas Grotesk Text Pro"/>
              </a:rPr>
              <a:t>Ivóverseny</a:t>
            </a:r>
          </a:p>
          <a:p>
            <a:r>
              <a:rPr lang="hu-HU">
                <a:solidFill>
                  <a:prstClr val="white"/>
                </a:solidFill>
                <a:latin typeface="Neue Haas Grotesk Text Pro"/>
              </a:rPr>
              <a:t>- egy férfi már kidőlt (rabszolganő legyezgeti – kisebb mérete)</a:t>
            </a:r>
          </a:p>
          <a:p>
            <a:r>
              <a:rPr lang="hu-HU">
                <a:solidFill>
                  <a:prstClr val="white"/>
                </a:solidFill>
                <a:latin typeface="Neue Haas Grotesk Text Pro"/>
              </a:rPr>
              <a:t>- partnere a másik nőre mutat, hogy csal (tartja a fejét a férfinek)</a:t>
            </a:r>
          </a:p>
          <a:p>
            <a:endParaRPr lang="hu-HU">
              <a:solidFill>
                <a:prstClr val="white"/>
              </a:solidFill>
              <a:latin typeface="Neue Haas Grotesk Text Pro"/>
            </a:endParaRPr>
          </a:p>
          <a:p>
            <a:r>
              <a:rPr lang="hu-HU">
                <a:solidFill>
                  <a:prstClr val="white"/>
                </a:solidFill>
                <a:latin typeface="Neue Haas Grotesk Text Pro"/>
              </a:rPr>
              <a:t>A nők csaknem egyenrangúnak ábrázolva (mozdulatok, ivás, rabszolgák szolgálják ki őket)</a:t>
            </a:r>
          </a:p>
        </p:txBody>
      </p:sp>
    </p:spTree>
    <p:extLst>
      <p:ext uri="{BB962C8B-B14F-4D97-AF65-F5344CB8AC3E}">
        <p14:creationId xmlns:p14="http://schemas.microsoft.com/office/powerpoint/2010/main" val="948878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4F1D5BBA-F9B1-B306-FCF2-270B71B9BCFF}"/>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36</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C864A928-994C-DF10-B926-D1041A0CF998}"/>
              </a:ext>
            </a:extLst>
          </p:cNvPr>
          <p:cNvPicPr>
            <a:picLocks noChangeAspect="1"/>
          </p:cNvPicPr>
          <p:nvPr/>
        </p:nvPicPr>
        <p:blipFill>
          <a:blip r:embed="rId2"/>
          <a:stretch>
            <a:fillRect/>
          </a:stretch>
        </p:blipFill>
        <p:spPr>
          <a:xfrm>
            <a:off x="2" y="0"/>
            <a:ext cx="6458989" cy="6858000"/>
          </a:xfrm>
          <a:prstGeom prst="rect">
            <a:avLst/>
          </a:prstGeom>
        </p:spPr>
      </p:pic>
      <p:sp>
        <p:nvSpPr>
          <p:cNvPr id="8" name="Szövegdoboz 7">
            <a:extLst>
              <a:ext uri="{FF2B5EF4-FFF2-40B4-BE49-F238E27FC236}">
                <a16:creationId xmlns:a16="http://schemas.microsoft.com/office/drawing/2014/main" id="{DD7809B1-C947-6348-65DA-3771142F4705}"/>
              </a:ext>
            </a:extLst>
          </p:cNvPr>
          <p:cNvSpPr txBox="1"/>
          <p:nvPr/>
        </p:nvSpPr>
        <p:spPr>
          <a:xfrm>
            <a:off x="359390" y="444627"/>
            <a:ext cx="6340901" cy="1107996"/>
          </a:xfrm>
          <a:prstGeom prst="rect">
            <a:avLst/>
          </a:prstGeom>
          <a:noFill/>
        </p:spPr>
        <p:txBody>
          <a:bodyPr wrap="square">
            <a:spAutoFit/>
          </a:bodyPr>
          <a:lstStyle/>
          <a:p>
            <a:r>
              <a:rPr lang="en-US" sz="2200">
                <a:solidFill>
                  <a:prstClr val="white"/>
                </a:solidFill>
                <a:latin typeface="Neue Haas Grotesk Text Pro"/>
              </a:rPr>
              <a:t>Facitis vobis suaviter</a:t>
            </a:r>
            <a:r>
              <a:rPr lang="hu-HU" sz="2200">
                <a:solidFill>
                  <a:prstClr val="white"/>
                </a:solidFill>
                <a:latin typeface="Neue Haas Grotesk Text Pro"/>
              </a:rPr>
              <a:t> (talán a baloldali nő mondja &gt;&gt; ő a tulaj? egy prostituált) </a:t>
            </a:r>
            <a:r>
              <a:rPr lang="en-US" sz="2200">
                <a:solidFill>
                  <a:prstClr val="white"/>
                </a:solidFill>
                <a:latin typeface="Neue Haas Grotesk Text Pro"/>
              </a:rPr>
              <a:t>Est ita</a:t>
            </a:r>
            <a:r>
              <a:rPr lang="hu-HU" sz="2200">
                <a:solidFill>
                  <a:prstClr val="white"/>
                </a:solidFill>
                <a:latin typeface="Neue Haas Grotesk Text Pro"/>
              </a:rPr>
              <a:t>,</a:t>
            </a:r>
            <a:r>
              <a:rPr lang="en-US" sz="2200">
                <a:solidFill>
                  <a:prstClr val="white"/>
                </a:solidFill>
                <a:latin typeface="Neue Haas Grotesk Text Pro"/>
              </a:rPr>
              <a:t> valeas</a:t>
            </a:r>
            <a:r>
              <a:rPr lang="hu-HU" sz="2200">
                <a:solidFill>
                  <a:prstClr val="white"/>
                </a:solidFill>
                <a:latin typeface="Neue Haas Grotesk Text Pro"/>
              </a:rPr>
              <a:t>. E</a:t>
            </a:r>
            <a:r>
              <a:rPr lang="en-US" sz="2200">
                <a:solidFill>
                  <a:prstClr val="white"/>
                </a:solidFill>
                <a:latin typeface="Neue Haas Grotesk Text Pro"/>
              </a:rPr>
              <a:t>go canto</a:t>
            </a:r>
            <a:r>
              <a:rPr lang="hu-HU" sz="2200">
                <a:solidFill>
                  <a:prstClr val="white"/>
                </a:solidFill>
                <a:latin typeface="Neue Haas Grotesk Text Pro"/>
              </a:rPr>
              <a:t>. </a:t>
            </a:r>
          </a:p>
        </p:txBody>
      </p:sp>
      <p:sp>
        <p:nvSpPr>
          <p:cNvPr id="9" name="Szövegdoboz 8">
            <a:extLst>
              <a:ext uri="{FF2B5EF4-FFF2-40B4-BE49-F238E27FC236}">
                <a16:creationId xmlns:a16="http://schemas.microsoft.com/office/drawing/2014/main" id="{0DB5E4FB-174D-A863-2744-83AEF3EABE79}"/>
              </a:ext>
            </a:extLst>
          </p:cNvPr>
          <p:cNvSpPr txBox="1"/>
          <p:nvPr/>
        </p:nvSpPr>
        <p:spPr>
          <a:xfrm>
            <a:off x="6972302" y="2235200"/>
            <a:ext cx="1902989" cy="1477328"/>
          </a:xfrm>
          <a:prstGeom prst="rect">
            <a:avLst/>
          </a:prstGeom>
          <a:noFill/>
        </p:spPr>
        <p:txBody>
          <a:bodyPr wrap="square" rtlCol="0">
            <a:spAutoFit/>
          </a:bodyPr>
          <a:lstStyle/>
          <a:p>
            <a:r>
              <a:rPr lang="hu-HU" dirty="0">
                <a:solidFill>
                  <a:prstClr val="white"/>
                </a:solidFill>
                <a:latin typeface="Neue Haas Grotesk Text Pro"/>
              </a:rPr>
              <a:t>The House of </a:t>
            </a:r>
            <a:r>
              <a:rPr lang="hu-HU" dirty="0" err="1">
                <a:solidFill>
                  <a:prstClr val="white"/>
                </a:solidFill>
                <a:latin typeface="Neue Haas Grotesk Text Pro"/>
              </a:rPr>
              <a:t>Chaste</a:t>
            </a:r>
            <a:r>
              <a:rPr lang="hu-HU" dirty="0">
                <a:solidFill>
                  <a:prstClr val="white"/>
                </a:solidFill>
                <a:latin typeface="Neue Haas Grotesk Text Pro"/>
              </a:rPr>
              <a:t> </a:t>
            </a:r>
            <a:r>
              <a:rPr lang="hu-HU" dirty="0" err="1">
                <a:solidFill>
                  <a:prstClr val="white"/>
                </a:solidFill>
                <a:latin typeface="Neue Haas Grotesk Text Pro"/>
              </a:rPr>
              <a:t>Lovers</a:t>
            </a:r>
            <a:r>
              <a:rPr lang="hu-HU" dirty="0">
                <a:solidFill>
                  <a:prstClr val="white"/>
                </a:solidFill>
                <a:latin typeface="Neue Haas Grotesk Text Pro"/>
              </a:rPr>
              <a:t>, </a:t>
            </a:r>
            <a:r>
              <a:rPr lang="hu-HU" dirty="0" err="1">
                <a:solidFill>
                  <a:prstClr val="white"/>
                </a:solidFill>
                <a:latin typeface="Neue Haas Grotesk Text Pro"/>
              </a:rPr>
              <a:t>Pompeii</a:t>
            </a:r>
            <a:r>
              <a:rPr lang="hu-HU" dirty="0">
                <a:solidFill>
                  <a:prstClr val="white"/>
                </a:solidFill>
                <a:latin typeface="Neue Haas Grotesk Text Pro"/>
              </a:rPr>
              <a:t> (az előző két kép is)</a:t>
            </a:r>
          </a:p>
        </p:txBody>
      </p:sp>
    </p:spTree>
    <p:extLst>
      <p:ext uri="{BB962C8B-B14F-4D97-AF65-F5344CB8AC3E}">
        <p14:creationId xmlns:p14="http://schemas.microsoft.com/office/powerpoint/2010/main" val="648710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0F9D48F8-DF48-86A9-4F65-51B44F5B82E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37</a:t>
            </a:fld>
            <a:endParaRPr lang="en-US">
              <a:solidFill>
                <a:prstClr val="white"/>
              </a:solidFill>
              <a:latin typeface="Neue Haas Grotesk Text Pro"/>
            </a:endParaRPr>
          </a:p>
        </p:txBody>
      </p:sp>
      <p:pic>
        <p:nvPicPr>
          <p:cNvPr id="6" name="Kép 5">
            <a:extLst>
              <a:ext uri="{FF2B5EF4-FFF2-40B4-BE49-F238E27FC236}">
                <a16:creationId xmlns:a16="http://schemas.microsoft.com/office/drawing/2014/main" id="{9C3D9B1F-287B-C797-D12D-A69D4DE3E9E9}"/>
              </a:ext>
            </a:extLst>
          </p:cNvPr>
          <p:cNvPicPr>
            <a:picLocks noChangeAspect="1"/>
          </p:cNvPicPr>
          <p:nvPr/>
        </p:nvPicPr>
        <p:blipFill>
          <a:blip r:embed="rId2"/>
          <a:stretch>
            <a:fillRect/>
          </a:stretch>
        </p:blipFill>
        <p:spPr>
          <a:xfrm>
            <a:off x="1" y="222315"/>
            <a:ext cx="3949700" cy="4202481"/>
          </a:xfrm>
          <a:prstGeom prst="rect">
            <a:avLst/>
          </a:prstGeom>
        </p:spPr>
      </p:pic>
      <p:pic>
        <p:nvPicPr>
          <p:cNvPr id="8" name="Kép 7">
            <a:extLst>
              <a:ext uri="{FF2B5EF4-FFF2-40B4-BE49-F238E27FC236}">
                <a16:creationId xmlns:a16="http://schemas.microsoft.com/office/drawing/2014/main" id="{2550013F-EF95-508D-FDB1-EAA2E0569304}"/>
              </a:ext>
            </a:extLst>
          </p:cNvPr>
          <p:cNvPicPr>
            <a:picLocks noChangeAspect="1"/>
          </p:cNvPicPr>
          <p:nvPr/>
        </p:nvPicPr>
        <p:blipFill>
          <a:blip r:embed="rId3"/>
          <a:stretch>
            <a:fillRect/>
          </a:stretch>
        </p:blipFill>
        <p:spPr>
          <a:xfrm>
            <a:off x="4572002" y="381424"/>
            <a:ext cx="4418091" cy="3449370"/>
          </a:xfrm>
          <a:prstGeom prst="rect">
            <a:avLst/>
          </a:prstGeom>
        </p:spPr>
      </p:pic>
      <p:sp>
        <p:nvSpPr>
          <p:cNvPr id="9" name="Szövegdoboz 8">
            <a:extLst>
              <a:ext uri="{FF2B5EF4-FFF2-40B4-BE49-F238E27FC236}">
                <a16:creationId xmlns:a16="http://schemas.microsoft.com/office/drawing/2014/main" id="{A72B91B0-8DD8-FDF1-82BC-FDBCC8756223}"/>
              </a:ext>
            </a:extLst>
          </p:cNvPr>
          <p:cNvSpPr txBox="1"/>
          <p:nvPr/>
        </p:nvSpPr>
        <p:spPr>
          <a:xfrm>
            <a:off x="558802" y="5283200"/>
            <a:ext cx="7515199" cy="369332"/>
          </a:xfrm>
          <a:prstGeom prst="rect">
            <a:avLst/>
          </a:prstGeom>
          <a:noFill/>
        </p:spPr>
        <p:txBody>
          <a:bodyPr wrap="none" rtlCol="0">
            <a:spAutoFit/>
          </a:bodyPr>
          <a:lstStyle/>
          <a:p>
            <a:r>
              <a:rPr lang="hu-HU">
                <a:solidFill>
                  <a:prstClr val="white"/>
                </a:solidFill>
                <a:latin typeface="Neue Haas Grotesk Text Pro"/>
              </a:rPr>
              <a:t>Termékenységet védi + a magzatot + a nő egészségét, szexualitását</a:t>
            </a:r>
          </a:p>
        </p:txBody>
      </p:sp>
    </p:spTree>
    <p:extLst>
      <p:ext uri="{BB962C8B-B14F-4D97-AF65-F5344CB8AC3E}">
        <p14:creationId xmlns:p14="http://schemas.microsoft.com/office/powerpoint/2010/main" val="3232927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00904061-9627-F4BB-A34F-2931A460AE57}"/>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38</a:t>
            </a:fld>
            <a:endParaRPr lang="en-US">
              <a:solidFill>
                <a:prstClr val="white"/>
              </a:solidFill>
              <a:latin typeface="Neue Haas Grotesk Text Pro"/>
            </a:endParaRPr>
          </a:p>
        </p:txBody>
      </p:sp>
      <p:sp>
        <p:nvSpPr>
          <p:cNvPr id="3" name="Szövegdoboz 2">
            <a:extLst>
              <a:ext uri="{FF2B5EF4-FFF2-40B4-BE49-F238E27FC236}">
                <a16:creationId xmlns:a16="http://schemas.microsoft.com/office/drawing/2014/main" id="{90A8E4DA-371E-D7AA-A8CC-7227CBAC39A1}"/>
              </a:ext>
            </a:extLst>
          </p:cNvPr>
          <p:cNvSpPr txBox="1"/>
          <p:nvPr/>
        </p:nvSpPr>
        <p:spPr>
          <a:xfrm>
            <a:off x="1320802" y="1816100"/>
            <a:ext cx="4411785" cy="677108"/>
          </a:xfrm>
          <a:prstGeom prst="rect">
            <a:avLst/>
          </a:prstGeom>
          <a:noFill/>
        </p:spPr>
        <p:txBody>
          <a:bodyPr wrap="none" rtlCol="0">
            <a:spAutoFit/>
          </a:bodyPr>
          <a:lstStyle/>
          <a:p>
            <a:r>
              <a:rPr lang="hu-HU" sz="3800" dirty="0">
                <a:solidFill>
                  <a:prstClr val="white"/>
                </a:solidFill>
                <a:latin typeface="Neue Haas Grotesk Text Pro"/>
              </a:rPr>
              <a:t>Római falfestészet</a:t>
            </a:r>
          </a:p>
        </p:txBody>
      </p:sp>
    </p:spTree>
    <p:extLst>
      <p:ext uri="{BB962C8B-B14F-4D97-AF65-F5344CB8AC3E}">
        <p14:creationId xmlns:p14="http://schemas.microsoft.com/office/powerpoint/2010/main" val="647327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9D8E1713-C564-01C1-1D1A-715A7E02F29E}"/>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39</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A328D1C0-2A06-1610-0D50-8DF9BDDFFE8B}"/>
              </a:ext>
            </a:extLst>
          </p:cNvPr>
          <p:cNvPicPr>
            <a:picLocks noChangeAspect="1"/>
          </p:cNvPicPr>
          <p:nvPr/>
        </p:nvPicPr>
        <p:blipFill rotWithShape="1">
          <a:blip r:embed="rId2"/>
          <a:srcRect t="2697"/>
          <a:stretch/>
        </p:blipFill>
        <p:spPr>
          <a:xfrm>
            <a:off x="0" y="67060"/>
            <a:ext cx="9144000" cy="6426481"/>
          </a:xfrm>
          <a:prstGeom prst="rect">
            <a:avLst/>
          </a:prstGeom>
        </p:spPr>
      </p:pic>
      <p:sp>
        <p:nvSpPr>
          <p:cNvPr id="5" name="Szövegdoboz 4">
            <a:extLst>
              <a:ext uri="{FF2B5EF4-FFF2-40B4-BE49-F238E27FC236}">
                <a16:creationId xmlns:a16="http://schemas.microsoft.com/office/drawing/2014/main" id="{56942750-DADE-E749-37C1-9FA0E324373D}"/>
              </a:ext>
            </a:extLst>
          </p:cNvPr>
          <p:cNvSpPr txBox="1"/>
          <p:nvPr/>
        </p:nvSpPr>
        <p:spPr>
          <a:xfrm>
            <a:off x="508001" y="5590615"/>
            <a:ext cx="8044962" cy="1200329"/>
          </a:xfrm>
          <a:prstGeom prst="rect">
            <a:avLst/>
          </a:prstGeom>
          <a:solidFill>
            <a:schemeClr val="accent1">
              <a:lumMod val="75000"/>
            </a:schemeClr>
          </a:solidFill>
        </p:spPr>
        <p:txBody>
          <a:bodyPr wrap="square" rtlCol="0">
            <a:spAutoFit/>
          </a:bodyPr>
          <a:lstStyle/>
          <a:p>
            <a:r>
              <a:rPr lang="hu-HU">
                <a:solidFill>
                  <a:prstClr val="white"/>
                </a:solidFill>
                <a:latin typeface="Neue Haas Grotesk Text Pro"/>
              </a:rPr>
              <a:t>Festett építészeti elemekkel díszített helyiség (Kr. e. 100 körül)</a:t>
            </a:r>
          </a:p>
          <a:p>
            <a:r>
              <a:rPr lang="hu-HU">
                <a:solidFill>
                  <a:prstClr val="white"/>
                </a:solidFill>
                <a:latin typeface="Neue Haas Grotesk Text Pro"/>
              </a:rPr>
              <a:t>Márványépületeket utánoz (erezetek is; különböző kőfajtákra emlékeztetnek) – valóságos tagolt falazatnak tűnik – de nem akkora luxus</a:t>
            </a:r>
          </a:p>
          <a:p>
            <a:r>
              <a:rPr lang="hu-HU">
                <a:solidFill>
                  <a:prstClr val="white"/>
                </a:solidFill>
                <a:latin typeface="Neue Haas Grotesk Text Pro"/>
              </a:rPr>
              <a:t>Plasztikus és perspektívikus (mélység-) hatást kelt</a:t>
            </a:r>
          </a:p>
        </p:txBody>
      </p:sp>
    </p:spTree>
    <p:extLst>
      <p:ext uri="{BB962C8B-B14F-4D97-AF65-F5344CB8AC3E}">
        <p14:creationId xmlns:p14="http://schemas.microsoft.com/office/powerpoint/2010/main" val="158124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7D651362-F9A4-884B-289D-9A2F2F95815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40</a:t>
            </a:fld>
            <a:endParaRPr lang="en-US">
              <a:solidFill>
                <a:prstClr val="white"/>
              </a:solidFill>
              <a:latin typeface="Neue Haas Grotesk Text Pro"/>
            </a:endParaRPr>
          </a:p>
        </p:txBody>
      </p:sp>
      <p:pic>
        <p:nvPicPr>
          <p:cNvPr id="5" name="Kép 4">
            <a:extLst>
              <a:ext uri="{FF2B5EF4-FFF2-40B4-BE49-F238E27FC236}">
                <a16:creationId xmlns:a16="http://schemas.microsoft.com/office/drawing/2014/main" id="{4EC14E95-8F31-D022-5024-A380211EAE93}"/>
              </a:ext>
            </a:extLst>
          </p:cNvPr>
          <p:cNvPicPr>
            <a:picLocks noChangeAspect="1"/>
          </p:cNvPicPr>
          <p:nvPr/>
        </p:nvPicPr>
        <p:blipFill>
          <a:blip r:embed="rId2"/>
          <a:stretch>
            <a:fillRect/>
          </a:stretch>
        </p:blipFill>
        <p:spPr>
          <a:xfrm>
            <a:off x="2" y="0"/>
            <a:ext cx="5141893" cy="6858000"/>
          </a:xfrm>
          <a:prstGeom prst="rect">
            <a:avLst/>
          </a:prstGeom>
        </p:spPr>
      </p:pic>
      <p:sp>
        <p:nvSpPr>
          <p:cNvPr id="6" name="Szövegdoboz 5">
            <a:extLst>
              <a:ext uri="{FF2B5EF4-FFF2-40B4-BE49-F238E27FC236}">
                <a16:creationId xmlns:a16="http://schemas.microsoft.com/office/drawing/2014/main" id="{9303DCC7-9A3F-9C81-B700-38737C305170}"/>
              </a:ext>
            </a:extLst>
          </p:cNvPr>
          <p:cNvSpPr txBox="1"/>
          <p:nvPr/>
        </p:nvSpPr>
        <p:spPr>
          <a:xfrm>
            <a:off x="5609230" y="1091821"/>
            <a:ext cx="3266060" cy="2862322"/>
          </a:xfrm>
          <a:prstGeom prst="rect">
            <a:avLst/>
          </a:prstGeom>
          <a:noFill/>
        </p:spPr>
        <p:txBody>
          <a:bodyPr wrap="square" rtlCol="0">
            <a:spAutoFit/>
          </a:bodyPr>
          <a:lstStyle/>
          <a:p>
            <a:r>
              <a:rPr lang="hu-HU" b="1">
                <a:solidFill>
                  <a:prstClr val="white"/>
                </a:solidFill>
                <a:latin typeface="Neue Haas Grotesk Text Pro"/>
              </a:rPr>
              <a:t>A </a:t>
            </a:r>
            <a:r>
              <a:rPr lang="hu-HU" b="1" u="sng">
                <a:solidFill>
                  <a:prstClr val="white"/>
                </a:solidFill>
                <a:latin typeface="Neue Haas Grotesk Text Pro"/>
              </a:rPr>
              <a:t>Villa Boscoreale </a:t>
            </a:r>
            <a:r>
              <a:rPr lang="hu-HU" b="1">
                <a:solidFill>
                  <a:prstClr val="white"/>
                </a:solidFill>
                <a:latin typeface="Neue Haas Grotesk Text Pro"/>
              </a:rPr>
              <a:t>(P. Fannius Synistor villája) cubiculumának egyik festménye </a:t>
            </a:r>
            <a:r>
              <a:rPr lang="hu-HU">
                <a:solidFill>
                  <a:prstClr val="white"/>
                </a:solidFill>
                <a:latin typeface="Neue Haas Grotesk Text Pro"/>
              </a:rPr>
              <a:t>(Kr. e. 1. második fele)</a:t>
            </a:r>
          </a:p>
          <a:p>
            <a:endParaRPr lang="hu-HU">
              <a:solidFill>
                <a:prstClr val="white"/>
              </a:solidFill>
              <a:latin typeface="Neue Haas Grotesk Text Pro"/>
            </a:endParaRPr>
          </a:p>
          <a:p>
            <a:r>
              <a:rPr lang="hu-HU">
                <a:solidFill>
                  <a:prstClr val="white"/>
                </a:solidFill>
                <a:latin typeface="Neue Haas Grotesk Text Pro"/>
              </a:rPr>
              <a:t>- mintha erre a tájra (parkra) tekintenénk a szobából: barlang, kút, forrás, pergola, szőlő, borostyán, madarak</a:t>
            </a:r>
          </a:p>
        </p:txBody>
      </p:sp>
    </p:spTree>
    <p:extLst>
      <p:ext uri="{BB962C8B-B14F-4D97-AF65-F5344CB8AC3E}">
        <p14:creationId xmlns:p14="http://schemas.microsoft.com/office/powerpoint/2010/main" val="2168130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7EABB4AC-73A5-7F91-3BF3-5E9D7C8C49B3}"/>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41</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D963152B-87B6-2599-EFA3-DAC633BCC70E}"/>
              </a:ext>
            </a:extLst>
          </p:cNvPr>
          <p:cNvPicPr>
            <a:picLocks noChangeAspect="1"/>
          </p:cNvPicPr>
          <p:nvPr/>
        </p:nvPicPr>
        <p:blipFill>
          <a:blip r:embed="rId2"/>
          <a:stretch>
            <a:fillRect/>
          </a:stretch>
        </p:blipFill>
        <p:spPr>
          <a:xfrm>
            <a:off x="0" y="0"/>
            <a:ext cx="5447576" cy="6858000"/>
          </a:xfrm>
          <a:prstGeom prst="rect">
            <a:avLst/>
          </a:prstGeom>
        </p:spPr>
      </p:pic>
      <p:sp>
        <p:nvSpPr>
          <p:cNvPr id="5" name="Szövegdoboz 4">
            <a:extLst>
              <a:ext uri="{FF2B5EF4-FFF2-40B4-BE49-F238E27FC236}">
                <a16:creationId xmlns:a16="http://schemas.microsoft.com/office/drawing/2014/main" id="{3D39B139-73F8-354F-A7C1-78E158E6CCD0}"/>
              </a:ext>
            </a:extLst>
          </p:cNvPr>
          <p:cNvSpPr txBox="1"/>
          <p:nvPr/>
        </p:nvSpPr>
        <p:spPr>
          <a:xfrm>
            <a:off x="5923130" y="554296"/>
            <a:ext cx="2952161" cy="3693319"/>
          </a:xfrm>
          <a:prstGeom prst="rect">
            <a:avLst/>
          </a:prstGeom>
          <a:noFill/>
        </p:spPr>
        <p:txBody>
          <a:bodyPr wrap="square" rtlCol="0">
            <a:spAutoFit/>
          </a:bodyPr>
          <a:lstStyle/>
          <a:p>
            <a:r>
              <a:rPr lang="hu-HU" b="1" u="sng">
                <a:solidFill>
                  <a:prstClr val="white"/>
                </a:solidFill>
                <a:latin typeface="Neue Haas Grotesk Text Pro"/>
              </a:rPr>
              <a:t>Livia Prima Porta melletti villája</a:t>
            </a:r>
          </a:p>
          <a:p>
            <a:r>
              <a:rPr lang="hu-HU">
                <a:solidFill>
                  <a:prstClr val="white"/>
                </a:solidFill>
                <a:latin typeface="Neue Haas Grotesk Text Pro"/>
              </a:rPr>
              <a:t>Föld alatti terem falain, felette dongaboltozat (barlang hatását kelti)</a:t>
            </a:r>
          </a:p>
          <a:p>
            <a:endParaRPr lang="hu-HU">
              <a:solidFill>
                <a:prstClr val="white"/>
              </a:solidFill>
              <a:latin typeface="Neue Haas Grotesk Text Pro"/>
            </a:endParaRPr>
          </a:p>
          <a:p>
            <a:r>
              <a:rPr lang="hu-HU">
                <a:solidFill>
                  <a:prstClr val="white"/>
                </a:solidFill>
                <a:latin typeface="Neue Haas Grotesk Text Pro"/>
              </a:rPr>
              <a:t>Út, bronzrács, márványbalusztrád, gránát- és birsalmafák, ciprus, babérfa, fenyő…, virágok, madarak</a:t>
            </a:r>
          </a:p>
          <a:p>
            <a:endParaRPr lang="hu-HU">
              <a:solidFill>
                <a:prstClr val="white"/>
              </a:solidFill>
              <a:latin typeface="Neue Haas Grotesk Text Pro"/>
            </a:endParaRPr>
          </a:p>
          <a:p>
            <a:r>
              <a:rPr lang="hu-HU">
                <a:solidFill>
                  <a:prstClr val="white"/>
                </a:solidFill>
                <a:latin typeface="Neue Haas Grotesk Text Pro"/>
              </a:rPr>
              <a:t>Ideális táj illúzióját kelti</a:t>
            </a:r>
          </a:p>
        </p:txBody>
      </p:sp>
      <p:pic>
        <p:nvPicPr>
          <p:cNvPr id="6" name="Kép 5">
            <a:extLst>
              <a:ext uri="{FF2B5EF4-FFF2-40B4-BE49-F238E27FC236}">
                <a16:creationId xmlns:a16="http://schemas.microsoft.com/office/drawing/2014/main" id="{D930BB69-6174-27C4-9CE9-C97B65A8018D}"/>
              </a:ext>
            </a:extLst>
          </p:cNvPr>
          <p:cNvPicPr>
            <a:picLocks noChangeAspect="1"/>
          </p:cNvPicPr>
          <p:nvPr/>
        </p:nvPicPr>
        <p:blipFill>
          <a:blip r:embed="rId3"/>
          <a:stretch>
            <a:fillRect/>
          </a:stretch>
        </p:blipFill>
        <p:spPr>
          <a:xfrm>
            <a:off x="5545872" y="4927601"/>
            <a:ext cx="3598128" cy="1751089"/>
          </a:xfrm>
          <a:prstGeom prst="rect">
            <a:avLst/>
          </a:prstGeom>
        </p:spPr>
      </p:pic>
    </p:spTree>
    <p:extLst>
      <p:ext uri="{BB962C8B-B14F-4D97-AF65-F5344CB8AC3E}">
        <p14:creationId xmlns:p14="http://schemas.microsoft.com/office/powerpoint/2010/main" val="4009371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F35ED78F-4943-42D2-F094-EF1A0C82AF9D}"/>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42</a:t>
            </a:fld>
            <a:endParaRPr lang="en-US">
              <a:solidFill>
                <a:prstClr val="white"/>
              </a:solidFill>
              <a:latin typeface="Neue Haas Grotesk Text Pro"/>
            </a:endParaRPr>
          </a:p>
        </p:txBody>
      </p:sp>
      <p:sp>
        <p:nvSpPr>
          <p:cNvPr id="5" name="Szövegdoboz 4">
            <a:extLst>
              <a:ext uri="{FF2B5EF4-FFF2-40B4-BE49-F238E27FC236}">
                <a16:creationId xmlns:a16="http://schemas.microsoft.com/office/drawing/2014/main" id="{57B21027-49A8-C9BD-DC73-92F88CA8C3D5}"/>
              </a:ext>
            </a:extLst>
          </p:cNvPr>
          <p:cNvSpPr txBox="1"/>
          <p:nvPr/>
        </p:nvSpPr>
        <p:spPr>
          <a:xfrm>
            <a:off x="5397500" y="1569720"/>
            <a:ext cx="3616960" cy="3970318"/>
          </a:xfrm>
          <a:prstGeom prst="rect">
            <a:avLst/>
          </a:prstGeom>
          <a:noFill/>
        </p:spPr>
        <p:txBody>
          <a:bodyPr wrap="square" rtlCol="0">
            <a:spAutoFit/>
          </a:bodyPr>
          <a:lstStyle/>
          <a:p>
            <a:r>
              <a:rPr lang="hu-HU" b="1" u="sng">
                <a:solidFill>
                  <a:prstClr val="white"/>
                </a:solidFill>
                <a:latin typeface="Neue Haas Grotesk Text Pro"/>
              </a:rPr>
              <a:t>Freskótöredék Augustus palatinusi palotájából</a:t>
            </a:r>
          </a:p>
          <a:p>
            <a:endParaRPr lang="hu-HU">
              <a:solidFill>
                <a:prstClr val="white"/>
              </a:solidFill>
              <a:latin typeface="Neue Haas Grotesk Text Pro"/>
            </a:endParaRPr>
          </a:p>
          <a:p>
            <a:r>
              <a:rPr lang="hu-HU">
                <a:solidFill>
                  <a:prstClr val="white"/>
                </a:solidFill>
                <a:latin typeface="Neue Haas Grotesk Text Pro"/>
              </a:rPr>
              <a:t>Apollo (Augustus védőistene): hosszú haj, babérkoszorú, bíborköpeny, kithara, omphalosz, kék háttér, finom színek</a:t>
            </a:r>
          </a:p>
          <a:p>
            <a:endParaRPr lang="hu-HU">
              <a:solidFill>
                <a:prstClr val="white"/>
              </a:solidFill>
              <a:latin typeface="Neue Haas Grotesk Text Pro"/>
            </a:endParaRPr>
          </a:p>
          <a:p>
            <a:r>
              <a:rPr lang="hu-HU">
                <a:solidFill>
                  <a:prstClr val="white"/>
                </a:solidFill>
                <a:latin typeface="Neue Haas Grotesk Text Pro"/>
              </a:rPr>
              <a:t>Nyugodt, emelkedett, rendteremtő és törvényhozó (&lt;&lt; omphalosz) istenként ábrázolva &lt;&lt; a meghirdetett új korszak védelmezője</a:t>
            </a:r>
          </a:p>
        </p:txBody>
      </p:sp>
      <p:pic>
        <p:nvPicPr>
          <p:cNvPr id="6" name="Kép 5">
            <a:extLst>
              <a:ext uri="{FF2B5EF4-FFF2-40B4-BE49-F238E27FC236}">
                <a16:creationId xmlns:a16="http://schemas.microsoft.com/office/drawing/2014/main" id="{23EFBF7C-77EC-E64D-95BD-A7A3057F7F99}"/>
              </a:ext>
            </a:extLst>
          </p:cNvPr>
          <p:cNvPicPr>
            <a:picLocks noChangeAspect="1"/>
          </p:cNvPicPr>
          <p:nvPr/>
        </p:nvPicPr>
        <p:blipFill rotWithShape="1">
          <a:blip r:embed="rId2"/>
          <a:srcRect l="6158" r="5960" b="9218"/>
          <a:stretch/>
        </p:blipFill>
        <p:spPr>
          <a:xfrm>
            <a:off x="0" y="0"/>
            <a:ext cx="5219700" cy="4102100"/>
          </a:xfrm>
          <a:prstGeom prst="rect">
            <a:avLst/>
          </a:prstGeom>
        </p:spPr>
      </p:pic>
    </p:spTree>
    <p:extLst>
      <p:ext uri="{BB962C8B-B14F-4D97-AF65-F5344CB8AC3E}">
        <p14:creationId xmlns:p14="http://schemas.microsoft.com/office/powerpoint/2010/main" val="2617818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2ACBA6E7-5F57-8485-ADE1-704192EA4A48}"/>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43</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568FB340-3E28-EB02-8267-A528692D2EED}"/>
              </a:ext>
            </a:extLst>
          </p:cNvPr>
          <p:cNvPicPr>
            <a:picLocks noChangeAspect="1"/>
          </p:cNvPicPr>
          <p:nvPr/>
        </p:nvPicPr>
        <p:blipFill>
          <a:blip r:embed="rId2"/>
          <a:stretch>
            <a:fillRect/>
          </a:stretch>
        </p:blipFill>
        <p:spPr>
          <a:xfrm>
            <a:off x="2" y="0"/>
            <a:ext cx="6349711" cy="6858000"/>
          </a:xfrm>
          <a:prstGeom prst="rect">
            <a:avLst/>
          </a:prstGeom>
        </p:spPr>
      </p:pic>
      <p:sp>
        <p:nvSpPr>
          <p:cNvPr id="5" name="Szövegdoboz 4">
            <a:extLst>
              <a:ext uri="{FF2B5EF4-FFF2-40B4-BE49-F238E27FC236}">
                <a16:creationId xmlns:a16="http://schemas.microsoft.com/office/drawing/2014/main" id="{3C493380-8C7E-74C7-3392-4C3F4636C1DB}"/>
              </a:ext>
            </a:extLst>
          </p:cNvPr>
          <p:cNvSpPr txBox="1"/>
          <p:nvPr/>
        </p:nvSpPr>
        <p:spPr>
          <a:xfrm>
            <a:off x="6349713" y="67060"/>
            <a:ext cx="2629651" cy="6740307"/>
          </a:xfrm>
          <a:prstGeom prst="rect">
            <a:avLst/>
          </a:prstGeom>
          <a:noFill/>
        </p:spPr>
        <p:txBody>
          <a:bodyPr wrap="square" rtlCol="0">
            <a:spAutoFit/>
          </a:bodyPr>
          <a:lstStyle/>
          <a:p>
            <a:r>
              <a:rPr lang="hu-HU" b="1" u="sng">
                <a:solidFill>
                  <a:prstClr val="white"/>
                </a:solidFill>
                <a:latin typeface="Neue Haas Grotesk Text Pro"/>
              </a:rPr>
              <a:t>A Villa Farnesina (Róma) cubiculumának  fala </a:t>
            </a:r>
            <a:r>
              <a:rPr lang="hu-HU">
                <a:solidFill>
                  <a:prstClr val="white"/>
                </a:solidFill>
                <a:latin typeface="Neue Haas Grotesk Text Pro"/>
              </a:rPr>
              <a:t>(Kr. e. 20 körül)</a:t>
            </a:r>
          </a:p>
          <a:p>
            <a:endParaRPr lang="hu-HU">
              <a:solidFill>
                <a:prstClr val="white"/>
              </a:solidFill>
              <a:latin typeface="Neue Haas Grotesk Text Pro"/>
            </a:endParaRPr>
          </a:p>
          <a:p>
            <a:r>
              <a:rPr lang="hu-HU">
                <a:solidFill>
                  <a:prstClr val="white"/>
                </a:solidFill>
                <a:latin typeface="Neue Haas Grotesk Text Pro"/>
              </a:rPr>
              <a:t>Nincs kitekintés a tájra</a:t>
            </a:r>
          </a:p>
          <a:p>
            <a:endParaRPr lang="hu-HU">
              <a:solidFill>
                <a:prstClr val="white"/>
              </a:solidFill>
              <a:latin typeface="Neue Haas Grotesk Text Pro"/>
            </a:endParaRPr>
          </a:p>
          <a:p>
            <a:r>
              <a:rPr lang="hu-HU">
                <a:solidFill>
                  <a:prstClr val="white"/>
                </a:solidFill>
                <a:latin typeface="Neue Haas Grotesk Text Pro"/>
              </a:rPr>
              <a:t>Az építészeti elemek nem keltenek valósághű hatást</a:t>
            </a:r>
          </a:p>
          <a:p>
            <a:endParaRPr lang="hu-HU">
              <a:solidFill>
                <a:prstClr val="white"/>
              </a:solidFill>
              <a:latin typeface="Neue Haas Grotesk Text Pro"/>
            </a:endParaRPr>
          </a:p>
          <a:p>
            <a:r>
              <a:rPr lang="hu-HU">
                <a:solidFill>
                  <a:prstClr val="white"/>
                </a:solidFill>
                <a:latin typeface="Neue Haas Grotesk Text Pro"/>
              </a:rPr>
              <a:t>Díszítőelemek, képek, női alakok láthatók (szárnnyal képeket tartanak v. fantasztikus építészeti funkciót kapnak)</a:t>
            </a:r>
          </a:p>
          <a:p>
            <a:endParaRPr lang="hu-HU">
              <a:solidFill>
                <a:prstClr val="white"/>
              </a:solidFill>
              <a:latin typeface="Neue Haas Grotesk Text Pro"/>
            </a:endParaRPr>
          </a:p>
          <a:p>
            <a:r>
              <a:rPr lang="hu-HU">
                <a:solidFill>
                  <a:prstClr val="white"/>
                </a:solidFill>
                <a:latin typeface="Neue Haas Grotesk Text Pro"/>
              </a:rPr>
              <a:t>Az aediculában egy festmény (hellenisztikus modorú zsánerkép – ez és a többi talán híres alkotások másolata)</a:t>
            </a:r>
          </a:p>
        </p:txBody>
      </p:sp>
    </p:spTree>
    <p:extLst>
      <p:ext uri="{BB962C8B-B14F-4D97-AF65-F5344CB8AC3E}">
        <p14:creationId xmlns:p14="http://schemas.microsoft.com/office/powerpoint/2010/main" val="3885613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CA180599-3EE6-AB13-F63D-45F2BFBD17DE}"/>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44</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AF432FA3-CC25-E55B-9CD9-064E17E18C67}"/>
              </a:ext>
            </a:extLst>
          </p:cNvPr>
          <p:cNvPicPr>
            <a:picLocks noChangeAspect="1"/>
          </p:cNvPicPr>
          <p:nvPr/>
        </p:nvPicPr>
        <p:blipFill>
          <a:blip r:embed="rId2"/>
          <a:stretch>
            <a:fillRect/>
          </a:stretch>
        </p:blipFill>
        <p:spPr>
          <a:xfrm>
            <a:off x="0" y="0"/>
            <a:ext cx="6737684" cy="6858000"/>
          </a:xfrm>
          <a:prstGeom prst="rect">
            <a:avLst/>
          </a:prstGeom>
        </p:spPr>
      </p:pic>
      <p:sp>
        <p:nvSpPr>
          <p:cNvPr id="5" name="Szövegdoboz 4">
            <a:extLst>
              <a:ext uri="{FF2B5EF4-FFF2-40B4-BE49-F238E27FC236}">
                <a16:creationId xmlns:a16="http://schemas.microsoft.com/office/drawing/2014/main" id="{0F3D968F-10A9-6509-AFB0-629CB415FAB3}"/>
              </a:ext>
            </a:extLst>
          </p:cNvPr>
          <p:cNvSpPr txBox="1"/>
          <p:nvPr/>
        </p:nvSpPr>
        <p:spPr>
          <a:xfrm>
            <a:off x="6737684" y="368302"/>
            <a:ext cx="2253916" cy="5632311"/>
          </a:xfrm>
          <a:prstGeom prst="rect">
            <a:avLst/>
          </a:prstGeom>
          <a:noFill/>
        </p:spPr>
        <p:txBody>
          <a:bodyPr wrap="square" rtlCol="0">
            <a:spAutoFit/>
          </a:bodyPr>
          <a:lstStyle/>
          <a:p>
            <a:r>
              <a:rPr lang="hu-HU">
                <a:solidFill>
                  <a:prstClr val="white"/>
                </a:solidFill>
                <a:latin typeface="Neue Haas Grotesk Text Pro"/>
              </a:rPr>
              <a:t>Pompeii és nuceriai nézők összecsapása a pompeii amphitheatrumban</a:t>
            </a:r>
          </a:p>
          <a:p>
            <a:endParaRPr lang="hu-HU">
              <a:solidFill>
                <a:prstClr val="white"/>
              </a:solidFill>
              <a:latin typeface="Neue Haas Grotesk Text Pro"/>
            </a:endParaRPr>
          </a:p>
          <a:p>
            <a:r>
              <a:rPr lang="hu-HU">
                <a:solidFill>
                  <a:prstClr val="white"/>
                </a:solidFill>
                <a:latin typeface="Neue Haas Grotesk Text Pro"/>
              </a:rPr>
              <a:t>Pompeii ház peristyliumának falfestménye</a:t>
            </a:r>
          </a:p>
          <a:p>
            <a:endParaRPr lang="hu-HU">
              <a:solidFill>
                <a:prstClr val="white"/>
              </a:solidFill>
              <a:latin typeface="Neue Haas Grotesk Text Pro"/>
            </a:endParaRPr>
          </a:p>
          <a:p>
            <a:r>
              <a:rPr lang="hu-HU">
                <a:solidFill>
                  <a:prstClr val="white"/>
                </a:solidFill>
                <a:latin typeface="Neue Haas Grotesk Text Pro"/>
              </a:rPr>
              <a:t>Pompeiben már Kr. e. 70 előtt kő amphiteátrum: 20e fő (Rómában csak 100 év múlva)</a:t>
            </a:r>
          </a:p>
          <a:p>
            <a:endParaRPr lang="hu-HU">
              <a:solidFill>
                <a:prstClr val="white"/>
              </a:solidFill>
              <a:latin typeface="Neue Haas Grotesk Text Pro"/>
            </a:endParaRPr>
          </a:p>
          <a:p>
            <a:r>
              <a:rPr lang="hu-HU">
                <a:solidFill>
                  <a:prstClr val="white"/>
                </a:solidFill>
                <a:latin typeface="Neue Haas Grotesk Text Pro"/>
              </a:rPr>
              <a:t>Kr. u. 59-ben</a:t>
            </a:r>
          </a:p>
          <a:p>
            <a:r>
              <a:rPr lang="hu-HU">
                <a:solidFill>
                  <a:prstClr val="white"/>
                </a:solidFill>
                <a:latin typeface="Neue Haas Grotesk Text Pro"/>
              </a:rPr>
              <a:t>Pontos az ábrázolás: városfal, palaistra</a:t>
            </a:r>
          </a:p>
        </p:txBody>
      </p:sp>
    </p:spTree>
    <p:extLst>
      <p:ext uri="{BB962C8B-B14F-4D97-AF65-F5344CB8AC3E}">
        <p14:creationId xmlns:p14="http://schemas.microsoft.com/office/powerpoint/2010/main" val="3238049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3AD0D724-81EE-CE82-BB92-4A85E87A9256}"/>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45</a:t>
            </a:fld>
            <a:endParaRPr lang="en-US">
              <a:solidFill>
                <a:prstClr val="white"/>
              </a:solidFill>
              <a:latin typeface="Neue Haas Grotesk Text Pro"/>
            </a:endParaRPr>
          </a:p>
        </p:txBody>
      </p:sp>
      <p:sp>
        <p:nvSpPr>
          <p:cNvPr id="4" name="Szövegdoboz 3">
            <a:extLst>
              <a:ext uri="{FF2B5EF4-FFF2-40B4-BE49-F238E27FC236}">
                <a16:creationId xmlns:a16="http://schemas.microsoft.com/office/drawing/2014/main" id="{0C0AB205-E2BB-85DD-276C-4231EBBBF3F4}"/>
              </a:ext>
            </a:extLst>
          </p:cNvPr>
          <p:cNvSpPr txBox="1"/>
          <p:nvPr/>
        </p:nvSpPr>
        <p:spPr>
          <a:xfrm>
            <a:off x="774701" y="579549"/>
            <a:ext cx="7663963" cy="4247317"/>
          </a:xfrm>
          <a:prstGeom prst="rect">
            <a:avLst/>
          </a:prstGeom>
          <a:noFill/>
        </p:spPr>
        <p:txBody>
          <a:bodyPr wrap="square">
            <a:spAutoFit/>
          </a:bodyPr>
          <a:lstStyle/>
          <a:p>
            <a:r>
              <a:rPr lang="hu-HU" b="1" u="sng">
                <a:solidFill>
                  <a:prstClr val="white"/>
                </a:solidFill>
                <a:latin typeface="Neue Haas Grotesk Text Pro"/>
              </a:rPr>
              <a:t>Tacitus: Annales 14, 17</a:t>
            </a:r>
          </a:p>
          <a:p>
            <a:endParaRPr lang="hu-HU">
              <a:solidFill>
                <a:prstClr val="white"/>
              </a:solidFill>
              <a:latin typeface="Neue Haas Grotesk Text Pro"/>
            </a:endParaRPr>
          </a:p>
          <a:p>
            <a:r>
              <a:rPr lang="hu-HU">
                <a:solidFill>
                  <a:prstClr val="white"/>
                </a:solidFill>
                <a:latin typeface="Neue Haas Grotesk Text Pro"/>
              </a:rPr>
              <a:t>Ez idő tájt egy gladiatori látványosság során, melyet Livineius Regulus rendezett (a senatusból való eltávolításáról fentebb számoltam be), jelentéktelen kezdetből szörnyű vérontás támadt Nuceria és Pompeii lakosai között. Mert kisvárosi féktelenséggel egymást csúfolván gyalázkodni kezdtek, majd köveket, végül kardot ragadtak, s erősebbnek bizonyult a pompeiiek népe, akiknél a látványosságot rendezték. Sok nuceriait vittek fel tehát a városba sebektől csonkult testtel, és igen sokan voltak, akik gyermekeik vagy szüleik halálát siratták. Ennek az ügynek az elbírálását a princeps a senatusra, a senatus a consulokra bízta, és mikor ismét az atyák elé került a dolog, a pompeiieket tíz évre nyilvánosan eltiltották az ilyen sokadalomtól, a törvények ellenére szervezett testületeket pedig feloszlatták; Livineiust és a zendülés többi szítóját száműzetéssel sújtották.</a:t>
            </a:r>
          </a:p>
        </p:txBody>
      </p:sp>
    </p:spTree>
    <p:extLst>
      <p:ext uri="{BB962C8B-B14F-4D97-AF65-F5344CB8AC3E}">
        <p14:creationId xmlns:p14="http://schemas.microsoft.com/office/powerpoint/2010/main" val="3659858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a:extLst>
              <a:ext uri="{FF2B5EF4-FFF2-40B4-BE49-F238E27FC236}">
                <a16:creationId xmlns:a16="http://schemas.microsoft.com/office/drawing/2014/main" id="{B35ACBFE-4D6D-8BBB-429D-AE9B7EF14725}"/>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46</a:t>
            </a:fld>
            <a:endParaRPr lang="en-US">
              <a:solidFill>
                <a:prstClr val="white"/>
              </a:solidFill>
              <a:latin typeface="Neue Haas Grotesk Text Pro"/>
            </a:endParaRPr>
          </a:p>
        </p:txBody>
      </p:sp>
      <p:pic>
        <p:nvPicPr>
          <p:cNvPr id="8" name="Kép 7">
            <a:extLst>
              <a:ext uri="{FF2B5EF4-FFF2-40B4-BE49-F238E27FC236}">
                <a16:creationId xmlns:a16="http://schemas.microsoft.com/office/drawing/2014/main" id="{5AEBFB01-510B-03F3-EFC0-16A95509C3BA}"/>
              </a:ext>
            </a:extLst>
          </p:cNvPr>
          <p:cNvPicPr>
            <a:picLocks noChangeAspect="1"/>
          </p:cNvPicPr>
          <p:nvPr/>
        </p:nvPicPr>
        <p:blipFill>
          <a:blip r:embed="rId2"/>
          <a:stretch>
            <a:fillRect/>
          </a:stretch>
        </p:blipFill>
        <p:spPr>
          <a:xfrm>
            <a:off x="0" y="16402"/>
            <a:ext cx="5704764" cy="5089544"/>
          </a:xfrm>
          <a:prstGeom prst="rect">
            <a:avLst/>
          </a:prstGeom>
        </p:spPr>
      </p:pic>
      <p:sp>
        <p:nvSpPr>
          <p:cNvPr id="9" name="Szövegdoboz 8">
            <a:extLst>
              <a:ext uri="{FF2B5EF4-FFF2-40B4-BE49-F238E27FC236}">
                <a16:creationId xmlns:a16="http://schemas.microsoft.com/office/drawing/2014/main" id="{893F11E6-C994-4D52-EF94-5ADF5426CF34}"/>
              </a:ext>
            </a:extLst>
          </p:cNvPr>
          <p:cNvSpPr txBox="1"/>
          <p:nvPr/>
        </p:nvSpPr>
        <p:spPr>
          <a:xfrm>
            <a:off x="5991369" y="1078175"/>
            <a:ext cx="2883923" cy="3139321"/>
          </a:xfrm>
          <a:prstGeom prst="rect">
            <a:avLst/>
          </a:prstGeom>
          <a:noFill/>
        </p:spPr>
        <p:txBody>
          <a:bodyPr wrap="square" rtlCol="0">
            <a:spAutoFit/>
          </a:bodyPr>
          <a:lstStyle/>
          <a:p>
            <a:r>
              <a:rPr lang="hu-HU">
                <a:solidFill>
                  <a:prstClr val="white"/>
                </a:solidFill>
                <a:latin typeface="Neue Haas Grotesk Text Pro"/>
              </a:rPr>
              <a:t>Falfestmény egy Pompeii pékségben</a:t>
            </a:r>
          </a:p>
          <a:p>
            <a:r>
              <a:rPr lang="hu-HU">
                <a:solidFill>
                  <a:prstClr val="white"/>
                </a:solidFill>
                <a:latin typeface="Neue Haas Grotesk Text Pro"/>
              </a:rPr>
              <a:t>(caduceus, szárnyas szandál, erszény)</a:t>
            </a:r>
          </a:p>
          <a:p>
            <a:endParaRPr lang="hu-HU">
              <a:solidFill>
                <a:prstClr val="white"/>
              </a:solidFill>
              <a:latin typeface="Neue Haas Grotesk Text Pro"/>
            </a:endParaRPr>
          </a:p>
          <a:p>
            <a:r>
              <a:rPr lang="hu-HU">
                <a:solidFill>
                  <a:prstClr val="white"/>
                </a:solidFill>
                <a:latin typeface="Neue Haas Grotesk Text Pro"/>
              </a:rPr>
              <a:t>Az ithüphallikus ábrázolások szerencsét hoznak + Mercurius a ker. védője &gt;&gt; üzleti szerencsét idéz meg a kép</a:t>
            </a:r>
          </a:p>
        </p:txBody>
      </p:sp>
    </p:spTree>
    <p:extLst>
      <p:ext uri="{BB962C8B-B14F-4D97-AF65-F5344CB8AC3E}">
        <p14:creationId xmlns:p14="http://schemas.microsoft.com/office/powerpoint/2010/main" val="21720715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A3732CCE-9789-1BC6-0CBE-1A3B153E53FE}"/>
              </a:ext>
            </a:extLst>
          </p:cNvPr>
          <p:cNvSpPr>
            <a:spLocks noGrp="1"/>
          </p:cNvSpPr>
          <p:nvPr>
            <p:ph type="sldNum" sz="quarter" idx="12"/>
          </p:nvPr>
        </p:nvSpPr>
        <p:spPr/>
        <p:txBody>
          <a:bodyPr/>
          <a:lstStyle/>
          <a:p>
            <a:fld id="{6E91CC32-6A6B-4E2E-BBA1-6864F305DA26}" type="slidenum">
              <a:rPr lang="en-US" smtClean="0"/>
              <a:t>47</a:t>
            </a:fld>
            <a:endParaRPr lang="en-US"/>
          </a:p>
        </p:txBody>
      </p:sp>
      <p:sp>
        <p:nvSpPr>
          <p:cNvPr id="3" name="Szövegdoboz 2">
            <a:extLst>
              <a:ext uri="{FF2B5EF4-FFF2-40B4-BE49-F238E27FC236}">
                <a16:creationId xmlns:a16="http://schemas.microsoft.com/office/drawing/2014/main" id="{CA1FA9F4-4DB0-2CAF-E115-AF99673C7BFE}"/>
              </a:ext>
            </a:extLst>
          </p:cNvPr>
          <p:cNvSpPr txBox="1"/>
          <p:nvPr/>
        </p:nvSpPr>
        <p:spPr>
          <a:xfrm>
            <a:off x="3362036" y="2955636"/>
            <a:ext cx="3222357" cy="646331"/>
          </a:xfrm>
          <a:prstGeom prst="rect">
            <a:avLst/>
          </a:prstGeom>
          <a:noFill/>
        </p:spPr>
        <p:txBody>
          <a:bodyPr wrap="none" rtlCol="0">
            <a:spAutoFit/>
          </a:bodyPr>
          <a:lstStyle/>
          <a:p>
            <a:r>
              <a:rPr lang="hu-HU" sz="3600" dirty="0"/>
              <a:t>Fa táblaképek</a:t>
            </a:r>
          </a:p>
        </p:txBody>
      </p:sp>
    </p:spTree>
    <p:extLst>
      <p:ext uri="{BB962C8B-B14F-4D97-AF65-F5344CB8AC3E}">
        <p14:creationId xmlns:p14="http://schemas.microsoft.com/office/powerpoint/2010/main" val="763594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E0CB108A-98AD-2C04-026B-0BDE010D75FE}"/>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48</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15813F02-51E9-E616-7268-583219EE5B5D}"/>
              </a:ext>
            </a:extLst>
          </p:cNvPr>
          <p:cNvPicPr>
            <a:picLocks noChangeAspect="1"/>
          </p:cNvPicPr>
          <p:nvPr/>
        </p:nvPicPr>
        <p:blipFill>
          <a:blip r:embed="rId2"/>
          <a:stretch>
            <a:fillRect/>
          </a:stretch>
        </p:blipFill>
        <p:spPr>
          <a:xfrm>
            <a:off x="2" y="0"/>
            <a:ext cx="3278931" cy="6858000"/>
          </a:xfrm>
          <a:prstGeom prst="rect">
            <a:avLst/>
          </a:prstGeom>
        </p:spPr>
      </p:pic>
      <p:sp>
        <p:nvSpPr>
          <p:cNvPr id="5" name="Szövegdoboz 4">
            <a:extLst>
              <a:ext uri="{FF2B5EF4-FFF2-40B4-BE49-F238E27FC236}">
                <a16:creationId xmlns:a16="http://schemas.microsoft.com/office/drawing/2014/main" id="{A2845342-C05A-98CB-AC44-21E03A768E15}"/>
              </a:ext>
            </a:extLst>
          </p:cNvPr>
          <p:cNvSpPr txBox="1"/>
          <p:nvPr/>
        </p:nvSpPr>
        <p:spPr>
          <a:xfrm>
            <a:off x="3581402" y="541022"/>
            <a:ext cx="5293889" cy="2031325"/>
          </a:xfrm>
          <a:prstGeom prst="rect">
            <a:avLst/>
          </a:prstGeom>
          <a:noFill/>
        </p:spPr>
        <p:txBody>
          <a:bodyPr wrap="square" rtlCol="0">
            <a:spAutoFit/>
          </a:bodyPr>
          <a:lstStyle/>
          <a:p>
            <a:r>
              <a:rPr lang="hu-HU" b="1" u="sng">
                <a:solidFill>
                  <a:prstClr val="white"/>
                </a:solidFill>
                <a:latin typeface="Neue Haas Grotesk Text Pro"/>
              </a:rPr>
              <a:t>Egyiptomi-római festő: Fiatal nő portréja </a:t>
            </a:r>
            <a:r>
              <a:rPr lang="hu-HU">
                <a:solidFill>
                  <a:prstClr val="white"/>
                </a:solidFill>
                <a:latin typeface="Neue Haas Grotesk Text Pro"/>
              </a:rPr>
              <a:t>(múmiaportré) Kr. u. 2. század, 44x20 cm fatábla, Fayyum-oázisból, múmia mellett, több száz halotti képmás marad ránk (fa v. vászon) az 1-4. századból, nem a felső réteg tagjairól &gt;&gt; nem a legjobb festők, mégis nagyon valószerű portrék idealizálva (de nem tipizálva)</a:t>
            </a:r>
          </a:p>
        </p:txBody>
      </p:sp>
    </p:spTree>
    <p:extLst>
      <p:ext uri="{BB962C8B-B14F-4D97-AF65-F5344CB8AC3E}">
        <p14:creationId xmlns:p14="http://schemas.microsoft.com/office/powerpoint/2010/main" val="14204943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A31C44C0-C929-7AD6-708B-6AF54D7EA78C}"/>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49</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09A4730F-0DE4-05D4-9A93-FAA43E8C5A90}"/>
              </a:ext>
            </a:extLst>
          </p:cNvPr>
          <p:cNvPicPr>
            <a:picLocks noChangeAspect="1"/>
          </p:cNvPicPr>
          <p:nvPr/>
        </p:nvPicPr>
        <p:blipFill>
          <a:blip r:embed="rId2"/>
          <a:stretch>
            <a:fillRect/>
          </a:stretch>
        </p:blipFill>
        <p:spPr>
          <a:xfrm>
            <a:off x="3" y="1"/>
            <a:ext cx="5595581" cy="5404388"/>
          </a:xfrm>
          <a:prstGeom prst="rect">
            <a:avLst/>
          </a:prstGeom>
        </p:spPr>
      </p:pic>
      <p:sp>
        <p:nvSpPr>
          <p:cNvPr id="5" name="Szövegdoboz 4">
            <a:extLst>
              <a:ext uri="{FF2B5EF4-FFF2-40B4-BE49-F238E27FC236}">
                <a16:creationId xmlns:a16="http://schemas.microsoft.com/office/drawing/2014/main" id="{2DC69CE4-016A-3DA4-D491-70E835A9C10F}"/>
              </a:ext>
            </a:extLst>
          </p:cNvPr>
          <p:cNvSpPr txBox="1"/>
          <p:nvPr/>
        </p:nvSpPr>
        <p:spPr>
          <a:xfrm>
            <a:off x="5854890" y="664629"/>
            <a:ext cx="3020399" cy="4524315"/>
          </a:xfrm>
          <a:prstGeom prst="rect">
            <a:avLst/>
          </a:prstGeom>
          <a:noFill/>
        </p:spPr>
        <p:txBody>
          <a:bodyPr wrap="square" rtlCol="0">
            <a:spAutoFit/>
          </a:bodyPr>
          <a:lstStyle/>
          <a:p>
            <a:r>
              <a:rPr lang="hu-HU" dirty="0" err="1">
                <a:solidFill>
                  <a:prstClr val="white"/>
                </a:solidFill>
                <a:latin typeface="Neue Haas Grotesk Text Pro"/>
              </a:rPr>
              <a:t>Septimius</a:t>
            </a:r>
            <a:r>
              <a:rPr lang="hu-HU" dirty="0">
                <a:solidFill>
                  <a:prstClr val="white"/>
                </a:solidFill>
                <a:latin typeface="Neue Haas Grotesk Text Pro"/>
              </a:rPr>
              <a:t> </a:t>
            </a:r>
            <a:r>
              <a:rPr lang="hu-HU" dirty="0" err="1">
                <a:solidFill>
                  <a:prstClr val="white"/>
                </a:solidFill>
                <a:latin typeface="Neue Haas Grotesk Text Pro"/>
              </a:rPr>
              <a:t>Severus</a:t>
            </a:r>
            <a:r>
              <a:rPr lang="hu-HU" dirty="0">
                <a:solidFill>
                  <a:prstClr val="white"/>
                </a:solidFill>
                <a:latin typeface="Neue Haas Grotesk Text Pro"/>
              </a:rPr>
              <a:t> (193-211) családja – fa táblakép, 30 cm-es </a:t>
            </a:r>
            <a:r>
              <a:rPr lang="hu-HU" dirty="0" err="1">
                <a:solidFill>
                  <a:prstClr val="white"/>
                </a:solidFill>
                <a:latin typeface="Neue Haas Grotesk Text Pro"/>
              </a:rPr>
              <a:t>tondó</a:t>
            </a:r>
            <a:r>
              <a:rPr lang="hu-HU" dirty="0">
                <a:solidFill>
                  <a:prstClr val="white"/>
                </a:solidFill>
                <a:latin typeface="Neue Haas Grotesk Text Pro"/>
              </a:rPr>
              <a:t>, Egyiptomból, 200 körül</a:t>
            </a:r>
          </a:p>
          <a:p>
            <a:endParaRPr lang="hu-HU" dirty="0">
              <a:solidFill>
                <a:prstClr val="white"/>
              </a:solidFill>
              <a:latin typeface="Neue Haas Grotesk Text Pro"/>
            </a:endParaRPr>
          </a:p>
          <a:p>
            <a:r>
              <a:rPr lang="hu-HU" dirty="0">
                <a:solidFill>
                  <a:prstClr val="white"/>
                </a:solidFill>
                <a:latin typeface="Neue Haas Grotesk Text Pro"/>
              </a:rPr>
              <a:t>Az egyetlen festett császárportré</a:t>
            </a:r>
          </a:p>
          <a:p>
            <a:endParaRPr lang="hu-HU" dirty="0">
              <a:solidFill>
                <a:prstClr val="white"/>
              </a:solidFill>
              <a:latin typeface="Neue Haas Grotesk Text Pro"/>
            </a:endParaRPr>
          </a:p>
          <a:p>
            <a:r>
              <a:rPr lang="hu-HU" dirty="0">
                <a:solidFill>
                  <a:prstClr val="white"/>
                </a:solidFill>
                <a:latin typeface="Neue Haas Grotesk Text Pro"/>
              </a:rPr>
              <a:t>Caracalla (12 éves), </a:t>
            </a:r>
            <a:r>
              <a:rPr lang="hu-HU" dirty="0" err="1">
                <a:solidFill>
                  <a:prstClr val="white"/>
                </a:solidFill>
                <a:latin typeface="Neue Haas Grotesk Text Pro"/>
              </a:rPr>
              <a:t>Geta</a:t>
            </a:r>
            <a:r>
              <a:rPr lang="hu-HU" dirty="0">
                <a:solidFill>
                  <a:prstClr val="white"/>
                </a:solidFill>
                <a:latin typeface="Neue Haas Grotesk Text Pro"/>
              </a:rPr>
              <a:t> (10éves- kikaparva), </a:t>
            </a:r>
            <a:r>
              <a:rPr lang="hu-HU" dirty="0" err="1">
                <a:solidFill>
                  <a:prstClr val="white"/>
                </a:solidFill>
                <a:latin typeface="Neue Haas Grotesk Text Pro"/>
              </a:rPr>
              <a:t>Iulia</a:t>
            </a:r>
            <a:r>
              <a:rPr lang="hu-HU" dirty="0">
                <a:solidFill>
                  <a:prstClr val="white"/>
                </a:solidFill>
                <a:latin typeface="Neue Haas Grotesk Text Pro"/>
              </a:rPr>
              <a:t> </a:t>
            </a:r>
            <a:r>
              <a:rPr lang="hu-HU" dirty="0" err="1">
                <a:solidFill>
                  <a:prstClr val="white"/>
                </a:solidFill>
                <a:latin typeface="Neue Haas Grotesk Text Pro"/>
              </a:rPr>
              <a:t>Domna</a:t>
            </a:r>
            <a:endParaRPr lang="hu-HU" dirty="0">
              <a:solidFill>
                <a:prstClr val="white"/>
              </a:solidFill>
              <a:latin typeface="Neue Haas Grotesk Text Pro"/>
            </a:endParaRPr>
          </a:p>
          <a:p>
            <a:endParaRPr lang="hu-HU" dirty="0">
              <a:solidFill>
                <a:prstClr val="white"/>
              </a:solidFill>
              <a:latin typeface="Neue Haas Grotesk Text Pro"/>
            </a:endParaRPr>
          </a:p>
          <a:p>
            <a:r>
              <a:rPr lang="hu-HU" dirty="0">
                <a:solidFill>
                  <a:prstClr val="white"/>
                </a:solidFill>
                <a:latin typeface="Neue Haas Grotesk Text Pro"/>
              </a:rPr>
              <a:t>A császáron és két fián is drágaköves arany babérkoszorú, kezeikben elefántcsontjogar</a:t>
            </a:r>
          </a:p>
        </p:txBody>
      </p:sp>
      <p:sp>
        <p:nvSpPr>
          <p:cNvPr id="6" name="Szövegdoboz 5">
            <a:extLst>
              <a:ext uri="{FF2B5EF4-FFF2-40B4-BE49-F238E27FC236}">
                <a16:creationId xmlns:a16="http://schemas.microsoft.com/office/drawing/2014/main" id="{9593F31D-C3D2-9792-41B0-46CFE8727AE3}"/>
              </a:ext>
            </a:extLst>
          </p:cNvPr>
          <p:cNvSpPr txBox="1"/>
          <p:nvPr/>
        </p:nvSpPr>
        <p:spPr>
          <a:xfrm>
            <a:off x="163773" y="5404389"/>
            <a:ext cx="8711516" cy="1477328"/>
          </a:xfrm>
          <a:prstGeom prst="rect">
            <a:avLst/>
          </a:prstGeom>
          <a:noFill/>
        </p:spPr>
        <p:txBody>
          <a:bodyPr wrap="square" rtlCol="0">
            <a:spAutoFit/>
          </a:bodyPr>
          <a:lstStyle/>
          <a:p>
            <a:r>
              <a:rPr lang="hu-HU">
                <a:solidFill>
                  <a:prstClr val="white"/>
                </a:solidFill>
                <a:latin typeface="Neue Haas Grotesk Text Pro"/>
              </a:rPr>
              <a:t>A császár és Caracalla képe előrébb, mint a császárné és Geta: rangsort mutat</a:t>
            </a:r>
          </a:p>
          <a:p>
            <a:r>
              <a:rPr lang="hu-HU">
                <a:solidFill>
                  <a:prstClr val="white"/>
                </a:solidFill>
                <a:latin typeface="Neue Haas Grotesk Text Pro"/>
              </a:rPr>
              <a:t>212-ben Caracalla megölte öccsét + damnatio memoriae</a:t>
            </a:r>
          </a:p>
          <a:p>
            <a:r>
              <a:rPr lang="hu-HU">
                <a:solidFill>
                  <a:prstClr val="white"/>
                </a:solidFill>
                <a:latin typeface="Neue Haas Grotesk Text Pro"/>
              </a:rPr>
              <a:t>Külsőségekben a császár igyekszik a bölcs és szelíd Marcus Aureliushoz hasonlítani: filozófusszakáll + fürtök (&lt;&lt; ő afrikai, neje szír, polgárháb. során erőszakkal lett császár): hogy a legitimációját erősítse</a:t>
            </a:r>
          </a:p>
        </p:txBody>
      </p:sp>
      <p:sp>
        <p:nvSpPr>
          <p:cNvPr id="3" name="Szövegdoboz 2">
            <a:extLst>
              <a:ext uri="{FF2B5EF4-FFF2-40B4-BE49-F238E27FC236}">
                <a16:creationId xmlns:a16="http://schemas.microsoft.com/office/drawing/2014/main" id="{A192B788-13ED-05C9-9CAB-ED5CF71EC67C}"/>
              </a:ext>
            </a:extLst>
          </p:cNvPr>
          <p:cNvSpPr txBox="1"/>
          <p:nvPr/>
        </p:nvSpPr>
        <p:spPr>
          <a:xfrm>
            <a:off x="4519531" y="72840"/>
            <a:ext cx="2403222" cy="430887"/>
          </a:xfrm>
          <a:prstGeom prst="rect">
            <a:avLst/>
          </a:prstGeom>
          <a:solidFill>
            <a:schemeClr val="accent1">
              <a:lumMod val="20000"/>
              <a:lumOff val="80000"/>
            </a:schemeClr>
          </a:solidFill>
        </p:spPr>
        <p:txBody>
          <a:bodyPr wrap="none" rtlCol="0">
            <a:spAutoFit/>
          </a:bodyPr>
          <a:lstStyle/>
          <a:p>
            <a:r>
              <a:rPr lang="hu-HU" sz="2200" b="1" dirty="0">
                <a:solidFill>
                  <a:schemeClr val="bg1"/>
                </a:solidFill>
              </a:rPr>
              <a:t>Hová tűnt </a:t>
            </a:r>
            <a:r>
              <a:rPr lang="hu-HU" sz="2200" b="1" dirty="0" err="1">
                <a:solidFill>
                  <a:schemeClr val="bg1"/>
                </a:solidFill>
              </a:rPr>
              <a:t>Geta</a:t>
            </a:r>
            <a:r>
              <a:rPr lang="hu-HU" sz="2200" b="1" dirty="0">
                <a:solidFill>
                  <a:schemeClr val="bg1"/>
                </a:solidFill>
              </a:rPr>
              <a:t>?</a:t>
            </a:r>
          </a:p>
        </p:txBody>
      </p:sp>
    </p:spTree>
    <p:extLst>
      <p:ext uri="{BB962C8B-B14F-4D97-AF65-F5344CB8AC3E}">
        <p14:creationId xmlns:p14="http://schemas.microsoft.com/office/powerpoint/2010/main" val="365189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57A7A11-1658-3D54-0F97-348A0A84A701}"/>
              </a:ext>
            </a:extLst>
          </p:cNvPr>
          <p:cNvSpPr>
            <a:spLocks noGrp="1"/>
          </p:cNvSpPr>
          <p:nvPr>
            <p:ph type="title"/>
          </p:nvPr>
        </p:nvSpPr>
        <p:spPr/>
        <p:txBody>
          <a:bodyPr/>
          <a:lstStyle/>
          <a:p>
            <a:r>
              <a:rPr lang="hu-HU"/>
              <a:t>Mozaikok</a:t>
            </a:r>
          </a:p>
        </p:txBody>
      </p:sp>
      <p:sp>
        <p:nvSpPr>
          <p:cNvPr id="3" name="Dia számának helye 2">
            <a:extLst>
              <a:ext uri="{FF2B5EF4-FFF2-40B4-BE49-F238E27FC236}">
                <a16:creationId xmlns:a16="http://schemas.microsoft.com/office/drawing/2014/main" id="{57939A63-F5F8-C1F4-CC63-B73BE2C00841}"/>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50</a:t>
            </a:fld>
            <a:endParaRPr lang="en-US">
              <a:solidFill>
                <a:prstClr val="white"/>
              </a:solidFill>
              <a:latin typeface="Neue Haas Grotesk Text Pro"/>
            </a:endParaRPr>
          </a:p>
        </p:txBody>
      </p:sp>
    </p:spTree>
    <p:extLst>
      <p:ext uri="{BB962C8B-B14F-4D97-AF65-F5344CB8AC3E}">
        <p14:creationId xmlns:p14="http://schemas.microsoft.com/office/powerpoint/2010/main" val="967128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ia számának helye 5">
            <a:extLst>
              <a:ext uri="{FF2B5EF4-FFF2-40B4-BE49-F238E27FC236}">
                <a16:creationId xmlns:a16="http://schemas.microsoft.com/office/drawing/2014/main" id="{EAE77691-6D5B-43E4-B7B9-2AF546653BD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fld id="{35CD487B-5F1A-4A27-992E-CF82C2488EC6}" type="slidenum">
              <a:rPr lang="hu-HU" altLang="hu-HU" sz="1200">
                <a:solidFill>
                  <a:srgbClr val="898989"/>
                </a:solidFill>
              </a:rPr>
              <a:pPr>
                <a:spcBef>
                  <a:spcPct val="0"/>
                </a:spcBef>
              </a:pPr>
              <a:t>51</a:t>
            </a:fld>
            <a:endParaRPr lang="hu-HU" altLang="hu-HU" sz="1200">
              <a:solidFill>
                <a:srgbClr val="898989"/>
              </a:solidFill>
            </a:endParaRPr>
          </a:p>
        </p:txBody>
      </p:sp>
      <p:sp>
        <p:nvSpPr>
          <p:cNvPr id="12291" name="Dia számának helye 5">
            <a:extLst>
              <a:ext uri="{FF2B5EF4-FFF2-40B4-BE49-F238E27FC236}">
                <a16:creationId xmlns:a16="http://schemas.microsoft.com/office/drawing/2014/main" id="{92255BD3-9B2B-B6E2-A323-6FC7A58ADF62}"/>
              </a:ext>
            </a:extLst>
          </p:cNvPr>
          <p:cNvSpPr txBox="1">
            <a:spLocks noGrp="1"/>
          </p:cNvSpPr>
          <p:nvPr/>
        </p:nvSpPr>
        <p:spPr bwMode="auto">
          <a:xfrm>
            <a:off x="6553200" y="6356352"/>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pPr>
            <a:fld id="{8688D130-1660-4AA5-9C2A-AC6ACC74E8B9}" type="slidenum">
              <a:rPr lang="hu-HU" altLang="hu-HU" sz="1200">
                <a:solidFill>
                  <a:srgbClr val="898989"/>
                </a:solidFill>
              </a:rPr>
              <a:pPr algn="r">
                <a:spcBef>
                  <a:spcPct val="0"/>
                </a:spcBef>
              </a:pPr>
              <a:t>51</a:t>
            </a:fld>
            <a:endParaRPr lang="hu-HU" altLang="hu-HU" sz="1200">
              <a:solidFill>
                <a:srgbClr val="898989"/>
              </a:solidFill>
            </a:endParaRPr>
          </a:p>
        </p:txBody>
      </p:sp>
      <p:sp>
        <p:nvSpPr>
          <p:cNvPr id="12292" name="Dia számának helye 5">
            <a:extLst>
              <a:ext uri="{FF2B5EF4-FFF2-40B4-BE49-F238E27FC236}">
                <a16:creationId xmlns:a16="http://schemas.microsoft.com/office/drawing/2014/main" id="{DFD39256-37EC-A070-4CA1-6397484D84BF}"/>
              </a:ext>
            </a:extLst>
          </p:cNvPr>
          <p:cNvSpPr txBox="1">
            <a:spLocks noGrp="1"/>
          </p:cNvSpPr>
          <p:nvPr/>
        </p:nvSpPr>
        <p:spPr bwMode="auto">
          <a:xfrm>
            <a:off x="6553200" y="6356352"/>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pPr>
            <a:fld id="{6C630985-F8A5-427C-AD08-7F8169282E72}" type="slidenum">
              <a:rPr lang="hu-HU" altLang="hu-HU" sz="1200">
                <a:solidFill>
                  <a:srgbClr val="898989"/>
                </a:solidFill>
              </a:rPr>
              <a:pPr algn="r">
                <a:spcBef>
                  <a:spcPct val="0"/>
                </a:spcBef>
              </a:pPr>
              <a:t>51</a:t>
            </a:fld>
            <a:endParaRPr lang="hu-HU" altLang="hu-HU" sz="1200">
              <a:solidFill>
                <a:srgbClr val="898989"/>
              </a:solidFill>
            </a:endParaRPr>
          </a:p>
        </p:txBody>
      </p:sp>
      <p:sp>
        <p:nvSpPr>
          <p:cNvPr id="2" name="Szövegdoboz 1">
            <a:extLst>
              <a:ext uri="{FF2B5EF4-FFF2-40B4-BE49-F238E27FC236}">
                <a16:creationId xmlns:a16="http://schemas.microsoft.com/office/drawing/2014/main" id="{C03FACCE-1B6E-32F6-F2C9-5C32423920BE}"/>
              </a:ext>
            </a:extLst>
          </p:cNvPr>
          <p:cNvSpPr txBox="1"/>
          <p:nvPr/>
        </p:nvSpPr>
        <p:spPr>
          <a:xfrm>
            <a:off x="268713" y="5798145"/>
            <a:ext cx="8710189" cy="923330"/>
          </a:xfrm>
          <a:prstGeom prst="rect">
            <a:avLst/>
          </a:prstGeom>
          <a:noFill/>
        </p:spPr>
        <p:txBody>
          <a:bodyPr wrap="square" rtlCol="0">
            <a:spAutoFit/>
          </a:bodyPr>
          <a:lstStyle/>
          <a:p>
            <a:r>
              <a:rPr lang="hu-HU">
                <a:solidFill>
                  <a:prstClr val="white"/>
                </a:solidFill>
                <a:latin typeface="Neue Haas Grotesk Text Pro"/>
              </a:rPr>
              <a:t>Nagy Sándor-mozaik: 5x3 m, Pompei, Casa del fauno, Kr. e. 2. század - eredetije 4. század</a:t>
            </a:r>
          </a:p>
          <a:p>
            <a:r>
              <a:rPr lang="hu-HU">
                <a:solidFill>
                  <a:prstClr val="white"/>
                </a:solidFill>
                <a:latin typeface="Neue Haas Grotesk Text Pro"/>
              </a:rPr>
              <a:t>Dareiosz nem akar menekülni, de arcán borzalom és fájdalom (v. félelem?)</a:t>
            </a:r>
          </a:p>
        </p:txBody>
      </p:sp>
      <p:pic>
        <p:nvPicPr>
          <p:cNvPr id="3" name="Kép 2">
            <a:extLst>
              <a:ext uri="{FF2B5EF4-FFF2-40B4-BE49-F238E27FC236}">
                <a16:creationId xmlns:a16="http://schemas.microsoft.com/office/drawing/2014/main" id="{09B29417-E726-72CB-FA81-DE27AAC6C36C}"/>
              </a:ext>
            </a:extLst>
          </p:cNvPr>
          <p:cNvPicPr>
            <a:picLocks noChangeAspect="1"/>
          </p:cNvPicPr>
          <p:nvPr/>
        </p:nvPicPr>
        <p:blipFill>
          <a:blip r:embed="rId2"/>
          <a:stretch>
            <a:fillRect/>
          </a:stretch>
        </p:blipFill>
        <p:spPr>
          <a:xfrm>
            <a:off x="0" y="136525"/>
            <a:ext cx="9144000" cy="5475618"/>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ia számának helye 5">
            <a:extLst>
              <a:ext uri="{FF2B5EF4-FFF2-40B4-BE49-F238E27FC236}">
                <a16:creationId xmlns:a16="http://schemas.microsoft.com/office/drawing/2014/main" id="{6EEA8ABA-B8DF-122D-F261-7747A97843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fld id="{79423934-648C-4A1B-9D01-EF972A6DB5CE}" type="slidenum">
              <a:rPr lang="hu-HU" altLang="hu-HU" sz="1200">
                <a:solidFill>
                  <a:srgbClr val="898989"/>
                </a:solidFill>
              </a:rPr>
              <a:pPr>
                <a:spcBef>
                  <a:spcPct val="0"/>
                </a:spcBef>
              </a:pPr>
              <a:t>52</a:t>
            </a:fld>
            <a:endParaRPr lang="hu-HU" altLang="hu-HU" sz="1200">
              <a:solidFill>
                <a:srgbClr val="898989"/>
              </a:solidFill>
            </a:endParaRPr>
          </a:p>
        </p:txBody>
      </p:sp>
      <p:sp>
        <p:nvSpPr>
          <p:cNvPr id="13315" name="Dia számának helye 5">
            <a:extLst>
              <a:ext uri="{FF2B5EF4-FFF2-40B4-BE49-F238E27FC236}">
                <a16:creationId xmlns:a16="http://schemas.microsoft.com/office/drawing/2014/main" id="{F25C53EE-4C6D-C23C-DF57-4A3072DD5F13}"/>
              </a:ext>
            </a:extLst>
          </p:cNvPr>
          <p:cNvSpPr txBox="1">
            <a:spLocks noGrp="1"/>
          </p:cNvSpPr>
          <p:nvPr/>
        </p:nvSpPr>
        <p:spPr bwMode="auto">
          <a:xfrm>
            <a:off x="6553200" y="6356352"/>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pPr>
            <a:fld id="{E1D659E9-682D-4B76-976D-A3672C7074F3}" type="slidenum">
              <a:rPr lang="hu-HU" altLang="hu-HU" sz="1200">
                <a:solidFill>
                  <a:srgbClr val="898989"/>
                </a:solidFill>
              </a:rPr>
              <a:pPr algn="r">
                <a:spcBef>
                  <a:spcPct val="0"/>
                </a:spcBef>
              </a:pPr>
              <a:t>52</a:t>
            </a:fld>
            <a:endParaRPr lang="hu-HU" altLang="hu-HU" sz="1200">
              <a:solidFill>
                <a:srgbClr val="898989"/>
              </a:solidFill>
            </a:endParaRPr>
          </a:p>
        </p:txBody>
      </p:sp>
      <p:sp>
        <p:nvSpPr>
          <p:cNvPr id="13316" name="Dia számának helye 5">
            <a:extLst>
              <a:ext uri="{FF2B5EF4-FFF2-40B4-BE49-F238E27FC236}">
                <a16:creationId xmlns:a16="http://schemas.microsoft.com/office/drawing/2014/main" id="{A6B76DFA-93DA-F5E8-72A1-4E392B587A8E}"/>
              </a:ext>
            </a:extLst>
          </p:cNvPr>
          <p:cNvSpPr txBox="1">
            <a:spLocks noGrp="1"/>
          </p:cNvSpPr>
          <p:nvPr/>
        </p:nvSpPr>
        <p:spPr bwMode="auto">
          <a:xfrm>
            <a:off x="6553200" y="6356352"/>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pPr>
            <a:fld id="{2E17BAAA-0BEF-4735-9520-861C6CEB789E}" type="slidenum">
              <a:rPr lang="hu-HU" altLang="hu-HU" sz="1200">
                <a:solidFill>
                  <a:srgbClr val="898989"/>
                </a:solidFill>
              </a:rPr>
              <a:pPr algn="r">
                <a:spcBef>
                  <a:spcPct val="0"/>
                </a:spcBef>
              </a:pPr>
              <a:t>52</a:t>
            </a:fld>
            <a:endParaRPr lang="hu-HU" altLang="hu-HU" sz="1200">
              <a:solidFill>
                <a:srgbClr val="898989"/>
              </a:solidFill>
            </a:endParaRPr>
          </a:p>
        </p:txBody>
      </p:sp>
      <p:pic>
        <p:nvPicPr>
          <p:cNvPr id="13317" name="Picture 3" descr="alexander in issus mosaic">
            <a:extLst>
              <a:ext uri="{FF2B5EF4-FFF2-40B4-BE49-F238E27FC236}">
                <a16:creationId xmlns:a16="http://schemas.microsoft.com/office/drawing/2014/main" id="{B5AFB17F-1EE0-A5EF-1A7D-744425E2D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913"/>
            <a:ext cx="9144000" cy="669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32A9DEFA-712E-AEF7-CC39-FCA05533E103}"/>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53</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40232BBA-A2AB-DA15-6704-34803D58B25B}"/>
              </a:ext>
            </a:extLst>
          </p:cNvPr>
          <p:cNvPicPr>
            <a:picLocks noChangeAspect="1"/>
          </p:cNvPicPr>
          <p:nvPr/>
        </p:nvPicPr>
        <p:blipFill>
          <a:blip r:embed="rId2"/>
          <a:stretch>
            <a:fillRect/>
          </a:stretch>
        </p:blipFill>
        <p:spPr>
          <a:xfrm>
            <a:off x="2" y="0"/>
            <a:ext cx="6807941" cy="6858000"/>
          </a:xfrm>
          <a:prstGeom prst="rect">
            <a:avLst/>
          </a:prstGeom>
        </p:spPr>
      </p:pic>
      <p:sp>
        <p:nvSpPr>
          <p:cNvPr id="5" name="Szövegdoboz 4">
            <a:extLst>
              <a:ext uri="{FF2B5EF4-FFF2-40B4-BE49-F238E27FC236}">
                <a16:creationId xmlns:a16="http://schemas.microsoft.com/office/drawing/2014/main" id="{3759AFE3-5A15-AE15-3B34-C62AF09AC0FE}"/>
              </a:ext>
            </a:extLst>
          </p:cNvPr>
          <p:cNvSpPr txBox="1"/>
          <p:nvPr/>
        </p:nvSpPr>
        <p:spPr>
          <a:xfrm>
            <a:off x="7035800" y="1054102"/>
            <a:ext cx="1981200" cy="4524315"/>
          </a:xfrm>
          <a:prstGeom prst="rect">
            <a:avLst/>
          </a:prstGeom>
          <a:noFill/>
        </p:spPr>
        <p:txBody>
          <a:bodyPr wrap="square" rtlCol="0">
            <a:spAutoFit/>
          </a:bodyPr>
          <a:lstStyle/>
          <a:p>
            <a:r>
              <a:rPr lang="hu-HU">
                <a:solidFill>
                  <a:prstClr val="white"/>
                </a:solidFill>
                <a:latin typeface="Neue Haas Grotesk Text Pro"/>
              </a:rPr>
              <a:t>Színielőadás előkészületei – Kr. u. 1. közepe</a:t>
            </a:r>
          </a:p>
          <a:p>
            <a:r>
              <a:rPr lang="hu-HU">
                <a:solidFill>
                  <a:prstClr val="white"/>
                </a:solidFill>
                <a:latin typeface="Neue Haas Grotesk Text Pro"/>
              </a:rPr>
              <a:t>Pompeii – A tragédiaíró háza tablinuma</a:t>
            </a:r>
          </a:p>
          <a:p>
            <a:endParaRPr lang="hu-HU">
              <a:solidFill>
                <a:prstClr val="white"/>
              </a:solidFill>
              <a:latin typeface="Neue Haas Grotesk Text Pro"/>
            </a:endParaRPr>
          </a:p>
          <a:p>
            <a:r>
              <a:rPr lang="hu-HU">
                <a:solidFill>
                  <a:prstClr val="white"/>
                </a:solidFill>
                <a:latin typeface="Neue Haas Grotesk Text Pro"/>
              </a:rPr>
              <a:t>Hellenisztikus festmény alapján (talán színházi győzelemért fogadalmi ajándék?)</a:t>
            </a:r>
          </a:p>
          <a:p>
            <a:endParaRPr lang="hu-HU">
              <a:solidFill>
                <a:prstClr val="white"/>
              </a:solidFill>
              <a:latin typeface="Neue Haas Grotesk Text Pro"/>
            </a:endParaRPr>
          </a:p>
          <a:p>
            <a:endParaRPr lang="hu-HU">
              <a:solidFill>
                <a:prstClr val="white"/>
              </a:solidFill>
              <a:latin typeface="Neue Haas Grotesk Text Pro"/>
            </a:endParaRPr>
          </a:p>
        </p:txBody>
      </p:sp>
    </p:spTree>
    <p:extLst>
      <p:ext uri="{BB962C8B-B14F-4D97-AF65-F5344CB8AC3E}">
        <p14:creationId xmlns:p14="http://schemas.microsoft.com/office/powerpoint/2010/main" val="1194522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 számának helye 1">
            <a:extLst>
              <a:ext uri="{FF2B5EF4-FFF2-40B4-BE49-F238E27FC236}">
                <a16:creationId xmlns:a16="http://schemas.microsoft.com/office/drawing/2014/main" id="{16CFC5D4-DCAD-D052-EBD5-094350E77B40}"/>
              </a:ext>
            </a:extLst>
          </p:cNvPr>
          <p:cNvSpPr>
            <a:spLocks noGrp="1"/>
          </p:cNvSpPr>
          <p:nvPr>
            <p:ph type="sldNum" sz="quarter" idx="12"/>
          </p:nvPr>
        </p:nvSpPr>
        <p:spPr/>
        <p:txBody>
          <a:bodyPr/>
          <a:lstStyle/>
          <a:p>
            <a:fld id="{6E91CC32-6A6B-4E2E-BBA1-6864F305DA26}" type="slidenum">
              <a:rPr lang="en-US">
                <a:solidFill>
                  <a:prstClr val="white"/>
                </a:solidFill>
                <a:latin typeface="Neue Haas Grotesk Text Pro"/>
              </a:rPr>
              <a:pPr/>
              <a:t>54</a:t>
            </a:fld>
            <a:endParaRPr lang="en-US">
              <a:solidFill>
                <a:prstClr val="white"/>
              </a:solidFill>
              <a:latin typeface="Neue Haas Grotesk Text Pro"/>
            </a:endParaRPr>
          </a:p>
        </p:txBody>
      </p:sp>
      <p:pic>
        <p:nvPicPr>
          <p:cNvPr id="4" name="Kép 3">
            <a:extLst>
              <a:ext uri="{FF2B5EF4-FFF2-40B4-BE49-F238E27FC236}">
                <a16:creationId xmlns:a16="http://schemas.microsoft.com/office/drawing/2014/main" id="{5BE6BA0B-A24D-60E1-C613-F6CB72B775AD}"/>
              </a:ext>
            </a:extLst>
          </p:cNvPr>
          <p:cNvPicPr>
            <a:picLocks noChangeAspect="1"/>
          </p:cNvPicPr>
          <p:nvPr/>
        </p:nvPicPr>
        <p:blipFill>
          <a:blip r:embed="rId2"/>
          <a:stretch>
            <a:fillRect/>
          </a:stretch>
        </p:blipFill>
        <p:spPr>
          <a:xfrm>
            <a:off x="0" y="312999"/>
            <a:ext cx="8102600" cy="5522249"/>
          </a:xfrm>
          <a:prstGeom prst="rect">
            <a:avLst/>
          </a:prstGeom>
        </p:spPr>
      </p:pic>
      <p:sp>
        <p:nvSpPr>
          <p:cNvPr id="6" name="Szövegdoboz 5">
            <a:extLst>
              <a:ext uri="{FF2B5EF4-FFF2-40B4-BE49-F238E27FC236}">
                <a16:creationId xmlns:a16="http://schemas.microsoft.com/office/drawing/2014/main" id="{858A99C7-CDCE-F6C0-D31E-55DFC085BC00}"/>
              </a:ext>
            </a:extLst>
          </p:cNvPr>
          <p:cNvSpPr txBox="1"/>
          <p:nvPr/>
        </p:nvSpPr>
        <p:spPr>
          <a:xfrm>
            <a:off x="268711" y="5934670"/>
            <a:ext cx="8606578" cy="923330"/>
          </a:xfrm>
          <a:prstGeom prst="rect">
            <a:avLst/>
          </a:prstGeom>
          <a:noFill/>
        </p:spPr>
        <p:txBody>
          <a:bodyPr wrap="square">
            <a:spAutoFit/>
          </a:bodyPr>
          <a:lstStyle/>
          <a:p>
            <a:r>
              <a:rPr lang="hu-HU">
                <a:solidFill>
                  <a:prstClr val="white"/>
                </a:solidFill>
                <a:latin typeface="Neue Haas Grotesk Text Pro"/>
              </a:rPr>
              <a:t>Kentaurok vadállatok ellen küzdenek – mozaik a Villa Hadrianából (Kr. u. 118-28)</a:t>
            </a:r>
          </a:p>
          <a:p>
            <a:r>
              <a:rPr lang="hu-HU">
                <a:solidFill>
                  <a:prstClr val="white"/>
                </a:solidFill>
                <a:latin typeface="Neue Haas Grotesk Text Pro"/>
              </a:rPr>
              <a:t>A triclinium padlóján, talán 5. századi eredeti; a tigris egy nő kentaurt tepert le, a kentaur a tigrisre céloz, de a támadó párducot figyeli</a:t>
            </a:r>
          </a:p>
        </p:txBody>
      </p:sp>
    </p:spTree>
    <p:extLst>
      <p:ext uri="{BB962C8B-B14F-4D97-AF65-F5344CB8AC3E}">
        <p14:creationId xmlns:p14="http://schemas.microsoft.com/office/powerpoint/2010/main" val="3417067980"/>
      </p:ext>
    </p:extLst>
  </p:cSld>
  <p:clrMapOvr>
    <a:masterClrMapping/>
  </p:clrMapOvr>
</p:sld>
</file>

<file path=ppt/theme/theme1.xml><?xml version="1.0" encoding="utf-8"?>
<a:theme xmlns:a="http://schemas.openxmlformats.org/drawingml/2006/main" name="DylanVTI">
  <a:themeElements>
    <a:clrScheme name="Custom 8">
      <a:dk1>
        <a:sysClr val="windowText" lastClr="000000"/>
      </a:dk1>
      <a:lt1>
        <a:sysClr val="window" lastClr="FFFFFF"/>
      </a:lt1>
      <a:dk2>
        <a:srgbClr val="1A1A33"/>
      </a:dk2>
      <a:lt2>
        <a:srgbClr val="EEFFE3"/>
      </a:lt2>
      <a:accent1>
        <a:srgbClr val="5C40EF"/>
      </a:accent1>
      <a:accent2>
        <a:srgbClr val="B8A0F8"/>
      </a:accent2>
      <a:accent3>
        <a:srgbClr val="00C777"/>
      </a:accent3>
      <a:accent4>
        <a:srgbClr val="005A66"/>
      </a:accent4>
      <a:accent5>
        <a:srgbClr val="9956EA"/>
      </a:accent5>
      <a:accent6>
        <a:srgbClr val="9BBB25"/>
      </a:accent6>
      <a:hlink>
        <a:srgbClr val="674CF0"/>
      </a:hlink>
      <a:folHlink>
        <a:srgbClr val="B53699"/>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602636BD-A055-489B-83EC-AD971B7E5F9C}" vid="{CD33A9BC-C4B5-4F36-8A14-490DC4E38F27}"/>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TotalTime>
  <Words>1968</Words>
  <Application>Microsoft Office PowerPoint</Application>
  <PresentationFormat>Diavetítés a képernyőre (4:3 oldalarány)</PresentationFormat>
  <Paragraphs>294</Paragraphs>
  <Slides>54</Slides>
  <Notes>1</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54</vt:i4>
      </vt:variant>
    </vt:vector>
  </HeadingPairs>
  <TitlesOfParts>
    <vt:vector size="58" baseType="lpstr">
      <vt:lpstr>Aptos</vt:lpstr>
      <vt:lpstr>Arial</vt:lpstr>
      <vt:lpstr>Neue Haas Grotesk Text Pro</vt:lpstr>
      <vt:lpstr>DylanVTI</vt:lpstr>
      <vt:lpstr>PowerPoint-bemutató</vt:lpstr>
      <vt:lpstr>Agyagedények   Mit tudhatunk meg a cserépedényekből?  - kereskedelem  - táplálkozás  - vallás  - mindennapi élet  - technológia  - társadalmi kapcsolatok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A rabszolgák és a nők élete tárgyakon és falfestményeken keresztül    - munka - életkörülmények - tulajdonos-rabszolga viszony - nemi szerepek - társadalmi előítéletek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Mozaikok</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Mohay Gergely</dc:creator>
  <cp:lastModifiedBy>Mohay Gergely</cp:lastModifiedBy>
  <cp:revision>6</cp:revision>
  <dcterms:created xsi:type="dcterms:W3CDTF">2025-12-17T21:06:00Z</dcterms:created>
  <dcterms:modified xsi:type="dcterms:W3CDTF">2026-10-15T17:45:59Z</dcterms:modified>
</cp:coreProperties>
</file>