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51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57" r:id="rId9"/>
    <p:sldId id="263" r:id="rId10"/>
    <p:sldId id="272" r:id="rId11"/>
    <p:sldId id="274" r:id="rId12"/>
    <p:sldId id="297" r:id="rId13"/>
    <p:sldId id="296" r:id="rId14"/>
    <p:sldId id="294" r:id="rId15"/>
    <p:sldId id="275" r:id="rId16"/>
    <p:sldId id="277" r:id="rId17"/>
    <p:sldId id="267" r:id="rId18"/>
    <p:sldId id="266" r:id="rId19"/>
    <p:sldId id="265" r:id="rId20"/>
    <p:sldId id="307" r:id="rId21"/>
    <p:sldId id="268" r:id="rId22"/>
    <p:sldId id="270" r:id="rId23"/>
    <p:sldId id="271" r:id="rId24"/>
    <p:sldId id="276" r:id="rId25"/>
    <p:sldId id="302" r:id="rId26"/>
    <p:sldId id="301" r:id="rId27"/>
    <p:sldId id="310" r:id="rId28"/>
    <p:sldId id="306" r:id="rId29"/>
    <p:sldId id="278" r:id="rId30"/>
    <p:sldId id="279" r:id="rId31"/>
    <p:sldId id="303" r:id="rId32"/>
    <p:sldId id="304" r:id="rId33"/>
    <p:sldId id="281" r:id="rId34"/>
    <p:sldId id="282" r:id="rId35"/>
    <p:sldId id="284" r:id="rId36"/>
    <p:sldId id="283" r:id="rId37"/>
    <p:sldId id="288" r:id="rId38"/>
    <p:sldId id="285" r:id="rId39"/>
    <p:sldId id="286" r:id="rId40"/>
    <p:sldId id="287" r:id="rId41"/>
    <p:sldId id="289" r:id="rId42"/>
    <p:sldId id="291" r:id="rId43"/>
    <p:sldId id="311" r:id="rId44"/>
    <p:sldId id="293" r:id="rId45"/>
    <p:sldId id="298" r:id="rId46"/>
    <p:sldId id="299" r:id="rId47"/>
    <p:sldId id="290" r:id="rId48"/>
    <p:sldId id="300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810" autoAdjust="0"/>
    <p:restoredTop sz="94660"/>
  </p:normalViewPr>
  <p:slideViewPr>
    <p:cSldViewPr snapToGrid="0">
      <p:cViewPr varScale="1">
        <p:scale>
          <a:sx n="87" d="100"/>
          <a:sy n="87" d="100"/>
        </p:scale>
        <p:origin x="8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9D0C2-D9DE-428B-A2C7-9BE7B59F06E9}" type="datetimeFigureOut">
              <a:rPr lang="hu-HU" smtClean="0"/>
              <a:t>2026. 09. 24.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82A73-16D5-4225-94EB-FACF0BE8C60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4301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94428-4AC2-4AA9-80D7-52BABF98BACD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3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F2B0-CBBB-4541-964F-43C420C643A2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4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6200A-F0C7-40C5-ADBB-19FB9C91FDB1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19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1374-51FB-45E6-AF35-73F949125BA0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89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7E475-E864-4BAA-B506-0D3879E000AB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8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8E0B-7FC0-45B4-BA45-093200C61731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9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6F190-38A9-452A-ACD3-A2BE856D7CF9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F9A2D-F159-46E1-820A-D57D0E930FCB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60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tx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AF3D101-F292-4D6C-A08D-08142868AA24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079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9775F-631F-482A-A24D-A18A35320009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2C4C-5560-425C-92CB-324F1392C7BE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38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7C07CDD3-7FB6-4263-B581-F5D183E11142}" type="datetime1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73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EF8A5A-B2A6-6098-46BF-8A918C1F6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Térképek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CFAD983-2782-359F-BD7A-43326E54F6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  <a:p>
            <a:r>
              <a:rPr lang="hu-HU" dirty="0"/>
              <a:t>Hogyan tették a világot érthetővé?</a:t>
            </a:r>
          </a:p>
          <a:p>
            <a:r>
              <a:rPr lang="hu-HU" dirty="0"/>
              <a:t>Különböző típusok és funkciók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72F797E-928F-A11F-0F2F-8A4270F86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50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7E07CBC-8D50-2287-4637-F9CF56E5C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" y="0"/>
            <a:ext cx="6858000" cy="425859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B058E5FF-E679-BC05-EB58-D9ECDD02A588}"/>
              </a:ext>
            </a:extLst>
          </p:cNvPr>
          <p:cNvSpPr txBox="1"/>
          <p:nvPr/>
        </p:nvSpPr>
        <p:spPr>
          <a:xfrm>
            <a:off x="303662" y="5723551"/>
            <a:ext cx="85366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Part of a representation of a town in a Neolithic wall painting</a:t>
            </a:r>
          </a:p>
          <a:p>
            <a:r>
              <a:rPr lang="en-US"/>
              <a:t>from Çatal Hüyük, Turkey, dated to the early seventh millennium BCE.</a:t>
            </a:r>
          </a:p>
          <a:p>
            <a:r>
              <a:rPr lang="en-US"/>
              <a:t>Approximately 3 m in length</a:t>
            </a:r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AA34FD9C-2129-2050-6C5C-B0EA27CA4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56897" y="1455866"/>
            <a:ext cx="1677370" cy="6858000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F7645E9-8859-5907-31AA-E76D583F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56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72AE793-3C65-7BB1-CAD5-302DD5B07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69537" cy="388393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7925FEAF-A28C-9EEC-3C52-A21C8BE3D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61" y="-1"/>
            <a:ext cx="3411942" cy="291263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ECA2293-0F41-26AB-4F95-2C7EF6396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111" y="4205335"/>
            <a:ext cx="3367889" cy="265266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B2008D0-7B07-3DCF-0324-9CB812829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284" y="3589699"/>
            <a:ext cx="3150606" cy="326830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21EE466-85E6-1A7F-1D34-EF3770B33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4927" y="3734925"/>
            <a:ext cx="2571184" cy="2281473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73933B6D-0C43-FD41-B1EB-8E6C46394686}"/>
              </a:ext>
            </a:extLst>
          </p:cNvPr>
          <p:cNvSpPr txBox="1"/>
          <p:nvPr/>
        </p:nvSpPr>
        <p:spPr>
          <a:xfrm>
            <a:off x="3561761" y="2983348"/>
            <a:ext cx="442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Térképek Mezopotámiából a 3-2. évezredből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096C79B-C135-99C4-56AD-01DE4D30B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3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854C8F1-1138-1A7E-6C2B-2202B4EA8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" y="0"/>
            <a:ext cx="6212813" cy="611419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A3604DC-B9BD-1DCC-D1E7-55182D52E40F}"/>
              </a:ext>
            </a:extLst>
          </p:cNvPr>
          <p:cNvSpPr txBox="1"/>
          <p:nvPr/>
        </p:nvSpPr>
        <p:spPr>
          <a:xfrm>
            <a:off x="6448567" y="2721675"/>
            <a:ext cx="25589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Detail, papyrus with the plan of the tomb of Ramesses IV, Twentieth</a:t>
            </a:r>
          </a:p>
          <a:p>
            <a:r>
              <a:rPr lang="en-US"/>
              <a:t>Dynasty.</a:t>
            </a:r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C7E4727-05C7-BB04-829F-0C29D5FEE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76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CD3621D-E6C4-FD2C-8CB2-B44C410AD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81" y="153132"/>
            <a:ext cx="5172907" cy="402569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8A6F03AB-8ED5-89D5-4CCD-B2DDAF5EEB72}"/>
              </a:ext>
            </a:extLst>
          </p:cNvPr>
          <p:cNvSpPr txBox="1"/>
          <p:nvPr/>
        </p:nvSpPr>
        <p:spPr>
          <a:xfrm>
            <a:off x="5452281" y="1362334"/>
            <a:ext cx="3173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Map of the gold mines. Papyrus fragment, Twentieth Dynasty</a:t>
            </a:r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58BB8BDD-6D76-5F32-1860-74693DAE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569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0948228-43DE-9DAF-8334-91A2E5C61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32"/>
            <a:ext cx="3766242" cy="361233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B5C73C78-4A9C-FCF9-FA53-9AF7B7D42810}"/>
              </a:ext>
            </a:extLst>
          </p:cNvPr>
          <p:cNvSpPr txBox="1"/>
          <p:nvPr/>
        </p:nvSpPr>
        <p:spPr>
          <a:xfrm>
            <a:off x="443552" y="4865765"/>
            <a:ext cx="6544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Redrawing of the seventh-century- BCE Nineveh</a:t>
            </a:r>
          </a:p>
          <a:p>
            <a:r>
              <a:rPr lang="en-US"/>
              <a:t>planisphere, depicting constellations with their names</a:t>
            </a:r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04EDE5B5-00F2-939F-E6B9-420F2647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821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5C12D90-64AD-23E5-6710-70EFD2FB5936}"/>
              </a:ext>
            </a:extLst>
          </p:cNvPr>
          <p:cNvSpPr txBox="1"/>
          <p:nvPr/>
        </p:nvSpPr>
        <p:spPr>
          <a:xfrm>
            <a:off x="218364" y="443889"/>
            <a:ext cx="4353636" cy="618630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numCol="1">
            <a:spAutoFit/>
          </a:bodyPr>
          <a:lstStyle/>
          <a:p>
            <a:r>
              <a:rPr lang="hu-HU" b="1" u="sng"/>
              <a:t>ARISZTOPHANÉSZ: FELHŐK 200-18</a:t>
            </a:r>
          </a:p>
          <a:p>
            <a:endParaRPr lang="hu-HU"/>
          </a:p>
          <a:p>
            <a:r>
              <a:rPr lang="hu-HU"/>
              <a:t>TANÍTVÁNY.</a:t>
            </a:r>
          </a:p>
          <a:p>
            <a:r>
              <a:rPr lang="hu-HU"/>
              <a:t>Mértan.</a:t>
            </a:r>
          </a:p>
          <a:p>
            <a:r>
              <a:rPr lang="hu-HU"/>
              <a:t>STREPSIADES.</a:t>
            </a:r>
          </a:p>
          <a:p>
            <a:r>
              <a:rPr lang="hu-HU"/>
              <a:t>S mi ennek a használata ?</a:t>
            </a:r>
          </a:p>
          <a:p>
            <a:r>
              <a:rPr lang="hu-HU"/>
              <a:t>TANÍTVÁNY.</a:t>
            </a:r>
          </a:p>
          <a:p>
            <a:r>
              <a:rPr lang="hu-HU"/>
              <a:t>Felmérni, földet.</a:t>
            </a:r>
          </a:p>
          <a:p>
            <a:r>
              <a:rPr lang="hu-HU"/>
              <a:t>STREPSIADES.</a:t>
            </a:r>
          </a:p>
          <a:p>
            <a:r>
              <a:rPr lang="hu-HU"/>
              <a:t>A fölparcellázottat?</a:t>
            </a:r>
          </a:p>
          <a:p>
            <a:r>
              <a:rPr lang="hu-HU"/>
              <a:t>TANÍTVÁNY.</a:t>
            </a:r>
          </a:p>
          <a:p>
            <a:r>
              <a:rPr lang="hu-HU"/>
              <a:t>Nem, az egészet.</a:t>
            </a:r>
          </a:p>
          <a:p>
            <a:r>
              <a:rPr lang="hu-HU"/>
              <a:t>STREPSIADES.</a:t>
            </a:r>
          </a:p>
          <a:p>
            <a:r>
              <a:rPr lang="hu-HU"/>
              <a:t>Ej, tréfálsz velem.</a:t>
            </a:r>
          </a:p>
          <a:p>
            <a:r>
              <a:rPr lang="hu-HU"/>
              <a:t>No, ez közhasznú, népszerű találmány.</a:t>
            </a:r>
          </a:p>
          <a:p>
            <a:r>
              <a:rPr lang="hu-HU"/>
              <a:t>TANÍTVÁNY (kézbe vesz egy papiruszt)</a:t>
            </a:r>
          </a:p>
          <a:p>
            <a:r>
              <a:rPr lang="hu-HU"/>
              <a:t>Látd ezt? ez itt a föld térképe;</a:t>
            </a:r>
          </a:p>
          <a:p>
            <a:r>
              <a:rPr lang="hu-HU"/>
              <a:t>Ez itt Athenae.</a:t>
            </a:r>
          </a:p>
          <a:p>
            <a:r>
              <a:rPr lang="hu-HU"/>
              <a:t>STEEPSIADES.</a:t>
            </a:r>
          </a:p>
          <a:p>
            <a:r>
              <a:rPr lang="hu-HU"/>
              <a:t>Mit beszélsz? Sehol Se látom a birákat:</a:t>
            </a:r>
          </a:p>
          <a:p>
            <a:r>
              <a:rPr lang="hu-HU"/>
              <a:t>nem hiszem.</a:t>
            </a:r>
          </a:p>
          <a:p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01C79BB-DDAB-B4E5-AF94-8A246CA941F5}"/>
              </a:ext>
            </a:extLst>
          </p:cNvPr>
          <p:cNvSpPr txBox="1"/>
          <p:nvPr/>
        </p:nvSpPr>
        <p:spPr>
          <a:xfrm>
            <a:off x="4681184" y="1105553"/>
            <a:ext cx="4039735" cy="535531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hu-HU" dirty="0"/>
              <a:t>TANÍTVÁNY.</a:t>
            </a:r>
          </a:p>
          <a:p>
            <a:r>
              <a:rPr lang="hu-HU" dirty="0"/>
              <a:t>No már, valóban, itt ez Attika.</a:t>
            </a:r>
          </a:p>
          <a:p>
            <a:r>
              <a:rPr lang="hu-HU" dirty="0"/>
              <a:t>STEEPSIADES.</a:t>
            </a:r>
          </a:p>
          <a:p>
            <a:r>
              <a:rPr lang="hu-HU" dirty="0"/>
              <a:t>Hol van </a:t>
            </a:r>
            <a:r>
              <a:rPr lang="hu-HU" dirty="0" err="1"/>
              <a:t>Kikynnos</a:t>
            </a:r>
            <a:r>
              <a:rPr lang="hu-HU" dirty="0"/>
              <a:t> hát, az én falum?</a:t>
            </a:r>
          </a:p>
          <a:p>
            <a:r>
              <a:rPr lang="hu-HU" dirty="0"/>
              <a:t>TANÍTVÁNY (mutatja)</a:t>
            </a:r>
          </a:p>
          <a:p>
            <a:r>
              <a:rPr lang="hu-HU" dirty="0"/>
              <a:t>Ott benne </a:t>
            </a:r>
            <a:r>
              <a:rPr lang="hu-HU" dirty="0" err="1"/>
              <a:t>lessz</a:t>
            </a:r>
            <a:r>
              <a:rPr lang="hu-HU" dirty="0"/>
              <a:t> az is. De látod-e </a:t>
            </a:r>
          </a:p>
          <a:p>
            <a:r>
              <a:rPr lang="hu-HU" dirty="0" err="1"/>
              <a:t>Euboea</a:t>
            </a:r>
            <a:r>
              <a:rPr lang="hu-HU" dirty="0"/>
              <a:t> itt mily hosszan nyúlik el ?</a:t>
            </a:r>
          </a:p>
          <a:p>
            <a:r>
              <a:rPr lang="hu-HU" dirty="0"/>
              <a:t>STEEPSIADES.</a:t>
            </a:r>
          </a:p>
          <a:p>
            <a:r>
              <a:rPr lang="hu-HU" dirty="0"/>
              <a:t>Tudom; mi nyújtóztattuk ki, s </a:t>
            </a:r>
            <a:r>
              <a:rPr lang="hu-HU" dirty="0" err="1"/>
              <a:t>Perikles</a:t>
            </a:r>
            <a:r>
              <a:rPr lang="hu-HU" dirty="0"/>
              <a:t>. </a:t>
            </a:r>
          </a:p>
          <a:p>
            <a:r>
              <a:rPr lang="hu-HU" dirty="0"/>
              <a:t>Hát Spárta hol van ?</a:t>
            </a:r>
          </a:p>
          <a:p>
            <a:r>
              <a:rPr lang="hu-HU" dirty="0"/>
              <a:t>TANÍTVÁNY.</a:t>
            </a:r>
          </a:p>
          <a:p>
            <a:r>
              <a:rPr lang="hu-HU" dirty="0"/>
              <a:t>Hol van? itt alább.</a:t>
            </a:r>
          </a:p>
          <a:p>
            <a:r>
              <a:rPr lang="hu-HU" dirty="0"/>
              <a:t>STREPSIADES. Olyan közel! No, rajta legyetek,</a:t>
            </a:r>
          </a:p>
          <a:p>
            <a:r>
              <a:rPr lang="hu-HU" dirty="0"/>
              <a:t>Hogy ezt tőlünk taszítsátok tovább.</a:t>
            </a:r>
          </a:p>
          <a:p>
            <a:r>
              <a:rPr lang="hu-HU" dirty="0"/>
              <a:t>TANÍTVÁNY.</a:t>
            </a:r>
          </a:p>
          <a:p>
            <a:r>
              <a:rPr lang="hu-HU" dirty="0" err="1"/>
              <a:t>Zeüsz</a:t>
            </a:r>
            <a:r>
              <a:rPr lang="hu-HU" dirty="0"/>
              <a:t> úgyse’! nem </a:t>
            </a:r>
            <a:r>
              <a:rPr lang="hu-HU" dirty="0" err="1"/>
              <a:t>lebet</a:t>
            </a:r>
            <a:r>
              <a:rPr lang="hu-HU" dirty="0"/>
              <a:t>.</a:t>
            </a:r>
          </a:p>
          <a:p>
            <a:r>
              <a:rPr lang="hu-HU" dirty="0"/>
              <a:t>STREPSIADES</a:t>
            </a:r>
          </a:p>
          <a:p>
            <a:r>
              <a:rPr lang="hu-HU" dirty="0"/>
              <a:t>Akkor lesz min siránkoznotok.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CED3467-EE9E-8FD0-F919-FD391E41C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89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73A84D-E67C-06B0-6D0E-3C09FF35F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999745"/>
            <a:ext cx="7975599" cy="5566155"/>
          </a:xfrm>
        </p:spPr>
        <p:txBody>
          <a:bodyPr>
            <a:noAutofit/>
          </a:bodyPr>
          <a:lstStyle/>
          <a:p>
            <a:r>
              <a:rPr lang="hu-HU" sz="2000" dirty="0"/>
              <a:t>A kéziratok nem tartalmaznak térképeket</a:t>
            </a:r>
          </a:p>
          <a:p>
            <a:endParaRPr lang="hu-HU" sz="2000" dirty="0"/>
          </a:p>
          <a:p>
            <a:r>
              <a:rPr lang="hu-HU" sz="2000" dirty="0"/>
              <a:t>Nagyon kevés ókori térkép maradt ránk</a:t>
            </a:r>
          </a:p>
          <a:p>
            <a:r>
              <a:rPr lang="hu-HU" sz="2000" dirty="0"/>
              <a:t>A térképek döntő többsége papiruszon és pergamenen</a:t>
            </a:r>
          </a:p>
          <a:p>
            <a:pPr marL="228600" lvl="1" indent="0">
              <a:buNone/>
            </a:pPr>
            <a:r>
              <a:rPr lang="hu-HU" sz="2000" dirty="0"/>
              <a:t>(de pl. </a:t>
            </a:r>
            <a:r>
              <a:rPr lang="hu-HU" sz="2000" dirty="0" err="1"/>
              <a:t>Theophrasztosz</a:t>
            </a:r>
            <a:r>
              <a:rPr lang="hu-HU" sz="2000" dirty="0"/>
              <a:t> végrendeletében meghagyta, hogy a Lükeionban fatáblákra festett világtérképet kellett kitenni)</a:t>
            </a:r>
          </a:p>
          <a:p>
            <a:pPr marL="228600" lvl="1" indent="0">
              <a:buNone/>
            </a:pPr>
            <a:r>
              <a:rPr lang="hu-HU" sz="2000" dirty="0"/>
              <a:t>A korai térképek földrajzi viszonyok képi megjelenítését jelentették egyes utak mentén</a:t>
            </a:r>
          </a:p>
          <a:p>
            <a:endParaRPr lang="hu-HU" sz="2000" dirty="0"/>
          </a:p>
          <a:p>
            <a:pPr marL="457200" lvl="2" indent="0">
              <a:buNone/>
            </a:pPr>
            <a:r>
              <a:rPr lang="hu-HU" sz="2000" dirty="0"/>
              <a:t>Van olyan nézet, miszerint az ókorban nem is léteztek térképek a mai értelemben (csak kezdetleges térképek), mivel az ókoriak nem ismerték a méretarány fogalmát</a:t>
            </a:r>
          </a:p>
          <a:p>
            <a:endParaRPr lang="hu-HU" sz="2000" dirty="0"/>
          </a:p>
          <a:p>
            <a:r>
              <a:rPr lang="hu-HU" sz="2000" dirty="0"/>
              <a:t>Világtérképek és egyes területek térképei (itt több részlet)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7A288DC-4EDD-FDAF-67D0-A8B68F4B4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5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3E88F4-DFB5-F7E7-86F7-6DA7425A8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1" y="2638045"/>
            <a:ext cx="8178800" cy="3101983"/>
          </a:xfrm>
        </p:spPr>
        <p:txBody>
          <a:bodyPr/>
          <a:lstStyle/>
          <a:p>
            <a:pPr marL="0" indent="0">
              <a:buNone/>
            </a:pPr>
            <a:r>
              <a:rPr lang="hu-HU"/>
              <a:t>Probléma, hogy a térképkészítők a saját hazájuk méretét és jelentőségét eltúlozták, hazájukat a középpontba helyezték és bőséges információt adnak rá és környezetére vonatkozóan</a:t>
            </a:r>
          </a:p>
          <a:p>
            <a:pPr marL="0" indent="0">
              <a:buNone/>
            </a:pPr>
            <a:r>
              <a:rPr lang="hu-HU"/>
              <a:t>Minél távolabbi vidékeket írnak le, annál kisebb méretben ábrázolják azokat, és annál kevesebb részletet közölnek 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A4FA080C-CC12-5615-FB8E-4ADC4E28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12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939800" y="1727200"/>
            <a:ext cx="7556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/>
              <a:t>Térképek kapcsolódtak (és térképészeti fejlődés + új adatok):</a:t>
            </a:r>
          </a:p>
          <a:p>
            <a:pPr marL="342900" indent="-342900">
              <a:buFont typeface="+mj-lt"/>
              <a:buAutoNum type="arabicPeriod"/>
            </a:pPr>
            <a:r>
              <a:rPr lang="hu-HU"/>
              <a:t>a gyarmatosításhoz  (útvonalak + az új települések parcellái) </a:t>
            </a:r>
          </a:p>
          <a:p>
            <a:pPr marL="342900" indent="-342900">
              <a:buFont typeface="+mj-lt"/>
              <a:buAutoNum type="arabicPeriod"/>
            </a:pPr>
            <a:r>
              <a:rPr lang="hu-HU"/>
              <a:t>az idegen népekkel vívott háborúkhoz (perzsa háborúk, majd Alexandrosz hadjárata)</a:t>
            </a:r>
          </a:p>
          <a:p>
            <a:endParaRPr lang="hu-HU"/>
          </a:p>
          <a:p>
            <a:r>
              <a:rPr lang="hu-HU"/>
              <a:t>A ker. és kat. sikerhez is lényegesek pontos térképészeti adatok + kormányzáshoz + gazd. tevékenységhez</a:t>
            </a:r>
          </a:p>
          <a:p>
            <a:endParaRPr lang="hu-HU"/>
          </a:p>
          <a:p>
            <a:r>
              <a:rPr lang="hu-HU"/>
              <a:t>A területek leírása megelőzte a tényleges térképeket</a:t>
            </a:r>
          </a:p>
          <a:p>
            <a:endParaRPr lang="hu-HU"/>
          </a:p>
          <a:p>
            <a:r>
              <a:rPr lang="hu-HU" b="1" u="sng"/>
              <a:t>Periplusz / periégészisz:</a:t>
            </a:r>
            <a:r>
              <a:rPr lang="hu-HU"/>
              <a:t> kereskedők, utazók számára elsősorban: városok felsorolása a tengerpart mentén, hajózási viszonyok, kikötők, import és export cikkek, vámtarifák, barátságosak-e a lakók (Arrianosz, Kalliszthenész, Nearkhosz, Oneszikritosz, Pomponius Mela, Plinius </a:t>
            </a:r>
            <a:r>
              <a:rPr lang="hu-HU" i="1"/>
              <a:t>NH</a:t>
            </a:r>
            <a:r>
              <a:rPr lang="hu-HU"/>
              <a:t> 3-6)</a:t>
            </a:r>
            <a:endParaRPr lang="hu-HU" b="1" u="sng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B3C7DF1-0654-6C5D-2968-E2E6CFA5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19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838200" y="889569"/>
            <a:ext cx="77117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>
                <a:highlight>
                  <a:srgbClr val="008080"/>
                </a:highlight>
              </a:rPr>
              <a:t>A térképszerű leírás alapja a képzelet</a:t>
            </a:r>
          </a:p>
          <a:p>
            <a:endParaRPr lang="hu-HU" b="1" u="sng" dirty="0">
              <a:highlight>
                <a:srgbClr val="008080"/>
              </a:highlight>
            </a:endParaRPr>
          </a:p>
          <a:p>
            <a:endParaRPr lang="hu-HU" b="1" u="sng" dirty="0">
              <a:highlight>
                <a:srgbClr val="008080"/>
              </a:highlight>
            </a:endParaRPr>
          </a:p>
          <a:p>
            <a:endParaRPr lang="hu-HU" b="1" u="sng" dirty="0">
              <a:highlight>
                <a:srgbClr val="008080"/>
              </a:highlight>
            </a:endParaRPr>
          </a:p>
          <a:p>
            <a:r>
              <a:rPr lang="hu-HU" b="1" u="sng" dirty="0">
                <a:highlight>
                  <a:srgbClr val="008080"/>
                </a:highlight>
              </a:rPr>
              <a:t>Homérosz</a:t>
            </a:r>
            <a:r>
              <a:rPr lang="hu-HU" dirty="0"/>
              <a:t> a földrajztudomány atyja, előzménye, </a:t>
            </a:r>
            <a:r>
              <a:rPr lang="hu-HU" dirty="0" err="1"/>
              <a:t>insprirálója</a:t>
            </a:r>
            <a:endParaRPr lang="hu-HU" dirty="0"/>
          </a:p>
          <a:p>
            <a:r>
              <a:rPr lang="hu-HU" dirty="0"/>
              <a:t>- jellemző rá az intenzív földrajzi érdeklődés: a világ eredete, alakja</a:t>
            </a:r>
          </a:p>
          <a:p>
            <a:endParaRPr lang="hu-HU" dirty="0"/>
          </a:p>
          <a:p>
            <a:r>
              <a:rPr lang="hu-HU" dirty="0"/>
              <a:t>Az Odüsszeia térképészeti szempontból is érdekes ~ mint egy periplusz, hajózási napló: földrajzi leírások egyes helyekről, kikötőkről, horgonyzóhelyekről; a szelekkel is sokat foglalkozik (melyek leírása, jelzése lényeges a tengerészeti térképek megszületéséhez)</a:t>
            </a:r>
          </a:p>
          <a:p>
            <a:endParaRPr lang="hu-HU" dirty="0"/>
          </a:p>
          <a:p>
            <a:r>
              <a:rPr lang="hu-HU" dirty="0"/>
              <a:t>Odüsszeia 1.20-22: </a:t>
            </a:r>
          </a:p>
          <a:p>
            <a:r>
              <a:rPr lang="hu-HU" dirty="0"/>
              <a:t>Csakhogy az elment éppen a távoli </a:t>
            </a:r>
            <a:r>
              <a:rPr lang="hu-HU" dirty="0" err="1"/>
              <a:t>aithiopokhoz</a:t>
            </a:r>
            <a:endParaRPr lang="hu-HU" dirty="0"/>
          </a:p>
          <a:p>
            <a:r>
              <a:rPr lang="hu-HU" dirty="0"/>
              <a:t>- kik két részre oszoltan a szélső népe a földnek</a:t>
            </a:r>
          </a:p>
          <a:p>
            <a:r>
              <a:rPr lang="hu-HU" dirty="0"/>
              <a:t>s hulló napra tekint egy részük, más a kelőre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61FE405-BECB-966F-E163-7E530111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0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838200" y="889569"/>
            <a:ext cx="77117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Odüsszeia 11. 13-19</a:t>
            </a:r>
          </a:p>
          <a:p>
            <a:r>
              <a:rPr lang="hu-HU" dirty="0"/>
              <a:t>ekkor elért a hajónk is a </a:t>
            </a:r>
            <a:r>
              <a:rPr lang="hu-HU" dirty="0" err="1"/>
              <a:t>mélyvizü</a:t>
            </a:r>
            <a:r>
              <a:rPr lang="hu-HU" dirty="0"/>
              <a:t> Ókeanoszhoz.</a:t>
            </a:r>
          </a:p>
          <a:p>
            <a:r>
              <a:rPr lang="hu-HU" dirty="0"/>
              <a:t>Ott van a </a:t>
            </a:r>
            <a:r>
              <a:rPr lang="hu-HU" dirty="0" err="1"/>
              <a:t>kimmeriosz</a:t>
            </a:r>
            <a:r>
              <a:rPr lang="hu-HU" dirty="0"/>
              <a:t> nép városa, lakhelye, ködbe</a:t>
            </a:r>
          </a:p>
          <a:p>
            <a:r>
              <a:rPr lang="hu-HU" dirty="0"/>
              <a:t>és felhőbe takartan; a nap sose néz le reájuk,</a:t>
            </a:r>
          </a:p>
          <a:p>
            <a:r>
              <a:rPr lang="hu-HU" dirty="0"/>
              <a:t>és sohasem fénylik sugarával az égi magasból,</a:t>
            </a:r>
          </a:p>
          <a:p>
            <a:r>
              <a:rPr lang="hu-HU" dirty="0"/>
              <a:t>sem mikor </a:t>
            </a:r>
            <a:r>
              <a:rPr lang="hu-HU" dirty="0" err="1"/>
              <a:t>útnakered</a:t>
            </a:r>
            <a:r>
              <a:rPr lang="hu-HU" dirty="0"/>
              <a:t>, föllépve a csillagos égre,</a:t>
            </a:r>
          </a:p>
          <a:p>
            <a:r>
              <a:rPr lang="hu-HU" dirty="0"/>
              <a:t>sem mikor újra leszáll, és föld fele fordul az égről;</a:t>
            </a:r>
          </a:p>
          <a:p>
            <a:r>
              <a:rPr lang="hu-HU" dirty="0"/>
              <a:t>vészteli éj feszül egyre e gyarló földilakókra.</a:t>
            </a:r>
          </a:p>
          <a:p>
            <a:endParaRPr lang="hu-HU" dirty="0"/>
          </a:p>
          <a:p>
            <a:r>
              <a:rPr lang="hu-HU" dirty="0"/>
              <a:t>Lapos a Föld és a Nap útja nem változik az évszakoknak megfelelően</a:t>
            </a:r>
          </a:p>
          <a:p>
            <a:endParaRPr lang="hu-HU" dirty="0"/>
          </a:p>
          <a:p>
            <a:r>
              <a:rPr lang="hu-HU" dirty="0"/>
              <a:t>Az említett helyek azonosításával már az ókorban </a:t>
            </a:r>
            <a:r>
              <a:rPr lang="hu-HU" dirty="0" err="1"/>
              <a:t>prbálkoztak</a:t>
            </a:r>
            <a:r>
              <a:rPr lang="hu-HU" dirty="0"/>
              <a:t>, talán nem lehetséges (még Ithaka leírása sem felel meg a földrajzi viszonyoknak) &gt;&gt; térképet nem lehetne rekonstruálni Homérosz adatai alapján</a:t>
            </a:r>
          </a:p>
          <a:p>
            <a:endParaRPr lang="hu-HU" dirty="0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13289919-CD16-E5C8-A6E0-F2FFF589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378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838200" y="889569"/>
            <a:ext cx="77117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/>
          </a:p>
          <a:p>
            <a:endParaRPr lang="hu-HU"/>
          </a:p>
          <a:p>
            <a:r>
              <a:rPr lang="hu-HU"/>
              <a:t>Íliasz 18. ének – „egy kozmológiai térkép” </a:t>
            </a:r>
          </a:p>
          <a:p>
            <a:r>
              <a:rPr lang="hu-HU"/>
              <a:t>Héphaisztosz pajzsot kalapált ki az üllőn…</a:t>
            </a:r>
          </a:p>
          <a:p>
            <a:r>
              <a:rPr lang="hu-HU"/>
              <a:t>Ráremekelte a földet, rá az eget meg a tengert</a:t>
            </a:r>
          </a:p>
          <a:p>
            <a:r>
              <a:rPr lang="hu-HU"/>
              <a:t>és a sosempihenő napot is meg a szép teleholdat.</a:t>
            </a:r>
          </a:p>
          <a:p>
            <a:r>
              <a:rPr lang="hu-HU"/>
              <a:t>S minden csillagot is, mely az ég peremét koszorúzza,</a:t>
            </a:r>
          </a:p>
          <a:p>
            <a:r>
              <a:rPr lang="hu-HU"/>
              <a:t>Óríónt s a Fiastyúkot, meg a Hűaszokat mind,</a:t>
            </a:r>
          </a:p>
          <a:p>
            <a:r>
              <a:rPr lang="hu-HU"/>
              <a:t>vélük a Medvét is - más néven híva Szekér ez -</a:t>
            </a:r>
          </a:p>
          <a:p>
            <a:r>
              <a:rPr lang="hu-HU"/>
              <a:t>mint forog egy helyben, míg Óríónt lesi egyre,</a:t>
            </a:r>
          </a:p>
          <a:p>
            <a:r>
              <a:rPr lang="hu-HU"/>
              <a:t>s egymaga nem fürdik csak meg soha Ókeanoszban.</a:t>
            </a:r>
          </a:p>
          <a:p>
            <a:r>
              <a:rPr lang="hu-HU"/>
              <a:t>Két szép várost is remekelt ki a pajzson az isten…</a:t>
            </a:r>
          </a:p>
          <a:p>
            <a:r>
              <a:rPr lang="hu-HU"/>
              <a:t>Majd a nagy Ókeanosz bő áradatát remekelte</a:t>
            </a:r>
          </a:p>
          <a:p>
            <a:r>
              <a:rPr lang="hu-HU"/>
              <a:t>legszélső peremére a szép és nagyszerü pajzsnak.</a:t>
            </a:r>
          </a:p>
          <a:p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058BE48-C7E5-BCEB-6B78-E1CEDD903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87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81C7323-6EB8-1527-FCF2-5573AA94E9C9}"/>
              </a:ext>
            </a:extLst>
          </p:cNvPr>
          <p:cNvSpPr txBox="1"/>
          <p:nvPr/>
        </p:nvSpPr>
        <p:spPr>
          <a:xfrm>
            <a:off x="823604" y="1079879"/>
            <a:ext cx="655092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0080"/>
                </a:highlight>
              </a:rPr>
              <a:t>Hajókatalógus </a:t>
            </a:r>
            <a:r>
              <a:rPr lang="hu-HU"/>
              <a:t>(Íliasz 2.494-759):</a:t>
            </a:r>
          </a:p>
          <a:p>
            <a:r>
              <a:rPr lang="hu-HU"/>
              <a:t>Az első térképszerű leírás: 29 kontingens, 44 vezető, 175 város és más helyszín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ált. helyrajzi jellemzőkkel megadva a helyek, pl. sziklás, sok domb veszi körül, mély öbölben fekszik, tengerparti v. tengertől távoli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egyes helyeknek a jellemző időjárását adja meg: dühöngő szelek, fagyos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néha jellemző épületekkel, tereptárgyakkal jellemez: nagy falak, erős fellegvár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olykor a lakossággal v. gazdasági tevékenységgel: hosszú hajú, jó gerelyhajító, jó közelharcos; szőlőskertek, ezüstbánya, vas, birkanyájak találhatók benne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vagy elhelyzkedésüket adja meg: tó mellett, folyó torkolatánál</a:t>
            </a:r>
          </a:p>
          <a:p>
            <a:r>
              <a:rPr lang="hu-HU"/>
              <a:t>- Későbbi földrajzi írók is hasonló információkat tettek műveikbe</a:t>
            </a:r>
          </a:p>
          <a:p>
            <a:r>
              <a:rPr lang="hu-HU"/>
              <a:t>- Egyes vélemények szerint későbbi betoldás a Hajókatalógus (&lt;&lt; egyes szereplő városok az eposzban nem játszanak jelentős szerepet, v. még nem léteztek a 8. század előtt, pl. Boiótia elsőként említve)</a:t>
            </a:r>
          </a:p>
          <a:p>
            <a:r>
              <a:rPr lang="hu-HU"/>
              <a:t>- Valószínűleg a katalógus a Homérosz kori földrajz rávetítve az elképzelt bronzkori Hellaszra</a:t>
            </a:r>
          </a:p>
          <a:p>
            <a:endParaRPr lang="hu-HU"/>
          </a:p>
          <a:p>
            <a:endParaRPr lang="hu-HU"/>
          </a:p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1B9D599-919E-841C-48B7-F70846A5C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59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0CE1FB0-3EE0-7DC9-7375-4951DFC93D6C}"/>
              </a:ext>
            </a:extLst>
          </p:cNvPr>
          <p:cNvSpPr txBox="1"/>
          <p:nvPr/>
        </p:nvSpPr>
        <p:spPr>
          <a:xfrm>
            <a:off x="723900" y="1727200"/>
            <a:ext cx="777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>
                <a:highlight>
                  <a:srgbClr val="008080"/>
                </a:highlight>
              </a:rPr>
              <a:t>A milétoszi térképek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err="1"/>
              <a:t>Milétosz</a:t>
            </a:r>
            <a:r>
              <a:rPr lang="hu-HU" dirty="0"/>
              <a:t> gazdag, kult. vezető szerep, keleti tud. és művészet hatása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/>
              <a:t>Nem empirikus alapú térképek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Nem szolgálták a tényleges tájékozódást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világ rendezettségét fejezték 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</a:t>
            </a:r>
            <a:r>
              <a:rPr lang="hu-HU" dirty="0" err="1"/>
              <a:t>koszmosz</a:t>
            </a:r>
            <a:r>
              <a:rPr lang="hu-HU" dirty="0"/>
              <a:t> eredetéről is szóltak (összhangban a </a:t>
            </a:r>
            <a:r>
              <a:rPr lang="hu-HU" dirty="0" err="1"/>
              <a:t>preszókratikus</a:t>
            </a:r>
            <a:r>
              <a:rPr lang="hu-HU" dirty="0"/>
              <a:t> </a:t>
            </a:r>
            <a:r>
              <a:rPr lang="hu-HU" dirty="0" err="1"/>
              <a:t>kozmogoniákkal</a:t>
            </a:r>
            <a:r>
              <a:rPr lang="hu-HU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Ezekkel a </a:t>
            </a:r>
            <a:r>
              <a:rPr lang="hu-HU" dirty="0" err="1"/>
              <a:t>térképpekkel</a:t>
            </a:r>
            <a:r>
              <a:rPr lang="hu-HU" dirty="0"/>
              <a:t> ellentétben a csillagtérképek megfigyelésen és gondos feljegyzéseken alapultak (de a korai csillagtérképek is elvont – geometriai – elveken alapultak, nem tapasztalaton és méréseken)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Még a szöveges források is erősen hiányosak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Lapos a Föld (a </a:t>
            </a:r>
            <a:r>
              <a:rPr lang="hu-HU" dirty="0" err="1"/>
              <a:t>krotóni</a:t>
            </a:r>
            <a:r>
              <a:rPr lang="hu-HU" dirty="0"/>
              <a:t> </a:t>
            </a:r>
            <a:r>
              <a:rPr lang="hu-HU" dirty="0" err="1"/>
              <a:t>püthagoreusok</a:t>
            </a:r>
            <a:r>
              <a:rPr lang="hu-HU" dirty="0"/>
              <a:t> az 5. század közepén vetették fel először a Föld gömbalakúságát &lt;&lt; a gömb a tökéletes test, de a tipikus ábrázolás továbbra is kétdimenziós)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Szimmetria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Hellasz-központúság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BBDA6E14-4A92-CB7F-EB36-1E8CC9F84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70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F0B56C0-3932-379D-147F-C76A20354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64846" cy="5199797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77764D18-A2A0-9CBD-5E26-D797EE8CFD85}"/>
              </a:ext>
            </a:extLst>
          </p:cNvPr>
          <p:cNvSpPr txBox="1"/>
          <p:nvPr/>
        </p:nvSpPr>
        <p:spPr>
          <a:xfrm>
            <a:off x="1132936" y="3971077"/>
            <a:ext cx="2831910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hu-HU" dirty="0"/>
              <a:t>Anaximandrosz térképe (rekonstrukció)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D64D6EF-A07F-F887-84F2-6B3DE1BF7C2E}"/>
              </a:ext>
            </a:extLst>
          </p:cNvPr>
          <p:cNvSpPr txBox="1"/>
          <p:nvPr/>
        </p:nvSpPr>
        <p:spPr>
          <a:xfrm>
            <a:off x="4114800" y="287362"/>
            <a:ext cx="4699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 dirty="0">
                <a:highlight>
                  <a:srgbClr val="008080"/>
                </a:highlight>
              </a:rPr>
              <a:t>Anaximandrosz </a:t>
            </a:r>
            <a:r>
              <a:rPr lang="hu-HU" dirty="0"/>
              <a:t>csillagtérképekkel is foglalkozott: művei címe mutatja ezt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Világtérképe csupán a föld és a tenger körvonalait tartalmazta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Egy </a:t>
            </a:r>
            <a:r>
              <a:rPr lang="hu-HU" dirty="0" err="1"/>
              <a:t>pinaxra</a:t>
            </a:r>
            <a:r>
              <a:rPr lang="hu-HU" dirty="0"/>
              <a:t> rajzolva vagy vésve (bronz v. fatábla)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Rekonstrukciója bizonytalan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Föld lapos henger, az Ókeanosz veszi körül, és a levegőben szabadon „lebeg” (&lt;&lt; nincs oka mozogni: logikai, ill. metafizikai érv, nem tapasztalati)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Kérdéses a földrészek relatív mérete (egyenlők v. sem) és a térkép közepe (Delphoi, Délosz v. </a:t>
            </a:r>
            <a:r>
              <a:rPr lang="hu-HU" dirty="0" err="1"/>
              <a:t>Milétosz</a:t>
            </a:r>
            <a:r>
              <a:rPr lang="hu-HU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Föld szimmetrikus és kör alakú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9187D91-AC32-7FDF-3915-24302DB72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34679"/>
            <a:ext cx="3464430" cy="2307844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3EE2B9D-7D01-4256-23AC-972D38D5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8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647F963E-18D7-D45F-CAB7-1F3DE9AF9D37}"/>
              </a:ext>
            </a:extLst>
          </p:cNvPr>
          <p:cNvSpPr txBox="1"/>
          <p:nvPr/>
        </p:nvSpPr>
        <p:spPr>
          <a:xfrm>
            <a:off x="343951" y="402020"/>
            <a:ext cx="39648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 err="1">
                <a:highlight>
                  <a:srgbClr val="008080"/>
                </a:highlight>
              </a:rPr>
              <a:t>Hekataiosz</a:t>
            </a:r>
            <a:r>
              <a:rPr lang="hu-HU" dirty="0"/>
              <a:t> térképe: szerinte az argonauták a </a:t>
            </a:r>
            <a:r>
              <a:rPr lang="hu-HU" dirty="0" err="1"/>
              <a:t>Phaszisz</a:t>
            </a:r>
            <a:r>
              <a:rPr lang="hu-HU" dirty="0"/>
              <a:t> folyón mentek az Ókeanoszig, majd a Níluson vissza a Földközi-tengerre</a:t>
            </a:r>
            <a:r>
              <a:rPr lang="pt-BR" dirty="0"/>
              <a:t>n (FHG i. 13, frag. 187)</a:t>
            </a:r>
            <a:r>
              <a:rPr lang="hu-HU" dirty="0"/>
              <a:t> – ezek szerint Anaximandrosz térképét használta &lt;&gt; </a:t>
            </a:r>
            <a:r>
              <a:rPr lang="hu-HU" dirty="0" err="1"/>
              <a:t>Irby</a:t>
            </a:r>
            <a:r>
              <a:rPr lang="hu-HU" dirty="0"/>
              <a:t> rajz alul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6457CE33-1BAC-6EB8-DC38-8F955EEA5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35" y="2621759"/>
            <a:ext cx="4128278" cy="4035657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C0C5B2C-D22D-8612-A571-FACFFDBAE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07557BD-1C83-0B69-5CD5-A29B874389AF}"/>
              </a:ext>
            </a:extLst>
          </p:cNvPr>
          <p:cNvSpPr txBox="1"/>
          <p:nvPr/>
        </p:nvSpPr>
        <p:spPr>
          <a:xfrm>
            <a:off x="5648037" y="998562"/>
            <a:ext cx="2254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&lt;&gt; </a:t>
            </a:r>
            <a:r>
              <a:rPr lang="hu-HU" dirty="0" err="1"/>
              <a:t>periplúsz</a:t>
            </a:r>
            <a:r>
              <a:rPr lang="hu-HU" dirty="0"/>
              <a:t> térképek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C84FB90-4E55-A9FB-5A96-2ADB166C6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843" y="3154184"/>
            <a:ext cx="3286029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71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AC32396-B5E7-9E32-B84A-E917472C4F89}"/>
              </a:ext>
            </a:extLst>
          </p:cNvPr>
          <p:cNvSpPr txBox="1"/>
          <p:nvPr/>
        </p:nvSpPr>
        <p:spPr>
          <a:xfrm>
            <a:off x="504968" y="819962"/>
            <a:ext cx="842066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5. 49</a:t>
            </a:r>
          </a:p>
          <a:p>
            <a:r>
              <a:rPr lang="hu-HU"/>
              <a:t>Az azonban még Kleomenész uralkodása alatt történt, hogy </a:t>
            </a:r>
            <a:r>
              <a:rPr lang="hu-HU" b="1" u="sng">
                <a:highlight>
                  <a:srgbClr val="008080"/>
                </a:highlight>
              </a:rPr>
              <a:t>Arisztagorasz</a:t>
            </a:r>
            <a:r>
              <a:rPr lang="hu-HU"/>
              <a:t>, Milétosz türannosza Spártába látogatott. Amikor a király elé járult, mint a spártaiak beszélik, egy bronztáblát tartott a kezében, amelyre fel volt vésve az egész földkerekség képe, valamennyi tengerével és folyójával együtt…Elsősorban a mi fájdalmunk és szégyenünk, hogy az ión nép fiai, elvesztvén szabadságukat, rabszolgává lettek, de szégyen az nektek is, Hellasz vezető hatalmának. Hellasz isteneire könyörgök tehát, szabadítsátok meg a rabszolgasorstól vérrokonaitokat, az iónokat! …Elősorolom most nektek, hogyan laknak egymás mellett a különböző népek. Az iónok mellett élnek a lüdek, akiknek termékeny a földje, és rengeteg az ezüstje." Arisztagorasz beszéd közben a magával hozott bronztáblára vésett térképen mutogatott. "A lüdektől keletre – folytatta – laknak a phrügek, akiknek tudomásom szerint több a nyája és több a gabonája, mint bárki másnak a világon. A phrügek szomszédai a kappadokiaiak, akiket mi szüreknek nevezünk. Mellettük laknak a kilikiaiak, akiknek hazája egészen addig a tengerig terjed, amelyben Küprosz szigetét láthatod. Ők évenként ötszáz talanton adót fizetnek a királynak. Ezekkel a kilikiaiakkal szomszédosak az arméniaiak, akik szintén rengeteg nyáj urai, s az arméniaiak mellett fekvő vidék a matiénoszoké. Mellettük terül el Kisszia, ott magaslik a Khoaszpész folyó partján a híres Szusza, a nagy király udvarának és roppant kincseinek székhelye. Ha ezt a várost elfoglaljátok, gazdagságban a nagy Zeusszal is versenyre kelhettek. 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CCAA2A1-5210-314E-2492-3497788B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63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E7690585-448F-30FE-7067-E8959341BA8B}"/>
              </a:ext>
            </a:extLst>
          </p:cNvPr>
          <p:cNvSpPr txBox="1"/>
          <p:nvPr/>
        </p:nvSpPr>
        <p:spPr>
          <a:xfrm>
            <a:off x="382137" y="718361"/>
            <a:ext cx="818865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HÉRODOTOSZ</a:t>
            </a:r>
          </a:p>
          <a:p>
            <a:endParaRPr lang="hu-HU"/>
          </a:p>
          <a:p>
            <a:endParaRPr lang="hu-HU"/>
          </a:p>
          <a:p>
            <a:endParaRPr lang="hu-HU"/>
          </a:p>
          <a:p>
            <a:r>
              <a:rPr lang="hu-HU"/>
              <a:t>HÉRODOTOSZ 4. 36</a:t>
            </a:r>
          </a:p>
          <a:p>
            <a:r>
              <a:rPr lang="hu-HU"/>
              <a:t>Elfog a nevetés, ha látom, hogy sokan megrajzolták már a földkerekség térképét anélkül, hogy értették volna. Őszerintük az Ókeanosz teljesen körbefolyja a földet, amely </a:t>
            </a:r>
            <a:r>
              <a:rPr lang="hu-HU" b="1" u="sng"/>
              <a:t>olyan kerek, mintha körzővel rajzolták volna</a:t>
            </a:r>
            <a:r>
              <a:rPr lang="hu-HU"/>
              <a:t>, Ázsiát és Európát pedig </a:t>
            </a:r>
            <a:r>
              <a:rPr lang="hu-HU" b="1" u="sng"/>
              <a:t>teljesen egyenlő nagyságúnak </a:t>
            </a:r>
            <a:r>
              <a:rPr lang="hu-HU"/>
              <a:t>ábrázolják. Ezért fogok néhány szót szólni a két világrész nagyságáról, és arról, hogy miképpen kell megörökíteni őket a térképen.</a:t>
            </a:r>
          </a:p>
          <a:p>
            <a:endParaRPr lang="hu-HU"/>
          </a:p>
          <a:p>
            <a:r>
              <a:rPr lang="hu-HU"/>
              <a:t>Hérodotosz kritikája a szimmetria ellen (Anaximandrosz és Hekataiosz térképe ellen)</a:t>
            </a:r>
          </a:p>
          <a:p>
            <a:r>
              <a:rPr lang="hu-HU"/>
              <a:t>Hérodotosz szerint Európa sokkal nagyobb, mint Asia (Afrikával együtt)</a:t>
            </a:r>
          </a:p>
          <a:p>
            <a:endParaRPr lang="hu-HU"/>
          </a:p>
          <a:p>
            <a:r>
              <a:rPr lang="hu-HU"/>
              <a:t>Hekataiosz két hibája: </a:t>
            </a:r>
          </a:p>
          <a:p>
            <a:pPr marL="342900" indent="-342900">
              <a:buAutoNum type="arabicPeriod"/>
            </a:pPr>
            <a:r>
              <a:rPr lang="hu-HU"/>
              <a:t>Térképe a priori</a:t>
            </a:r>
          </a:p>
          <a:p>
            <a:pPr marL="342900" indent="-342900">
              <a:buAutoNum type="arabicPeriod"/>
            </a:pPr>
            <a:r>
              <a:rPr lang="hu-HU"/>
              <a:t>A földrajzi adatok sokaságát nem próbálta egy racionális rendszerben elhelyezni</a:t>
            </a:r>
          </a:p>
          <a:p>
            <a:endParaRPr lang="hu-HU"/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8230CC31-6CE4-9BAC-030E-ECE73F9C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63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BD4352A0-8B19-C277-ACD3-423712E3B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20</a:t>
            </a:fld>
            <a:endParaRPr lang="en-US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5D3C1D3-0300-DCDE-991D-A77D32FF30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89" t="28165" r="46269" b="18210"/>
          <a:stretch>
            <a:fillRect/>
          </a:stretch>
        </p:blipFill>
        <p:spPr>
          <a:xfrm>
            <a:off x="586853" y="545911"/>
            <a:ext cx="3807725" cy="275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06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DEBC690-6DE7-D854-B669-D453C93325A5}"/>
              </a:ext>
            </a:extLst>
          </p:cNvPr>
          <p:cNvSpPr txBox="1"/>
          <p:nvPr/>
        </p:nvSpPr>
        <p:spPr>
          <a:xfrm>
            <a:off x="320722" y="474345"/>
            <a:ext cx="8502555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4. 40</a:t>
            </a:r>
          </a:p>
          <a:p>
            <a:r>
              <a:rPr lang="hu-HU"/>
              <a:t>Ázsia lakott területe egészen Indiáig tart, ettől keletre a vidék kietlen pusztaság, de hogy valójában milyen, azt senki sem tudja megmondani.</a:t>
            </a:r>
          </a:p>
          <a:p>
            <a:endParaRPr lang="hu-HU"/>
          </a:p>
          <a:p>
            <a:r>
              <a:rPr lang="hu-HU"/>
              <a:t>HÉRODOTOSZ 4. 42. </a:t>
            </a:r>
          </a:p>
          <a:p>
            <a:r>
              <a:rPr lang="hu-HU"/>
              <a:t>Csodálkozom azokon, akik a térképet Libüára, Ázsiára és Európára tagolják, hiszen nem csekély köztük a különbség. Európa olyan hosszú, mint a másik kettő együtt, de szélesség dolgában, úgy hiszem, még csak össze sem lehet hasonlítani velük. </a:t>
            </a:r>
          </a:p>
          <a:p>
            <a:endParaRPr lang="hu-HU"/>
          </a:p>
          <a:p>
            <a:r>
              <a:rPr lang="hu-HU"/>
              <a:t>Libüát, kivéve az Ázsiával határos részét, köztudottan víz veszi körül. Ismereteim szerint Nekósz egyiptomi király bizonyította be elsőnek ezt a tényt. Mert abbahagyatván a Nílustól az Arab-öbölhöz vezető csatorna ásását, kiküldött phoinikiai hajósokat azzal a megbízatással, hogy kerüljék meg Libüát, és addig hajózzanak visszafelé Héraklész Oszlopai mellett, amíg elérik az Északi-tengert, úgy térjenek vissza Egyiptomba. A phoinikiaiak el is indultak a Vörös-tengerről, és végighajóztak a déli tengeren. Mikor beállt az ősz, partra szálltak és bevetették azt a földet, ahová éppen vetődtek – különben Libüának egy részét –, és ott maradtak aratásig.  A gabona learatása után aztán továbbmentek, két évig hajóztak, a harmadikban megkerülték Héraklész Oszlopait, aztán megérkeztek Egyiptomba. Azt állították – én ugyan nem hiszem el, de más talán igen –, hogy miközben körülhajózták Libüát, a napot jobb kéz felől látták. </a:t>
            </a:r>
            <a:r>
              <a:rPr lang="hu-HU" b="1" u="sng">
                <a:highlight>
                  <a:srgbClr val="008080"/>
                </a:highlight>
              </a:rPr>
              <a:t>(&lt;&lt; a déli féltekén észak felé esik a Nap, és fordítva járnak a napórák)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C9AF459-73DA-26A8-8171-A6653E80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33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396F6A6-5169-8951-2D42-7FE462C207C8}"/>
              </a:ext>
            </a:extLst>
          </p:cNvPr>
          <p:cNvSpPr txBox="1"/>
          <p:nvPr/>
        </p:nvSpPr>
        <p:spPr>
          <a:xfrm>
            <a:off x="395785" y="2139751"/>
            <a:ext cx="825689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4. 44. – </a:t>
            </a:r>
            <a:r>
              <a:rPr lang="hu-HU" b="1" u="sng">
                <a:highlight>
                  <a:srgbClr val="008080"/>
                </a:highlight>
              </a:rPr>
              <a:t>Ázsia déli határainak felfedezése</a:t>
            </a:r>
          </a:p>
          <a:p>
            <a:r>
              <a:rPr lang="hu-HU"/>
              <a:t>Ázsia legnagyobb részét Dareiosz idejében fedezték fel.  Van ugyanis egy Indosz nevű folyam - a világ legnagyobb folyói közt a második -, amelyben nyüzsögnek a krokodilok. Dareiosz kíváncsi volt rá, hogy ez a folyó vajon a tengerbe ömlik-e. E végett több más szavahihető férfi társaságában hajóra ültette a karüandai Szkülaxot. Kaszpatürosz városából, Paktüé földjéről indulván, keleti irányban lehajóztak a folyón, míg el nem értek a tengerig. A tengeren aztán nyugat felé fordultak, s a harmincadik hónapban elértek arra a helyre, ahonnan az egyiptomi király indította útnak az imént említett phoinikiaiakat, hogy hajózzák körül Libüát. Ez után a körülhajózás után Dareiosz meghódította az indeket, s maga is ezen a tengeren ment oda. Így jöttek rá, hogy Ázsia, a keleti részei kivételével, nagyjából hasonlít Libüára.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2046992-4CF6-A485-E8FC-1C276D1A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72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E03AE6A-039C-AD50-D225-81FADD57798F}"/>
              </a:ext>
            </a:extLst>
          </p:cNvPr>
          <p:cNvSpPr txBox="1"/>
          <p:nvPr/>
        </p:nvSpPr>
        <p:spPr>
          <a:xfrm>
            <a:off x="477672" y="301347"/>
            <a:ext cx="782016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HÉRODOTOSZ 4. 45.  </a:t>
            </a:r>
            <a:r>
              <a:rPr lang="hu-HU" b="1" u="sng">
                <a:highlight>
                  <a:srgbClr val="008080"/>
                </a:highlight>
              </a:rPr>
              <a:t>A földrészek méretei, határai, nevei</a:t>
            </a:r>
          </a:p>
          <a:p>
            <a:r>
              <a:rPr lang="hu-HU"/>
              <a:t>Hogy Európa keleti és északi részét tenger veszi-e körül, azt azonban senki sem tudja bizonyosan. Csak annyit tudunk, hogy olyan hosszú, mint a másik két világrész együtt. Azt sem értem, hogy miért adtak nekik három nevet - ráadásul női neveket -, noha egyetlen összefüggő területet alkotnak. S azt sem, hogy egyesek miért az egyiptomi Nílust és a kolkhiszi Phasziszt tették meg határul, mások meg miért a Maiétisz-tóba folyó Tanaiszt meg a Kimmer-tengerszorost. Nem tudtam kideríteni, hogy hogyan hívták a határok megállapítóit és azt sem, hogy honnan vették az egyes elnevezéseket… senki nem tudja azt sem, hogy Európa kiről kapta a nevét, vagy ki nevezte el, hacsak nem fogadjuk el ténynek, hogy a türoszi Európéról, s korábban, akárcsak a két másik földrésznek, ennek sem volt neve. Csakhogy tudjuk, hogy ez a nő ázsiai eredetű volt, s még csak nem is lépett arra a földre, amelyet a hellének Európának neveznek, mert Phoinikiából Krétára, majd Krétáról Lükiába vándorolt.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6C7286D-6A9D-24F8-607C-DB25A51AB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133" y="4024767"/>
            <a:ext cx="4096867" cy="269466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7FB1031-F1D8-F68E-F5D4-490DADBD32C7}"/>
              </a:ext>
            </a:extLst>
          </p:cNvPr>
          <p:cNvSpPr txBox="1"/>
          <p:nvPr/>
        </p:nvSpPr>
        <p:spPr>
          <a:xfrm>
            <a:off x="812800" y="5372100"/>
            <a:ext cx="4096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Asia és Eu. valójában talán asszír eredetű: Kelet és Nyugat</a:t>
            </a:r>
          </a:p>
          <a:p>
            <a:r>
              <a:rPr lang="hu-HU"/>
              <a:t>Valójában minden földrajzi név nőnemű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C4E196D2-42B0-115B-A29A-20ADF2157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82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5EB5EFB6-6454-BE9F-762A-E6E263B012B6}"/>
              </a:ext>
            </a:extLst>
          </p:cNvPr>
          <p:cNvSpPr txBox="1"/>
          <p:nvPr/>
        </p:nvSpPr>
        <p:spPr>
          <a:xfrm>
            <a:off x="928048" y="1323833"/>
            <a:ext cx="794299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Hérodotosz </a:t>
            </a:r>
            <a:r>
              <a:rPr lang="hu-HU"/>
              <a:t>a tapasztalatból származó adatokat (=utazók, felfedezők beszámolóit, pl.  az Afrika körülhajózásáról szóló beszámolót) többre becsülte az elméleti (geometriai) megfontolásoknál</a:t>
            </a:r>
          </a:p>
          <a:p>
            <a:r>
              <a:rPr lang="hu-HU"/>
              <a:t>&gt;&gt; elutasította Ókeanosz létét, mivel semmilyen tapasztalat nem igazolta</a:t>
            </a:r>
          </a:p>
          <a:p>
            <a:endParaRPr lang="hu-HU"/>
          </a:p>
          <a:p>
            <a:r>
              <a:rPr lang="hu-HU"/>
              <a:t>Tényeket akart rögzíteni, nem tud. elméletekkel foglalkozni (nem geográfus, hanem földrajzi tények gyűjtője) Kritizálja azokat, akik elméleteket adnak elő elég bizonyíték nélkül &gt;&gt; nem említi a püthagoreus tanítást a föld gömb alakjáról (csak az alapján állították ezt, hogy a gömb a legtökéletesebb alak)</a:t>
            </a:r>
          </a:p>
          <a:p>
            <a:r>
              <a:rPr lang="hu-HU"/>
              <a:t>Hibák az ált. elméletek elutasításából: India klímájának magyarázatakor (3.104); más hibát éppen ezért került el: Delphoi nem a föld közepe</a:t>
            </a:r>
          </a:p>
          <a:p>
            <a:endParaRPr lang="hu-HU"/>
          </a:p>
          <a:p>
            <a:r>
              <a:rPr lang="hu-HU"/>
              <a:t>Európa határait csak dél felé adja meg (Kaszpi tenger, Phaszisz folyó, Araxész folyó), így kelet felé rendkívül széles lett (É-Ázsiát is hozzá veszi)</a:t>
            </a:r>
          </a:p>
          <a:p>
            <a:endParaRPr lang="hu-HU"/>
          </a:p>
          <a:p>
            <a:r>
              <a:rPr lang="hu-HU"/>
              <a:t>Egyéb hibái: nincsenek pontos mértékrendszere, hisz a szimmetria-tanban (2.33)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334FEF80-A91A-BB22-7348-462DDF31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63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F8E3513D-CE97-A948-4766-0D603DC16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25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548045F-BB5A-943A-60E6-E92992D65136}"/>
              </a:ext>
            </a:extLst>
          </p:cNvPr>
          <p:cNvSpPr txBox="1"/>
          <p:nvPr/>
        </p:nvSpPr>
        <p:spPr>
          <a:xfrm>
            <a:off x="443552" y="427211"/>
            <a:ext cx="8359254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700"/>
              <a:t>4.32: A következő néhány dolgot azért mégis megtudtam Kürénéből érkezett emberektől, akik elmondták, hogy jártak Ammón jóshelyén, s beszélgettek Etearkhosszal, az ammóniosz nép királyával is. Beszélgetésük során sok egyéb között a Nílus is szóba került, és hogy senki sem tudja, hol vannak a forrásai. Ekkor Etearkhosz megemlítette, hogy egyszer naszanión törzsbeli emberek jöttek hozzá (ez a nép Libüában a Szürtisznél és a Szürtisztől keletre eső vidéken lakik). Amikor a Nílus forrásai felől kérdezték őket, elmondták, hogy náluk a hatalmasoknak szilaj gyermekei voltak, akik férfivá serdülvén a legvakmerőbb dolgokra vállalkoztak. Ötöt kisorsoltak maguk közül, hogy kutassák át Libüa pusztaságait, hátha többet megtudhatnak azoknál, akik eddig a legmesszebb jutottak. Mert Libüának azt a részét, amelyik az északi tenger mellett Egyiptomtól a Szoloeisz-hegyfokig terjed (ahol Libüa is végződik), mindenütt libüaiak, valamint különböző helyi törzsek lakják, kivéve a hellének és a phoinikiaiak által lakott területeket. A tenger mellett s a tengertől beljebb lakó népeken túl azonban Libüa tele van vadállattal, a vadállatok földjén túl pedig homokos a vidék, vízben szegény, teljes pusztaság. Az ifjak tehát, kiket társaik küldtek, miután jól ellátták magukat étellel-itallal, először az emberek lakta területeket járták be, majd eljutottak a vadállatok földjére, ahonnan továbbhatoltak előre a nyugatra fekvő pusztaságba. Sok napon át vándoroltak már a homokos vidéken, amikor egyszerre fákat pillantottak meg a síkságon, akkor odamentek és szakítottak a fák gyümölcséből. De eközben kis termetű, még a közepes magasságú embereknél is jóval alacsonyabb férfiak rontottak rájuk, elfogták és magukkal vitték őket. Ők nem ismerték a naszamón törzs nyelvét, azok meg az övékét. Óriási mocsarakon vezették át őket, végül egy városba értek, ahol mindenki ugyanolyan fekete bőrű és apró termetű volt. A város mellett nagy folyó folyik nyugatról keletre, és krokodilok láthatók benne.</a:t>
            </a:r>
          </a:p>
        </p:txBody>
      </p:sp>
    </p:spTree>
    <p:extLst>
      <p:ext uri="{BB962C8B-B14F-4D97-AF65-F5344CB8AC3E}">
        <p14:creationId xmlns:p14="http://schemas.microsoft.com/office/powerpoint/2010/main" val="3425619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14D578B-2244-C0F9-7DE4-BE3D1DED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41A4CF9-E91B-6A6C-2ACF-6B8FDCA128FB}"/>
              </a:ext>
            </a:extLst>
          </p:cNvPr>
          <p:cNvSpPr txBox="1"/>
          <p:nvPr/>
        </p:nvSpPr>
        <p:spPr>
          <a:xfrm>
            <a:off x="341193" y="893256"/>
            <a:ext cx="854349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4.33. Azt hiszem, eleget idéztem az ammóniosz Etearkhosz szavaiból. Igaz, a kürénéiek elbeszélése szerint még azt is elmondta, hogy a naszamónok ezután hazaérkeztek, s hogy azok az emberek, akikhez eljutottak, egytől egyig varázslók voltak. A város mellett elhaladó folyó Etearkhosz szerint a Nílus, s ez valószínűleg igaz is. Hiszen a Libüát kettészelő Nílus Libüában ered. S ha szabad biztosan tudott dolgok alapján bizonytalanok magyarázatával próbálkoznom, a Nílus éppoly távoli forrásokból ered, mint az Isztrosz56. Az Isztrosz ugyanis a kelták földjén, Püréné városa közelében ered, s átszeli egész Európát. A kelták pedig Héraklész Oszlopain túl élnek, az Európa legnyugatibb részét lakó künésziosz nép szomszédságában. Az Isztrosz az Euxeinosz-tenger vizébe ömlik Isztriánál, amelyet milétoszi telepesek laknak.</a:t>
            </a:r>
          </a:p>
          <a:p>
            <a:r>
              <a:rPr lang="hu-HU"/>
              <a:t>34. Ezért az Isztroszt, mivel lakott területeken folyik át, sokan ismerik, de a Nílus forrásairól senki sem tud beszélni, mert Libüának az a része, amelyen átfolyik, lakatlan sivatag. Mindenesetre, amennyit gondos tudakozódás révén megtudtam, most el is mondtam, vagyis hogy a Nílus Libüából érkezik Egyiptomba. Maga Egyiptom a hegyekkel borított Kilikiával szemben fekszik. A kitartó ember egyenes úton öt nap alatt juthat el innen az Euxeinosz-tenger mellett fekvő Szinópéig. Szinópé pedig átellenben van az Euxeinosz-tengerbe ömlő Isztrosz torkolatával. Feltételezem, hogy a Nílus éppúgy halad végig Libüán, mint az Isztrosz Európán. 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68351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42B140BF-1153-2EC8-8999-C946B0FA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27</a:t>
            </a:fld>
            <a:endParaRPr lang="en-US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363EC75-2375-0390-541D-7BDA5B47CA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493" r="12836"/>
          <a:stretch>
            <a:fillRect/>
          </a:stretch>
        </p:blipFill>
        <p:spPr>
          <a:xfrm>
            <a:off x="3616658" y="105640"/>
            <a:ext cx="4353636" cy="686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78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F0AD7-A54D-A57A-75E2-1B55E7317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66CD426-87D6-03D1-DC22-22FFB5FA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28</a:t>
            </a:fld>
            <a:endParaRPr lang="en-US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80F1B40-B2C6-2631-0CD6-FECF7FF1DF0A}"/>
              </a:ext>
            </a:extLst>
          </p:cNvPr>
          <p:cNvSpPr txBox="1"/>
          <p:nvPr/>
        </p:nvSpPr>
        <p:spPr>
          <a:xfrm>
            <a:off x="341193" y="893256"/>
            <a:ext cx="8543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Dikaiarkhosz: a fokhálózat előzménye: Rhodoszon egymást metsző tengelyek</a:t>
            </a:r>
          </a:p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5C8FE0E-FDA4-F175-DE3E-6245FE25E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178" y="2462700"/>
            <a:ext cx="3261643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916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C5A431C-8E59-C6A0-70B9-B9C138D659E3}"/>
              </a:ext>
            </a:extLst>
          </p:cNvPr>
          <p:cNvSpPr txBox="1"/>
          <p:nvPr/>
        </p:nvSpPr>
        <p:spPr>
          <a:xfrm>
            <a:off x="313899" y="449071"/>
            <a:ext cx="45719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8080"/>
                </a:highlight>
              </a:rPr>
              <a:t>Eratoszthenész</a:t>
            </a:r>
          </a:p>
          <a:p>
            <a:endParaRPr lang="hu-HU"/>
          </a:p>
          <a:p>
            <a:r>
              <a:rPr lang="hu-HU"/>
              <a:t>Alexandrosz alatt és után az empirikus adatok mennyisége jelentősen megnőtt (főleg Alexandriában, a Muszeionban) &gt;&gt; évszázadokig ezeket dolgozták fel a geográfusok és ezek alapján készültek az új térképek (de a filozófia továbbra is alapul szolgált)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világtérképe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Föld gömbalakúságának bizonyítása, kerületének kiszámítása: 252 000 sztadion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(Dikaiarkhosz volt az első, aki egy - Rhodoszon keresztül húzott - meridiánnal osztotta két részre a Földet és felrajzolt egy szélességi kört is)</a:t>
            </a:r>
          </a:p>
          <a:p>
            <a:r>
              <a:rPr lang="hu-HU"/>
              <a:t>	Eratoszthenész egy szélességi kört húzott Gibraltártól a Taurosz hegységig</a:t>
            </a:r>
          </a:p>
          <a:p>
            <a:r>
              <a:rPr lang="hu-HU"/>
              <a:t>	(a fokhálózat alapjait tette le)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20770C8-6C7F-72A1-1D38-91098B503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119" y="0"/>
            <a:ext cx="4034881" cy="4394579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1EFE604-E950-4A8A-F3E3-F48C9302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1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9C1B173-721D-0AAC-80AD-C84A810FAB92}"/>
              </a:ext>
            </a:extLst>
          </p:cNvPr>
          <p:cNvSpPr txBox="1"/>
          <p:nvPr/>
        </p:nvSpPr>
        <p:spPr>
          <a:xfrm>
            <a:off x="968992" y="1146412"/>
            <a:ext cx="75335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 err="1">
                <a:highlight>
                  <a:srgbClr val="008080"/>
                </a:highlight>
              </a:rPr>
              <a:t>Hipparkhosz</a:t>
            </a:r>
            <a:endParaRPr lang="hu-HU" b="1" u="sng" dirty="0">
              <a:highlight>
                <a:srgbClr val="008080"/>
              </a:highlight>
            </a:endParaRPr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elsősorban csillagász és matematikus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földrajzi művének címe: Eratoszthenész </a:t>
            </a:r>
            <a:r>
              <a:rPr lang="hu-HU" dirty="0" err="1"/>
              <a:t>Geográphiája</a:t>
            </a:r>
            <a:r>
              <a:rPr lang="hu-HU" dirty="0"/>
              <a:t> ellen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H. szerint a térképészetnek és a földrajznak matematikai és csillagászati alapokon kell állnia – a képzetlen kereskedők és utazók távolságadatai nem sokat érnek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földrajzi fokhálózat kialakítása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700 </a:t>
            </a:r>
            <a:r>
              <a:rPr lang="hu-HU" dirty="0" err="1"/>
              <a:t>sztadion</a:t>
            </a:r>
            <a:r>
              <a:rPr lang="hu-HU" dirty="0"/>
              <a:t> két szélességi fok között (és az egyenlítőn két hosszúsági fok között): 252 000 : 360°</a:t>
            </a:r>
          </a:p>
          <a:p>
            <a:pPr lvl="1"/>
            <a:r>
              <a:rPr lang="hu-HU" dirty="0"/>
              <a:t>&gt;&gt; </a:t>
            </a:r>
            <a:r>
              <a:rPr lang="hu-HU" dirty="0" err="1"/>
              <a:t>Rhodosz</a:t>
            </a:r>
            <a:r>
              <a:rPr lang="hu-HU" dirty="0"/>
              <a:t> (É.sz. 36°) – Asszuán (É.sz. 23,5° – H. szerint) = 8750 </a:t>
            </a:r>
            <a:r>
              <a:rPr lang="hu-HU" dirty="0" err="1"/>
              <a:t>sztadion</a:t>
            </a:r>
            <a:endParaRPr lang="hu-HU" dirty="0"/>
          </a:p>
          <a:p>
            <a:endParaRPr lang="hu-HU" dirty="0"/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60A936D0-545B-5EFD-36D9-518C0FE0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770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3DBBE84-92DE-0CCF-BA06-1A96CAA11661}"/>
              </a:ext>
            </a:extLst>
          </p:cNvPr>
          <p:cNvSpPr txBox="1"/>
          <p:nvPr/>
        </p:nvSpPr>
        <p:spPr>
          <a:xfrm>
            <a:off x="859809" y="900752"/>
            <a:ext cx="738343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u="sng">
                <a:highlight>
                  <a:srgbClr val="008080"/>
                </a:highlight>
              </a:rPr>
              <a:t>Ptolemaiosz – 1.</a:t>
            </a:r>
          </a:p>
          <a:p>
            <a:endParaRPr lang="hu-HU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u="sng">
                <a:highlight>
                  <a:srgbClr val="FF0000"/>
                </a:highlight>
              </a:rPr>
              <a:t>Geographia</a:t>
            </a:r>
            <a:r>
              <a:rPr lang="hu-HU" sz="2400">
                <a:highlight>
                  <a:srgbClr val="FF0000"/>
                </a:highlight>
              </a:rPr>
              <a:t>:</a:t>
            </a:r>
            <a:r>
              <a:rPr lang="hu-HU" sz="2400"/>
              <a:t> az egyetlen fennmaradt ókori térképészeti mű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/>
              <a:t>8 könyvből 6: földrajzi helyek (8000) koordinátái (+ néhány topográfiai jellemző):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/>
          </a:p>
          <a:p>
            <a:pPr marL="742950" lvl="1" indent="-285750">
              <a:buFont typeface="Gill Sans MT" panose="020B0502020104020203" pitchFamily="34" charset="-18"/>
              <a:buChar char="–"/>
            </a:pPr>
            <a:r>
              <a:rPr lang="hu-HU" sz="2400"/>
              <a:t>	északi és déli szélesség: az egyenlítőtől számolva</a:t>
            </a:r>
          </a:p>
          <a:p>
            <a:pPr marL="742950" lvl="1" indent="-285750">
              <a:buFont typeface="Gill Sans MT" panose="020B0502020104020203" pitchFamily="34" charset="-18"/>
              <a:buChar char="–"/>
            </a:pPr>
            <a:r>
              <a:rPr lang="hu-HU" sz="2400"/>
              <a:t>	a hosszúságok a Boldogok Szigetein (Kanári szk.) áthaladó meridiántól</a:t>
            </a:r>
          </a:p>
          <a:p>
            <a:pPr marL="742950" lvl="1" indent="-285750">
              <a:buFont typeface="Gill Sans MT" panose="020B0502020104020203" pitchFamily="34" charset="-18"/>
              <a:buChar char="–"/>
            </a:pPr>
            <a:r>
              <a:rPr lang="hu-HU" sz="2400"/>
              <a:t>	görbe meridiánok és szélességi körök a nagyobb pontosság érdekében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BD2B53F-E870-5FC5-ABA7-8D210ADC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58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3DBBE84-92DE-0CCF-BA06-1A96CAA11661}"/>
              </a:ext>
            </a:extLst>
          </p:cNvPr>
          <p:cNvSpPr txBox="1"/>
          <p:nvPr/>
        </p:nvSpPr>
        <p:spPr>
          <a:xfrm>
            <a:off x="622301" y="900752"/>
            <a:ext cx="80899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u="sng">
                <a:highlight>
                  <a:srgbClr val="008080"/>
                </a:highlight>
              </a:rPr>
              <a:t>Ptolemaiosz -2.</a:t>
            </a:r>
          </a:p>
          <a:p>
            <a:endParaRPr lang="hu-HU" sz="22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200"/>
          </a:p>
          <a:p>
            <a:r>
              <a:rPr lang="hu-HU" sz="2200" b="1" u="sng">
                <a:highlight>
                  <a:srgbClr val="FF0000"/>
                </a:highlight>
              </a:rPr>
              <a:t>Problémák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A középkori kéziratok térképei a korábbi bizánci kiadások másolatai, de kérdéses, hogy az eredetiben volt-e térkép (a mű alapján könnyen megrajzolható Ptolemaiosz térképe &lt;&lt; célja a világ feltérképezése)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Pontatlan &lt;&lt; gyakran csak utazók adataira tudott támaszkodni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A Földközi-tengert sokkal szélessebbnek képzelte &lt;&lt; 331. szept. 20-án holdfogyatkozás megfigyelése Gaugamélánál és Karthágónál is, de az előbbi pontatlan &gt;&gt; 3 órás különbség a két hely között (valójában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200"/>
              <a:t>Kínát és Afrikát föld köti össze délen &gt;&gt; az Indiai óceán egy tó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BD2B53F-E870-5FC5-ABA7-8D210ADC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37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5D088CA-28C4-39FB-FB8F-F2DCF0C49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631"/>
            <a:ext cx="9144000" cy="6576738"/>
          </a:xfrm>
          <a:prstGeom prst="rect">
            <a:avLst/>
          </a:prstGeom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1E58FA33-2EF3-1BC6-BB3C-3F48319A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8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DA543A55-1245-44BD-338C-7662811B5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426" y="0"/>
            <a:ext cx="4278573" cy="2852382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636E577D-F666-7CE5-A044-464971078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947" y="2752725"/>
            <a:ext cx="5715000" cy="4105275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C4A8A2C-8D02-9E8D-E152-51927899D4DB}"/>
              </a:ext>
            </a:extLst>
          </p:cNvPr>
          <p:cNvSpPr txBox="1"/>
          <p:nvPr/>
        </p:nvSpPr>
        <p:spPr>
          <a:xfrm>
            <a:off x="666750" y="792850"/>
            <a:ext cx="39814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u="sng">
                <a:highlight>
                  <a:srgbClr val="008080"/>
                </a:highlight>
              </a:rPr>
              <a:t>Itinerariumok</a:t>
            </a:r>
          </a:p>
          <a:p>
            <a:endParaRPr lang="hu-HU"/>
          </a:p>
          <a:p>
            <a:r>
              <a:rPr lang="hu-HU" u="sng"/>
              <a:t>Vicarello-kupák</a:t>
            </a:r>
            <a:endParaRPr lang="hu-HU"/>
          </a:p>
          <a:p>
            <a:r>
              <a:rPr lang="hu-HU"/>
              <a:t>a távolságok mérföldben (1,5 km), egy-egy napi járásra egymástól a községek (106), Gadestől Rómáig, a mérföldkövek információit adják át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EE0801E-7CB5-9274-5AB2-AC18CDE33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63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7608C024-1041-0108-C0F7-29C14D396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925" y="2238233"/>
            <a:ext cx="3463743" cy="4619767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93EDC2BB-00C9-3BEA-104D-931BE06AE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259" y="2238233"/>
            <a:ext cx="3463743" cy="4619767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9A0B9DFE-E096-C3AD-46E7-D241C77B76CF}"/>
              </a:ext>
            </a:extLst>
          </p:cNvPr>
          <p:cNvSpPr txBox="1"/>
          <p:nvPr/>
        </p:nvSpPr>
        <p:spPr>
          <a:xfrm>
            <a:off x="832513" y="846161"/>
            <a:ext cx="7767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A Farnese Atlasz (éggömbbel, rajta 41 csillagkép, a legkülső szférán kívülről nézve)</a:t>
            </a:r>
          </a:p>
          <a:p>
            <a:r>
              <a:rPr lang="hu-HU"/>
              <a:t>Kr. u. 2. század hellenisztikus kori eredeti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07DCF40-E0D8-9AB0-F98E-B9233CFE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1353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09047066-2CDD-01F2-2EB2-E4A18AC08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436" y="163286"/>
            <a:ext cx="5535494" cy="4149407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1C44ECB-6BD2-53F0-0A1B-8AF68E5B9600}"/>
              </a:ext>
            </a:extLst>
          </p:cNvPr>
          <p:cNvSpPr txBox="1"/>
          <p:nvPr/>
        </p:nvSpPr>
        <p:spPr>
          <a:xfrm>
            <a:off x="740229" y="1219200"/>
            <a:ext cx="2248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Az öt éghajlati övre osztás Parmenidész óta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AE7B07C-6DED-0DE9-20BC-24AE5B74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413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449D0F57-5E51-5D16-7335-CC1045EE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48" y="141808"/>
            <a:ext cx="3571875" cy="357187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1D0E4CA4-D937-75D8-5580-AC87160F12CE}"/>
              </a:ext>
            </a:extLst>
          </p:cNvPr>
          <p:cNvSpPr txBox="1"/>
          <p:nvPr/>
        </p:nvSpPr>
        <p:spPr>
          <a:xfrm>
            <a:off x="4067033" y="818866"/>
            <a:ext cx="4694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Malloszi Kratész földgömbje (Kr. e. 2. század)</a:t>
            </a:r>
          </a:p>
          <a:p>
            <a:r>
              <a:rPr lang="hu-HU"/>
              <a:t>a pergamoni könyvtár vezetője, sztoikus, grammatikus, Rómában követként</a:t>
            </a:r>
          </a:p>
          <a:p>
            <a:r>
              <a:rPr lang="hu-HU"/>
              <a:t>Pergamonban állt</a:t>
            </a:r>
          </a:p>
          <a:p>
            <a:r>
              <a:rPr lang="hu-HU"/>
              <a:t>3 méter átmérőjű, bronzból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93076F0-F0A4-3643-05F6-2E9A7C3A421F}"/>
              </a:ext>
            </a:extLst>
          </p:cNvPr>
          <p:cNvSpPr txBox="1"/>
          <p:nvPr/>
        </p:nvSpPr>
        <p:spPr>
          <a:xfrm>
            <a:off x="566382" y="3851342"/>
            <a:ext cx="81954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„</a:t>
            </a:r>
            <a:r>
              <a:rPr lang="hu-HU" dirty="0" err="1"/>
              <a:t>Kratész</a:t>
            </a:r>
            <a:r>
              <a:rPr lang="hu-HU" dirty="0"/>
              <a:t> azokat követi, akik matematikus módra fejezik ki magukat, s azt mondja, hogy a forró égövet az Ókeanosz foglalja el, s ennek mindkét oldalán van a mérsékelt éghajlat mind a mi oldalunkon, mind a másik oldalon. Valamint tehát a mi oldalunkon azokat mondjuk </a:t>
            </a:r>
            <a:r>
              <a:rPr lang="hu-HU" dirty="0" err="1"/>
              <a:t>aithiopsoknak</a:t>
            </a:r>
            <a:r>
              <a:rPr lang="hu-HU" dirty="0"/>
              <a:t>, akik a lakott föld mentén dél felé az Ókeanosz mellett laknak, föltevése szerint éppen úgy az Ókeanoszon túl, a másik mérsékelt éghajlat alatt lakó emberek után is legvégül </a:t>
            </a:r>
            <a:r>
              <a:rPr lang="hu-HU" dirty="0" err="1"/>
              <a:t>aithiopszokat</a:t>
            </a:r>
            <a:r>
              <a:rPr lang="hu-HU" dirty="0"/>
              <a:t> kell képzelni, szintén ugyanezen Ókeanosz mellett. Két helyt fordulnak elő, s az Ókeanosz osztotta őket kétfelé.” (</a:t>
            </a:r>
            <a:r>
              <a:rPr lang="hu-HU" dirty="0" err="1"/>
              <a:t>Sztrabón</a:t>
            </a:r>
            <a:r>
              <a:rPr lang="hu-HU" dirty="0"/>
              <a:t> I. 2. 24.)</a:t>
            </a: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4217327-BE4E-1DED-082A-9468BF23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9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530FE8E-B3C3-9DF9-B9B9-5832D198F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96" y="637830"/>
            <a:ext cx="5106154" cy="449051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1A75C8A-3399-600F-D5B0-21D9377A3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48" y="5128349"/>
            <a:ext cx="4273236" cy="21728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571573CB-7837-EEE1-E227-CB9A1BFEA229}"/>
              </a:ext>
            </a:extLst>
          </p:cNvPr>
          <p:cNvSpPr txBox="1"/>
          <p:nvPr/>
        </p:nvSpPr>
        <p:spPr>
          <a:xfrm>
            <a:off x="5609230" y="335845"/>
            <a:ext cx="335734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/>
              <a:t>Cicero: Az állam 6. könyv</a:t>
            </a:r>
          </a:p>
          <a:p>
            <a:endParaRPr lang="hu-HU" b="1" u="sng"/>
          </a:p>
          <a:p>
            <a:r>
              <a:rPr lang="hu-HU" b="1" u="sng"/>
              <a:t>Gömbalakú föld </a:t>
            </a:r>
            <a:r>
              <a:rPr lang="hu-HU"/>
              <a:t>(a déli részre lehetetlen átmenni)</a:t>
            </a:r>
          </a:p>
          <a:p>
            <a:endParaRPr lang="hu-HU"/>
          </a:p>
          <a:p>
            <a:r>
              <a:rPr lang="hu-HU" b="1" u="sng"/>
              <a:t>Haránt lakók</a:t>
            </a:r>
            <a:r>
              <a:rPr lang="hu-HU"/>
              <a:t>: az északi félteke mérsékelt övében másik „folton” lakók</a:t>
            </a:r>
          </a:p>
          <a:p>
            <a:r>
              <a:rPr lang="hu-HU" b="1" u="sng"/>
              <a:t>Keresztben lakók</a:t>
            </a:r>
            <a:r>
              <a:rPr lang="hu-HU"/>
              <a:t>: a déli félteke mérsékelt övében ugyanazon a „folton” lakók</a:t>
            </a:r>
          </a:p>
          <a:p>
            <a:r>
              <a:rPr lang="hu-HU" b="1" u="sng"/>
              <a:t>Átellenben lakók</a:t>
            </a:r>
            <a:r>
              <a:rPr lang="hu-HU"/>
              <a:t>: a déli félteke mérsékelt övében másik „folton” lakók</a:t>
            </a:r>
          </a:p>
          <a:p>
            <a:r>
              <a:rPr lang="hu-HU"/>
              <a:t>(4 „folt” összesen, vagyis 4 mérsékelt öv: csak ezek a lakhatók; a Római bir. az elsőben)</a:t>
            </a:r>
          </a:p>
          <a:p>
            <a:endParaRPr lang="hu-HU"/>
          </a:p>
          <a:p>
            <a:r>
              <a:rPr lang="hu-HU"/>
              <a:t>„sarkain keskeny, oldalt szélesebb: Afrika méretét alulbecsülik</a:t>
            </a:r>
          </a:p>
          <a:p>
            <a:endParaRPr lang="hu-HU"/>
          </a:p>
          <a:p>
            <a:r>
              <a:rPr lang="hu-HU"/>
              <a:t>Ókeanosz: itt lapos föld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A444E44-FDD6-D053-7DC7-FD4CAC89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82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DA3A0F5-1525-8846-0357-71211C9A5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92" y="547160"/>
            <a:ext cx="4961299" cy="95966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D429029-1989-7ED5-A683-F9C6528AF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91" y="1506827"/>
            <a:ext cx="4961299" cy="419175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11909EE-2657-A64B-EB36-7BD6FD49C471}"/>
              </a:ext>
            </a:extLst>
          </p:cNvPr>
          <p:cNvSpPr txBox="1"/>
          <p:nvPr/>
        </p:nvSpPr>
        <p:spPr>
          <a:xfrm>
            <a:off x="5813946" y="1405719"/>
            <a:ext cx="30707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kozmosz platóni és arisztotelészi képe, amely még a reneszánsz idején is élt</a:t>
            </a:r>
          </a:p>
          <a:p>
            <a:endParaRPr lang="hu-HU"/>
          </a:p>
          <a:p>
            <a:r>
              <a:rPr lang="hu-HU"/>
              <a:t>Nap a „tér közepén”: a legszélső gömb és a Föld között középen</a:t>
            </a: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B5645E7-3B7D-4E25-EFF0-8256946D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97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D444D848-A2B1-602B-0787-510882BA3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94" y="445004"/>
            <a:ext cx="4997513" cy="378434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09395FDF-36A9-EF66-B972-55426AEFF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94" y="4229353"/>
            <a:ext cx="5033727" cy="86913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48A219D-D540-A165-469E-7213793D7665}"/>
              </a:ext>
            </a:extLst>
          </p:cNvPr>
          <p:cNvSpPr txBox="1"/>
          <p:nvPr/>
        </p:nvSpPr>
        <p:spPr>
          <a:xfrm>
            <a:off x="6032310" y="2251881"/>
            <a:ext cx="2920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 gondolat püthagoreus eredetű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BB53AC7-F6A5-4432-63DF-CA1C3B02E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2535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E6A87AC2-7481-CE5B-832C-727C47B4F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58125" cy="4486275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169BE332-4BD1-EEE3-43DE-997E3FF20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94" y="4658222"/>
            <a:ext cx="5715000" cy="1990725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1BF674B-C7EC-65EA-65C8-017C58E2D67C}"/>
              </a:ext>
            </a:extLst>
          </p:cNvPr>
          <p:cNvSpPr txBox="1"/>
          <p:nvPr/>
        </p:nvSpPr>
        <p:spPr>
          <a:xfrm>
            <a:off x="6182436" y="4914920"/>
            <a:ext cx="27346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Akrotiri (Szantorini) Kr. e. 16. század</a:t>
            </a:r>
          </a:p>
          <a:p>
            <a:r>
              <a:rPr lang="hu-HU"/>
              <a:t>Folyók ábrázolása térképeken 3000 évvel később is így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628B61E-7427-67ED-290A-0DE61B3BB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572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BE140E4-FDE3-D9E0-0C9D-A2A00BBA1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186" y="0"/>
            <a:ext cx="4690004" cy="424445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33D38D3-4630-D098-0C15-A17844511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4326339" cy="426577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F7A582D6-E757-C869-562D-8B22D668AB16}"/>
              </a:ext>
            </a:extLst>
          </p:cNvPr>
          <p:cNvSpPr txBox="1"/>
          <p:nvPr/>
        </p:nvSpPr>
        <p:spPr>
          <a:xfrm>
            <a:off x="450376" y="4440494"/>
            <a:ext cx="7751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0080"/>
                </a:highlight>
              </a:rPr>
              <a:t>Artemidorosz-papirusz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Kr. e. 1. század (v. 19. századi hamisítvány), 250x32cm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Az Epheszoszi Artemidorosz Geográphiájának egy (luxus) kiadása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térkép az Ibér félszigetet ábrázolja – nem illik a szöveghez &gt;&gt;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papiruszt (és a térképet is) félbehagyták &gt;&gt; jegyzetfüzetnek használták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vízszintes vonalak: folyók; halványabb vonalak: utak; települések; téglalapok: mansiók; valós távolságok a helyek között; a Tabula Peutingerianában és Ptolemaiosz középkori kiadásaiban hasonló jelölések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920D4AB-0BF1-F93A-4FBF-412028D9C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0449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415229F-3E53-890D-20D0-E12035010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51" y="109183"/>
            <a:ext cx="4723944" cy="270225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0F9E4E72-5C15-34BA-742E-5EFEBC7671C2}"/>
              </a:ext>
            </a:extLst>
          </p:cNvPr>
          <p:cNvSpPr txBox="1"/>
          <p:nvPr/>
        </p:nvSpPr>
        <p:spPr>
          <a:xfrm>
            <a:off x="5186805" y="249179"/>
            <a:ext cx="365694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>
                <a:highlight>
                  <a:srgbClr val="000080"/>
                </a:highlight>
              </a:rPr>
              <a:t>Dura-Europoszi pajzs térképe</a:t>
            </a:r>
            <a:r>
              <a:rPr lang="hu-HU"/>
              <a:t>, Kr. u. 230-235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bőr darabra színesen festve (egy pajzs burkolatán?)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45x18 cm (az egész talán 65 cm széles lehetett)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legrégebbi európai térkép?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Fekete-tenger Ny-i és É-i partjának egy részlete: az íves vonal a tengerpart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3 hajó látható, a vonaltól balra a tenger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menetállomásokat tünteti fel (latin nevek görög betükkel): 12 helynév távolságokkal és épület-szimbólumokkal (~itinerarium)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Egy katona műve lehet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Ny-i tájolású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2 kék vonal: Isztrosz potamosz, Danubisz potamosz (a folyók, amelyeken átkeltek)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Az első szakasz Büzantiontól a Duna torkolatáig</a:t>
            </a: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D3C1DBD-F049-21BD-51A5-7A7B481AF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43</a:t>
            </a:fld>
            <a:endParaRPr lang="en-US"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A00C62FF-B197-17BE-B336-6ED7C385BF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694" b="11350"/>
          <a:stretch>
            <a:fillRect/>
          </a:stretch>
        </p:blipFill>
        <p:spPr>
          <a:xfrm>
            <a:off x="0" y="2811439"/>
            <a:ext cx="5042110" cy="2133600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BB8DBFAD-7BBA-1FE5-5E3A-4750A18BB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889" y="4555212"/>
            <a:ext cx="5075888" cy="230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297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263D957-1598-76C8-A85D-2D07EAA8E34B}"/>
              </a:ext>
            </a:extLst>
          </p:cNvPr>
          <p:cNvSpPr txBox="1"/>
          <p:nvPr/>
        </p:nvSpPr>
        <p:spPr>
          <a:xfrm>
            <a:off x="306630" y="477671"/>
            <a:ext cx="84074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Caesar megbízást adott egy világtérkép elkészítésére,  Agrippa elkezdte megrajzolni (Kr. e. 12-ben meghalt) &gt;&gt;  Augustus befejezte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 Porticus Vipsaniában volt. Márványba vésve? mára elveszett (ill. van egy Kr. u. 1. századi márvány térképdarab, ami talán innen van)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Az egész ismert világot ábrázolta (nem csak a Római Bir-t) úgy nézhetett ki, mint a Tabula Peutingeriana? térkép + szöveg valószínűleg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Augustus propagandáját szolgálta – Róma (Augustus, ill. Agrippa) meghódította,és egyesítette a világot (Augustus hatalmát és a létrehozott rendet akarta megmutatni)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/>
              <a:t>Africa az egyenlítőig tart, csak az északi félteke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FB262C2-9E11-C178-E2C6-68453BB49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924" y="2882900"/>
            <a:ext cx="2694076" cy="4000500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12303BE-4C7A-0CBB-45BF-667904F1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44</a:t>
            </a:fld>
            <a:endParaRPr lang="en-US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F9A8CB53-437C-3335-F76F-3104AF4B0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2821"/>
            <a:ext cx="3784407" cy="3680657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17155083-2D15-3B21-0EC9-948DF0D5315F}"/>
              </a:ext>
            </a:extLst>
          </p:cNvPr>
          <p:cNvSpPr txBox="1"/>
          <p:nvPr/>
        </p:nvSpPr>
        <p:spPr>
          <a:xfrm>
            <a:off x="3755849" y="3429000"/>
            <a:ext cx="26940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/>
              <a:t>Agrippa műve talán kevésbé tudományos, inkább praktikus munka, Szövegéből idézetek főleg id. Pliniusnál</a:t>
            </a:r>
          </a:p>
        </p:txBody>
      </p:sp>
    </p:spTree>
    <p:extLst>
      <p:ext uri="{BB962C8B-B14F-4D97-AF65-F5344CB8AC3E}">
        <p14:creationId xmlns:p14="http://schemas.microsoft.com/office/powerpoint/2010/main" val="1459320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12303BE-4C7A-0CBB-45BF-667904F19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5B5EF9C-863D-1EBE-F002-6AB47A171B97}"/>
              </a:ext>
            </a:extLst>
          </p:cNvPr>
          <p:cNvSpPr txBox="1"/>
          <p:nvPr/>
        </p:nvSpPr>
        <p:spPr>
          <a:xfrm>
            <a:off x="363676" y="536349"/>
            <a:ext cx="84391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hu-HU"/>
          </a:p>
          <a:p>
            <a:r>
              <a:rPr lang="hu-HU"/>
              <a:t>Forma urbis: Septimius Severus készítette,150 márványlap 11 sorban, 18x13 méter, a Templum Pacis belső falán</a:t>
            </a:r>
          </a:p>
          <a:p>
            <a:r>
              <a:rPr lang="hu-HU"/>
              <a:t>1186 töredék: 10-15 %-a az eredetinek)</a:t>
            </a:r>
          </a:p>
          <a:p>
            <a:r>
              <a:rPr lang="hu-HU"/>
              <a:t>Az épületek részletes rajzai (belső is) a térképen (egyenes vonal: épületek falai, vonal megszakítva: kapu, szaggatott vonal: árkád, pontozott vonal: oszlopsor, „V” alakok v. háromszögek: belső lépcsők, - II - : külső lépcső, </a:t>
            </a:r>
          </a:p>
          <a:p>
            <a:r>
              <a:rPr lang="hu-HU"/>
              <a:t>A térkép funkciója kérdéses, talán földhivatalként működött a Templum Pacis (de nehezen lett volna használható földhivatali térképként: pl. a teteje 13 méter magasan)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5605E78-4D75-B390-8D8E-FE22C52C7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984" y="3429000"/>
            <a:ext cx="5051016" cy="3429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834472F-0C82-9F82-CF80-D75D55C6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30054"/>
            <a:ext cx="3762224" cy="352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859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72474A8C-A04C-C6BA-C0AA-48C952DB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46</a:t>
            </a:fld>
            <a:endParaRPr 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9A60099-49D9-2C1E-FCE0-C2E004EE6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265"/>
            <a:ext cx="9144000" cy="620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943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21B8A9B-64B6-5131-292A-6050B00FA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22878" cy="291915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FC97239-DA12-810E-EC1C-C2AD38C99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11"/>
            <a:ext cx="9144000" cy="700088"/>
          </a:xfrm>
          <a:prstGeom prst="rect">
            <a:avLst/>
          </a:prstGeom>
        </p:spPr>
      </p:pic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4B1C76F-5394-8A64-71CF-CB0126E8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47</a:t>
            </a:fld>
            <a:endParaRPr lang="en-US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9428BE2-96DB-E314-7F3B-8385768C1FE7}"/>
              </a:ext>
            </a:extLst>
          </p:cNvPr>
          <p:cNvSpPr txBox="1"/>
          <p:nvPr/>
        </p:nvSpPr>
        <p:spPr>
          <a:xfrm>
            <a:off x="6243672" y="939947"/>
            <a:ext cx="236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/>
              <a:t>Tabula Peutingeriana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0ECC75EF-D836-3A26-CDB4-92C17BD19069}"/>
              </a:ext>
            </a:extLst>
          </p:cNvPr>
          <p:cNvSpPr txBox="1"/>
          <p:nvPr/>
        </p:nvSpPr>
        <p:spPr>
          <a:xfrm>
            <a:off x="177801" y="3672899"/>
            <a:ext cx="8788400" cy="336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Itinerarium a cursus publicus útvonalairól (egyedüli); távolságadatok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Települések és a köztük lévő utak, folyók, tengerek, erdők (4e földrajzi név, köztük 555 városnév) - Róma, Konstantinápoly, Antiochia különleges díszítéssel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Az utak nagyjából párhuzamos vonalak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Konrad Peutinger 16. századi régiséggyűjtőről (ő, ill. barátja lopta &gt;&gt; nem kellene így hívni)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A Római birodalom + határos területek is (Perzsia, India, utalás Kínára)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11 szegmens, a nyugati vége (Ibér fsz, Britannia, Marokkó) hiányzik, 34 cm X 6,7 méter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82160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549EC1A-EFEF-5B70-BD8B-72568D4F4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6" y="80138"/>
            <a:ext cx="5245100" cy="312586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FC97239-DA12-810E-EC1C-C2AD38C99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2811"/>
            <a:ext cx="9144000" cy="700088"/>
          </a:xfrm>
          <a:prstGeom prst="rect">
            <a:avLst/>
          </a:prstGeom>
        </p:spPr>
      </p:pic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4B1C76F-5394-8A64-71CF-CB0126E80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48</a:t>
            </a:fld>
            <a:endParaRPr lang="en-US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97DD93C-F695-B634-7237-A0D0BE88377C}"/>
              </a:ext>
            </a:extLst>
          </p:cNvPr>
          <p:cNvSpPr txBox="1"/>
          <p:nvPr/>
        </p:nvSpPr>
        <p:spPr>
          <a:xfrm>
            <a:off x="339393" y="3696198"/>
            <a:ext cx="8558947" cy="295202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1200 körül rajzolták 4-5. századi eredeti alapján, (de a Caesar – Agrippa – Augustus térképéig megy vissza &lt;&lt; egyes ábrázolások jóval a 4. század előtti állapotot tükrözik: pl. Arabia és Pompei is ábrázolva): Konstantinápoly alapítása után (328), de egyes germániai városok 5. század közepi pusztulása előtt (+Ravenna kiemelkedik: a Nyugat-Római bir. fővárosa 402 és 476 között)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Sematikus és képszerű szimbólumok (~mint egy metrótérkép), legfeljebb utal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/>
              <a:t>a földrajzi sajátságokra;  Torzít &lt;&lt; pergamen lapok miatt a hosszú téglalap elrendezés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86A4541-8C90-F951-3A80-F0763C18D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4698" y="277892"/>
            <a:ext cx="2667000" cy="1905000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AB01921-4AB6-A865-7395-66415D211461}"/>
              </a:ext>
            </a:extLst>
          </p:cNvPr>
          <p:cNvSpPr txBox="1"/>
          <p:nvPr/>
        </p:nvSpPr>
        <p:spPr>
          <a:xfrm>
            <a:off x="6844957" y="2325705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Róma</a:t>
            </a:r>
          </a:p>
        </p:txBody>
      </p:sp>
    </p:spTree>
    <p:extLst>
      <p:ext uri="{BB962C8B-B14F-4D97-AF65-F5344CB8AC3E}">
        <p14:creationId xmlns:p14="http://schemas.microsoft.com/office/powerpoint/2010/main" val="39994341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AFA7A-FE89-7B18-508D-F75589C15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kerék, közlekedés, múzeum, kocsi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4F5479D-C09A-F74D-9E49-150CA8963A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11" r="8486" b="-2"/>
          <a:stretch>
            <a:fillRect/>
          </a:stretch>
        </p:blipFill>
        <p:spPr>
          <a:xfrm>
            <a:off x="20" y="3429001"/>
            <a:ext cx="3986275" cy="3429000"/>
          </a:xfrm>
          <a:prstGeom prst="rect">
            <a:avLst/>
          </a:prstGeom>
        </p:spPr>
      </p:pic>
      <p:pic>
        <p:nvPicPr>
          <p:cNvPr id="5" name="Kép 4" descr="A képen kerék, közlekedés, múzeum, jármű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7C558E45-5085-FE63-5DDB-099489DA7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12" r="3499"/>
          <a:stretch>
            <a:fillRect/>
          </a:stretch>
        </p:blipFill>
        <p:spPr>
          <a:xfrm>
            <a:off x="20" y="-2"/>
            <a:ext cx="3986275" cy="3429002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FEC25184-7C94-D103-9EA6-ECC4E91D0DA8}"/>
              </a:ext>
            </a:extLst>
          </p:cNvPr>
          <p:cNvSpPr txBox="1"/>
          <p:nvPr/>
        </p:nvSpPr>
        <p:spPr>
          <a:xfrm>
            <a:off x="4230807" y="2858703"/>
            <a:ext cx="4763068" cy="304254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Cursus publicus (Augustustól 6. századig):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üzenetek (speculatores, frumentarii, kb. 80 km/nap), hivatalnokok - diploma kell, (+áruk szállítása)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mutationes (ló-, v. kocsiváltás), mansiones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helyi lakosságot terheli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C93F00B-6EE7-056D-0FB9-606F732D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69191" y="6217920"/>
            <a:ext cx="27432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A7A6979-0714-4377-B894-6BE4C2D6E202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86117"/>
      </p:ext>
    </p:extLst>
  </p:cSld>
  <p:clrMapOvr>
    <a:masterClrMapping/>
  </p:clrMapOvr>
</p:sld>
</file>

<file path=ppt/theme/theme1.xml><?xml version="1.0" encoding="utf-8"?>
<a:theme xmlns:a="http://schemas.openxmlformats.org/drawingml/2006/main" name="Csomag">
  <a:themeElements>
    <a:clrScheme name="Csomag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Csomag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soma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Csomag</Template>
  <TotalTime>41511</TotalTime>
  <Words>4350</Words>
  <Application>Microsoft Office PowerPoint</Application>
  <PresentationFormat>Diavetítés a képernyőre (4:3 oldalarány)</PresentationFormat>
  <Paragraphs>345</Paragraphs>
  <Slides>49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49</vt:i4>
      </vt:variant>
    </vt:vector>
  </HeadingPairs>
  <TitlesOfParts>
    <vt:vector size="53" baseType="lpstr">
      <vt:lpstr>Arial</vt:lpstr>
      <vt:lpstr>Calibri</vt:lpstr>
      <vt:lpstr>Gill Sans MT</vt:lpstr>
      <vt:lpstr>Csomag</vt:lpstr>
      <vt:lpstr>Térképek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Térképek</dc:title>
  <dc:creator>Mohay Gergely</dc:creator>
  <cp:lastModifiedBy>Mohay Gergely</cp:lastModifiedBy>
  <cp:revision>46</cp:revision>
  <dcterms:created xsi:type="dcterms:W3CDTF">2023-11-08T11:09:31Z</dcterms:created>
  <dcterms:modified xsi:type="dcterms:W3CDTF">2026-10-04T15:52:25Z</dcterms:modified>
</cp:coreProperties>
</file>