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</p:sldMasterIdLst>
  <p:notesMasterIdLst>
    <p:notesMasterId r:id="rId29"/>
  </p:notesMasterIdLst>
  <p:sldIdLst>
    <p:sldId id="387" r:id="rId2"/>
    <p:sldId id="411" r:id="rId3"/>
    <p:sldId id="414" r:id="rId4"/>
    <p:sldId id="415" r:id="rId5"/>
    <p:sldId id="399" r:id="rId6"/>
    <p:sldId id="400" r:id="rId7"/>
    <p:sldId id="401" r:id="rId8"/>
    <p:sldId id="402" r:id="rId9"/>
    <p:sldId id="409" r:id="rId10"/>
    <p:sldId id="398" r:id="rId11"/>
    <p:sldId id="416" r:id="rId12"/>
    <p:sldId id="412" r:id="rId13"/>
    <p:sldId id="418" r:id="rId14"/>
    <p:sldId id="417" r:id="rId15"/>
    <p:sldId id="419" r:id="rId16"/>
    <p:sldId id="389" r:id="rId17"/>
    <p:sldId id="388" r:id="rId18"/>
    <p:sldId id="279" r:id="rId19"/>
    <p:sldId id="280" r:id="rId20"/>
    <p:sldId id="295" r:id="rId21"/>
    <p:sldId id="390" r:id="rId22"/>
    <p:sldId id="403" r:id="rId23"/>
    <p:sldId id="405" r:id="rId24"/>
    <p:sldId id="420" r:id="rId25"/>
    <p:sldId id="421" r:id="rId26"/>
    <p:sldId id="422" r:id="rId27"/>
    <p:sldId id="413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5050"/>
    <a:srgbClr val="FFFFCC"/>
    <a:srgbClr val="00FFCC"/>
    <a:srgbClr val="FFD1FD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0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46E0D6-763B-467A-8626-BAAF50C1F232}" type="datetimeFigureOut">
              <a:rPr lang="hu-HU" smtClean="0"/>
              <a:t>2026. 10. 18.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7C4A-B83C-44E8-B332-B69BE117867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57323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607C4A-B83C-44E8-B332-B69BE1178679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68808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C5C22-8041-494B-8475-AF553CFE7F29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4804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6D9A2-E5EE-46D3-9610-C19640021E68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37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34A22-9ED9-4304-92D8-45767614A964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0992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66530-720C-4466-B0E4-5F9970D54FD8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68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C0CE7-1CF5-45D0-BA55-4F7E592C86AA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22662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4DCF9-FB0B-4B6D-8471-DD115487B370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355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897A0-6BD4-4103-82D1-65797DAE83C7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769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D91B7-1719-4D06-BD60-914344094F26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989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A9C0CE7-1CF5-45D0-BA55-4F7E592C86AA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83451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B1F22-B065-4970-B84D-8514CD8DCDC1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14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0FE2-0C83-4436-9908-E9AEF0F6DE92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08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A9C0CE7-1CF5-45D0-BA55-4F7E592C86AA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482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894E0B-4060-AF8D-D10E-BBC36D6B6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E86AA7E-D595-D528-D8C1-C2802B5BD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1297858"/>
            <a:ext cx="3290070" cy="2734806"/>
          </a:xfrm>
        </p:spPr>
        <p:txBody>
          <a:bodyPr vert="horz" lIns="274320" tIns="182880" rIns="274320" bIns="182880" rtlCol="0" anchor="ctr" anchorCtr="1">
            <a:noAutofit/>
          </a:bodyPr>
          <a:lstStyle/>
          <a:p>
            <a:r>
              <a:rPr lang="en-US" sz="2200" b="1"/>
              <a:t>Nevelés és játék</a:t>
            </a:r>
            <a:br>
              <a:rPr lang="hu-HU" sz="2200" b="1"/>
            </a:br>
            <a:br>
              <a:rPr lang="en-US" sz="2200"/>
            </a:br>
            <a:r>
              <a:rPr lang="en-US" sz="2200"/>
              <a:t>platón és Arisztotelész felfogásában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5CFC22E0-120A-4C65-3B7D-A265BA4801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251"/>
          <a:stretch>
            <a:fillRect/>
          </a:stretch>
        </p:blipFill>
        <p:spPr>
          <a:xfrm>
            <a:off x="4572000" y="10"/>
            <a:ext cx="4571999" cy="6857990"/>
          </a:xfrm>
          <a:prstGeom prst="rect">
            <a:avLst/>
          </a:prstGeom>
        </p:spPr>
      </p:pic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B85AC496-77D1-EDAE-6E63-90F60DD9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69191" y="6217920"/>
            <a:ext cx="274320" cy="365760"/>
          </a:xfrm>
        </p:spPr>
        <p:txBody>
          <a:bodyPr vert="horz" lIns="18288" tIns="45720" rIns="18288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57F1E4F-1CFF-5643-939E-217C01CDF565}" type="slidenum">
              <a:rPr lang="en-US"/>
              <a:pPr>
                <a:lnSpc>
                  <a:spcPct val="90000"/>
                </a:lnSpc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432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2BC52-F1B5-9693-356F-EBC51A78A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1E83C8FB-321E-30A4-F5C7-BFBE74DAE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776" y="1053562"/>
            <a:ext cx="8259096" cy="535993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hu-HU" sz="2200" dirty="0"/>
              <a:t>Platón a nevelésről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 dirty="0"/>
              <a:t>Platón a játékról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 dirty="0"/>
              <a:t>Játékok a görög-római világban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 dirty="0"/>
              <a:t>Arisztotelész a nevelésről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 dirty="0"/>
              <a:t>Arisztotelész a játékról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 dirty="0"/>
              <a:t>Nevelés a görögöknél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 dirty="0"/>
              <a:t>Nevelés a rómaiaknál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75AEABA-B608-79A3-19F8-F7C2C2605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2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09130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C4725-6515-B4C8-25B1-5199E6863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5F093AB-B50D-798E-5860-48070FD87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3" y="137470"/>
            <a:ext cx="8450477" cy="497530"/>
          </a:xfrm>
          <a:solidFill>
            <a:srgbClr val="FFCC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Platón a nevelésről 1.</a:t>
            </a:r>
            <a:endParaRPr lang="hu-HU" sz="29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BF27D76-F5FB-5B66-4F59-38073024D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746" y="1053562"/>
            <a:ext cx="7738125" cy="535993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endParaRPr lang="hu-HU" sz="2200" dirty="0"/>
          </a:p>
          <a:p>
            <a:pPr marL="0" indent="0">
              <a:buNone/>
            </a:pPr>
            <a:r>
              <a:rPr lang="hu-HU" sz="2200" b="1" u="sng" dirty="0">
                <a:highlight>
                  <a:srgbClr val="00FFFF"/>
                </a:highlight>
              </a:rPr>
              <a:t>A nevelés témájának fontossága:</a:t>
            </a:r>
          </a:p>
          <a:p>
            <a:pPr marL="0" indent="0">
              <a:buNone/>
            </a:pPr>
            <a:r>
              <a:rPr lang="hu-HU" sz="2200" dirty="0"/>
              <a:t>A törvényhozás, a politika és a </a:t>
            </a:r>
            <a:r>
              <a:rPr lang="hu-HU" sz="2200" dirty="0" err="1"/>
              <a:t>pol</a:t>
            </a:r>
            <a:r>
              <a:rPr lang="hu-HU" sz="2200" dirty="0"/>
              <a:t>. filozófia talán legfontosabb területe:</a:t>
            </a:r>
          </a:p>
          <a:p>
            <a:pPr marL="0" indent="0">
              <a:buNone/>
            </a:pPr>
            <a:r>
              <a:rPr lang="hu-HU" sz="2200" dirty="0"/>
              <a:t>&lt;&lt; az egyén boldogsága</a:t>
            </a:r>
          </a:p>
          <a:p>
            <a:pPr marL="0" indent="0">
              <a:buNone/>
            </a:pPr>
            <a:r>
              <a:rPr lang="hu-HU" sz="2200" dirty="0"/>
              <a:t>	harmónia magunkkal (a lelken belül) &gt;&gt; másokkal</a:t>
            </a:r>
          </a:p>
          <a:p>
            <a:pPr marL="0" indent="0">
              <a:buNone/>
            </a:pPr>
            <a:r>
              <a:rPr lang="hu-HU" sz="2200" dirty="0"/>
              <a:t>&lt;&lt; a társadalom egysége</a:t>
            </a:r>
          </a:p>
          <a:p>
            <a:pPr marL="0" indent="0">
              <a:buNone/>
            </a:pPr>
            <a:endParaRPr lang="hu-HU" sz="2200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6D826B81-743F-ED10-FCFA-1F671C0C5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3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954859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FE9F0-C8C8-E0D4-5719-A26E157BF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43250AA-31D5-3395-5E36-1E3892D2D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3" y="137470"/>
            <a:ext cx="8450477" cy="497530"/>
          </a:xfrm>
          <a:solidFill>
            <a:srgbClr val="FFCC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Platón a nevelésről 2.</a:t>
            </a:r>
            <a:endParaRPr lang="hu-HU" sz="29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20C71F3-E038-E373-BDC8-1EFB16352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776" y="1053562"/>
            <a:ext cx="8259096" cy="566696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u="sng" dirty="0">
                <a:highlight>
                  <a:srgbClr val="FFFF00"/>
                </a:highlight>
              </a:rPr>
              <a:t>Zenei (múzsai) nevelés </a:t>
            </a:r>
            <a:r>
              <a:rPr lang="hu-HU" sz="2200" dirty="0"/>
              <a:t>(előbb, mint a testnevelés):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 b="1" dirty="0"/>
              <a:t>A zene harmonikus és egyszerű legyen</a:t>
            </a:r>
          </a:p>
          <a:p>
            <a:pPr marL="685800" lvl="1" indent="-457200">
              <a:buFont typeface="+mj-lt"/>
              <a:buAutoNum type="alphaLcParenR"/>
            </a:pPr>
            <a:r>
              <a:rPr lang="hu-HU" sz="2200" dirty="0"/>
              <a:t>A szép zene (a harmónia) jóvá (rendezetté) teszi a lelket (a ritmus és a dallam </a:t>
            </a:r>
            <a:r>
              <a:rPr lang="hu-HU" sz="2200" dirty="0" err="1"/>
              <a:t>közvetenül</a:t>
            </a:r>
            <a:r>
              <a:rPr lang="hu-HU" sz="2200" dirty="0"/>
              <a:t> hat a lélekre)</a:t>
            </a:r>
          </a:p>
          <a:p>
            <a:pPr marL="685800" lvl="1" indent="-457200">
              <a:buFont typeface="+mj-lt"/>
              <a:buAutoNum type="alphaLcParenR"/>
            </a:pPr>
            <a:r>
              <a:rPr lang="hu-HU" sz="2200" dirty="0"/>
              <a:t>A zenében az egyszerűség </a:t>
            </a:r>
            <a:r>
              <a:rPr lang="hu-HU" sz="2200" u="sng" dirty="0"/>
              <a:t>mértékletességet, önuralmat </a:t>
            </a:r>
            <a:r>
              <a:rPr lang="hu-HU" sz="2200" dirty="0"/>
              <a:t>alakít ki (az ellenkezője féktelenséget)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 b="1" dirty="0"/>
              <a:t>Az elbeszélés épületes legyen</a:t>
            </a:r>
            <a:r>
              <a:rPr lang="hu-HU" sz="2200" dirty="0"/>
              <a:t>:</a:t>
            </a:r>
          </a:p>
          <a:p>
            <a:pPr lvl="1">
              <a:buFont typeface="Gill Sans MT" panose="020B0502020104020203" pitchFamily="34" charset="-18"/>
              <a:buChar char="–"/>
            </a:pPr>
            <a:r>
              <a:rPr lang="hu-HU" sz="2200" dirty="0"/>
              <a:t>A jó erkölcsöt~ mutassa be (erényekre tanítson)</a:t>
            </a:r>
          </a:p>
          <a:p>
            <a:pPr lvl="1">
              <a:buFont typeface="Gill Sans MT" panose="020B0502020104020203" pitchFamily="34" charset="-18"/>
              <a:buChar char="–"/>
            </a:pPr>
            <a:r>
              <a:rPr lang="hu-HU" sz="2200" dirty="0"/>
              <a:t>Az istenekről igazat mondjon (különben betiltani): mintául állítsa őket; jók és jóságosak (a rossz nem tőlük van; nem változtatnak alakot, mert nem csapnak be). </a:t>
            </a:r>
          </a:p>
          <a:p>
            <a:pPr lvl="1">
              <a:buFont typeface="Gill Sans MT" panose="020B0502020104020203" pitchFamily="34" charset="-18"/>
              <a:buChar char="–"/>
            </a:pPr>
            <a:r>
              <a:rPr lang="hu-HU" sz="2200" dirty="0"/>
              <a:t>Az emóciókat ne erősítse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E9D5DAF-43F7-5B58-04EC-401AB97F8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4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356578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0127C-8DCC-479C-D29B-D853ED5E3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1E643428-67DF-82E3-6127-5E62706EB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206" y="813955"/>
            <a:ext cx="8303342" cy="5922747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u="sng" dirty="0">
                <a:highlight>
                  <a:srgbClr val="FFFF00"/>
                </a:highlight>
              </a:rPr>
              <a:t>Testnevelés:</a:t>
            </a:r>
          </a:p>
          <a:p>
            <a:pPr marL="0" indent="0">
              <a:buNone/>
            </a:pPr>
            <a:r>
              <a:rPr lang="hu-HU" sz="2200" dirty="0"/>
              <a:t>Célja: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 dirty="0"/>
              <a:t>a testhez kapcsolódóan: energia, kitartás, erő, egészség, szépség, gyorsaság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 dirty="0"/>
              <a:t>de elsősorban a lélek fejlődését szolgálja: bátorság, erély~ (energia) büszkeség~</a:t>
            </a:r>
          </a:p>
          <a:p>
            <a:pPr marL="0" indent="0">
              <a:buNone/>
            </a:pPr>
            <a:endParaRPr lang="hu-HU" sz="2200" dirty="0"/>
          </a:p>
          <a:p>
            <a:pPr>
              <a:buFont typeface="Wingdings" panose="05000000000000000000" pitchFamily="2" charset="2"/>
              <a:buChar char="Ø"/>
            </a:pPr>
            <a:r>
              <a:rPr lang="hu-HU" sz="2200" dirty="0"/>
              <a:t>Két fő fajtája: tánc és birkózás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sz="2200" dirty="0"/>
              <a:t>Mértékletes legyen </a:t>
            </a:r>
          </a:p>
          <a:p>
            <a:pPr lvl="1"/>
            <a:r>
              <a:rPr lang="hu-HU" sz="2200" dirty="0"/>
              <a:t>ahogyan az étkezések is: zéró fűszer, édesség, prostituáltak &gt;&gt; egészség</a:t>
            </a:r>
          </a:p>
          <a:p>
            <a:pPr lvl="1"/>
            <a:r>
              <a:rPr lang="hu-HU" sz="2200" dirty="0"/>
              <a:t>ha terjed az erkölcstelenség (mértéktelenség), akkor betegesebbek és viszálykodók (&lt;&lt; mások kárára is egyre többet akarnak) lesznek az emberek &gt;&gt; több orvos és jogász kell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95DDD395-0372-72CF-878B-E1CCBAC3B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5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  <p:sp>
        <p:nvSpPr>
          <p:cNvPr id="7" name="Cím 1">
            <a:extLst>
              <a:ext uri="{FF2B5EF4-FFF2-40B4-BE49-F238E27FC236}">
                <a16:creationId xmlns:a16="http://schemas.microsoft.com/office/drawing/2014/main" id="{6096230D-B954-A0FF-DB3B-C16086849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250" y="0"/>
            <a:ext cx="5937250" cy="584200"/>
          </a:xfrm>
          <a:solidFill>
            <a:srgbClr val="FFCC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Platón a nevelésről 3.</a:t>
            </a:r>
            <a:endParaRPr lang="hu-HU" sz="2900"/>
          </a:p>
        </p:txBody>
      </p:sp>
    </p:spTree>
    <p:extLst>
      <p:ext uri="{BB962C8B-B14F-4D97-AF65-F5344CB8AC3E}">
        <p14:creationId xmlns:p14="http://schemas.microsoft.com/office/powerpoint/2010/main" val="2698105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B5DA9-C0CC-67C1-EA11-B8C2ECAD0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6BACB797-E730-AFA7-CDBB-EAA115C7B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52" y="813955"/>
            <a:ext cx="8259096" cy="5403965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u="sng" dirty="0">
                <a:highlight>
                  <a:srgbClr val="FFFF00"/>
                </a:highlight>
              </a:rPr>
              <a:t>A zenei és testi nevelés célja</a:t>
            </a:r>
            <a:r>
              <a:rPr lang="hu-HU" sz="2200" dirty="0"/>
              <a:t>: a lélek </a:t>
            </a:r>
            <a:r>
              <a:rPr lang="hu-HU" sz="2200" dirty="0">
                <a:highlight>
                  <a:srgbClr val="FFCCFF"/>
                </a:highlight>
              </a:rPr>
              <a:t>összhang</a:t>
            </a:r>
            <a:r>
              <a:rPr lang="hu-HU" sz="2200" dirty="0"/>
              <a:t>jának kialakítása (a testi nevelés is ezért) &gt;&gt;</a:t>
            </a:r>
          </a:p>
          <a:p>
            <a:pPr marL="0" indent="0">
              <a:buNone/>
            </a:pPr>
            <a:endParaRPr lang="hu-HU" sz="2200" dirty="0"/>
          </a:p>
          <a:p>
            <a:pPr marL="0" indent="0">
              <a:buNone/>
            </a:pPr>
            <a:r>
              <a:rPr lang="hu-HU" sz="2200" b="1" u="sng" dirty="0">
                <a:highlight>
                  <a:srgbClr val="FFFF00"/>
                </a:highlight>
              </a:rPr>
              <a:t>A zenei és testi nevelés aránya</a:t>
            </a:r>
            <a:r>
              <a:rPr lang="hu-HU" sz="2200" dirty="0"/>
              <a:t>:</a:t>
            </a:r>
          </a:p>
          <a:p>
            <a:r>
              <a:rPr lang="hu-HU" sz="2200" b="1" u="sng" dirty="0"/>
              <a:t>Túl sok testnevelés </a:t>
            </a:r>
            <a:r>
              <a:rPr lang="hu-HU" sz="2200" dirty="0"/>
              <a:t>&gt;&gt; vaddá válik, féktelenné (túlzott az indulat benne) erőszakossá, durvává + ostobává (tanulatlanná)</a:t>
            </a:r>
          </a:p>
          <a:p>
            <a:r>
              <a:rPr lang="hu-HU" sz="2200" b="1" u="sng" dirty="0"/>
              <a:t>Túl sok zene </a:t>
            </a:r>
            <a:r>
              <a:rPr lang="hu-HU" sz="2200" dirty="0"/>
              <a:t>&gt;&gt; puhánnyá, gyávává válik</a:t>
            </a:r>
          </a:p>
          <a:p>
            <a:r>
              <a:rPr lang="hu-HU" sz="2200" b="1" u="sng" dirty="0">
                <a:highlight>
                  <a:srgbClr val="FFCCFF"/>
                </a:highlight>
              </a:rPr>
              <a:t>Helyes mérték </a:t>
            </a:r>
            <a:r>
              <a:rPr lang="hu-HU" sz="2200" dirty="0"/>
              <a:t>&gt;&gt; bátor, higgadt, mértékletes (a harmonikus lélek ilyen)</a:t>
            </a:r>
          </a:p>
          <a:p>
            <a:pPr marL="0" indent="0">
              <a:buNone/>
            </a:pPr>
            <a:endParaRPr lang="hu-HU" sz="2200" dirty="0"/>
          </a:p>
          <a:p>
            <a:pPr marL="0" indent="0">
              <a:buNone/>
            </a:pPr>
            <a:r>
              <a:rPr lang="hu-HU" sz="2200" dirty="0">
                <a:highlight>
                  <a:srgbClr val="FFCCFF"/>
                </a:highlight>
              </a:rPr>
              <a:t>Ne legyenek a </a:t>
            </a:r>
            <a:r>
              <a:rPr lang="hu-HU" sz="2200" dirty="0" err="1">
                <a:highlight>
                  <a:srgbClr val="FFCCFF"/>
                </a:highlight>
              </a:rPr>
              <a:t>nevelében</a:t>
            </a:r>
            <a:r>
              <a:rPr lang="hu-HU" sz="2200" dirty="0">
                <a:highlight>
                  <a:srgbClr val="FFCCFF"/>
                </a:highlight>
              </a:rPr>
              <a:t> újítások </a:t>
            </a:r>
            <a:r>
              <a:rPr lang="hu-HU" sz="2200" dirty="0"/>
              <a:t>(ahogyan a játékokban sem), mert erkölcstelenséghez, törvénytelenséghez vezetnek: lassan megváltoztatják az erkölcsöket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0A150813-F848-A98F-C9AA-B40ED3EC7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6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  <p:sp>
        <p:nvSpPr>
          <p:cNvPr id="7" name="Cím 1">
            <a:extLst>
              <a:ext uri="{FF2B5EF4-FFF2-40B4-BE49-F238E27FC236}">
                <a16:creationId xmlns:a16="http://schemas.microsoft.com/office/drawing/2014/main" id="{1DA7B765-EDD2-BFE6-56F0-9FC6E6C70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250" y="0"/>
            <a:ext cx="5937250" cy="584200"/>
          </a:xfrm>
          <a:solidFill>
            <a:srgbClr val="FFCC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Platón a nevelésről 4.</a:t>
            </a:r>
            <a:endParaRPr lang="hu-HU" sz="2900"/>
          </a:p>
        </p:txBody>
      </p:sp>
    </p:spTree>
    <p:extLst>
      <p:ext uri="{BB962C8B-B14F-4D97-AF65-F5344CB8AC3E}">
        <p14:creationId xmlns:p14="http://schemas.microsoft.com/office/powerpoint/2010/main" val="1375704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9786D-8F84-E5CF-5A8C-3EC5F1AE9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FD2E8AA9-6EB5-5C1C-A82B-90FA8624F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52" y="813955"/>
            <a:ext cx="8259096" cy="5403965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u="sng" dirty="0">
                <a:highlight>
                  <a:srgbClr val="FFFF00"/>
                </a:highlight>
              </a:rPr>
              <a:t>A nevelés lényege:</a:t>
            </a:r>
          </a:p>
          <a:p>
            <a:r>
              <a:rPr lang="hu-HU" sz="2200" dirty="0"/>
              <a:t>az </a:t>
            </a:r>
            <a:r>
              <a:rPr lang="hu-HU" sz="2200" b="1" dirty="0"/>
              <a:t>igazság (Isten) szeretetének kialakítása</a:t>
            </a:r>
            <a:r>
              <a:rPr lang="hu-HU" sz="2200" dirty="0"/>
              <a:t>, ami kiszorítja az élvezetvágyat és a pénzvágyat</a:t>
            </a:r>
          </a:p>
          <a:p>
            <a:r>
              <a:rPr lang="hu-HU" sz="2200" b="1" dirty="0"/>
              <a:t>a jó ideája felé fordítani a lelket </a:t>
            </a:r>
            <a:r>
              <a:rPr lang="hu-HU" sz="2200" dirty="0"/>
              <a:t>(ez a barlanghasonlatban; aki megismerte az igazságot, annak kötelessége mások nevelése)</a:t>
            </a:r>
          </a:p>
          <a:p>
            <a:r>
              <a:rPr lang="hu-HU" sz="2200" dirty="0"/>
              <a:t>a képességeink kibontakoztatása és a boldogság lehetővé tétele~</a:t>
            </a:r>
          </a:p>
          <a:p>
            <a:endParaRPr lang="hu-HU" sz="2200" dirty="0"/>
          </a:p>
          <a:p>
            <a:r>
              <a:rPr lang="hu-HU" sz="2200" dirty="0"/>
              <a:t>az ízlés és a szeretett dolgok helyes rendjének kialakítása:</a:t>
            </a:r>
          </a:p>
          <a:p>
            <a:pPr marL="228600" lvl="1" indent="0">
              <a:buNone/>
            </a:pPr>
            <a:r>
              <a:rPr lang="hu-HU" sz="2200" dirty="0"/>
              <a:t>a jellemformálás; elérni, hogy a gyerek annak örüljön és amiatt érezzen szomorúságot, ami miatt kell (pl. ne örüljön, ha elvert egy kisebb gyereket, de örüljön, ha megoldott egy logikai fejtörőt)</a:t>
            </a:r>
          </a:p>
          <a:p>
            <a:endParaRPr lang="hu-HU" sz="2200" dirty="0"/>
          </a:p>
          <a:p>
            <a:pPr marL="0" indent="0">
              <a:buNone/>
            </a:pPr>
            <a:endParaRPr lang="hu-HU" sz="2200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1C75AFD-3E7E-A2DC-7415-18387F23B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7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  <p:sp>
        <p:nvSpPr>
          <p:cNvPr id="7" name="Cím 1">
            <a:extLst>
              <a:ext uri="{FF2B5EF4-FFF2-40B4-BE49-F238E27FC236}">
                <a16:creationId xmlns:a16="http://schemas.microsoft.com/office/drawing/2014/main" id="{1325C452-00CE-30FC-5F4D-2070FC079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250" y="0"/>
            <a:ext cx="5937250" cy="584200"/>
          </a:xfrm>
          <a:solidFill>
            <a:srgbClr val="FFCC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Platón a nevelésről 5.</a:t>
            </a:r>
            <a:endParaRPr lang="hu-HU" sz="2900"/>
          </a:p>
        </p:txBody>
      </p:sp>
    </p:spTree>
    <p:extLst>
      <p:ext uri="{BB962C8B-B14F-4D97-AF65-F5344CB8AC3E}">
        <p14:creationId xmlns:p14="http://schemas.microsoft.com/office/powerpoint/2010/main" val="1097817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99B86-3F39-3C12-101F-1DFE52AB1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63490567-87EF-4864-D8E2-BAC972702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723" y="1278294"/>
            <a:ext cx="8672051" cy="5305386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u="sng" dirty="0">
                <a:highlight>
                  <a:srgbClr val="FFFF00"/>
                </a:highlight>
              </a:rPr>
              <a:t>Az engedelmeskedést és az uralkodást is meg kell tanulni </a:t>
            </a:r>
          </a:p>
          <a:p>
            <a:pPr marL="228600" lvl="1" indent="0">
              <a:buNone/>
            </a:pPr>
            <a:r>
              <a:rPr lang="hu-HU" sz="2200" b="1" u="sng" dirty="0"/>
              <a:t>Engedelmeskedés:</a:t>
            </a:r>
          </a:p>
          <a:p>
            <a:pPr lvl="1"/>
            <a:r>
              <a:rPr lang="hu-HU" sz="2200" dirty="0"/>
              <a:t>szülőnek, tanárnak &gt;&gt; vezetőknek, törvényeknek, Istennek</a:t>
            </a:r>
          </a:p>
          <a:p>
            <a:pPr marL="228600" lvl="1" indent="0">
              <a:buNone/>
            </a:pPr>
            <a:r>
              <a:rPr lang="hu-HU" sz="2200" b="1" u="sng" dirty="0"/>
              <a:t>Uralkodás:</a:t>
            </a:r>
          </a:p>
          <a:p>
            <a:pPr lvl="1"/>
            <a:r>
              <a:rPr lang="hu-HU" sz="2200" dirty="0"/>
              <a:t>először önmagunkon (=önfegyelem), majd a </a:t>
            </a:r>
            <a:r>
              <a:rPr lang="hu-HU" sz="2200" dirty="0" err="1"/>
              <a:t>ránkbízottakon</a:t>
            </a:r>
            <a:endParaRPr lang="hu-HU" sz="2200" dirty="0"/>
          </a:p>
          <a:p>
            <a:pPr marL="685800" lvl="3" indent="0">
              <a:buNone/>
            </a:pPr>
            <a:r>
              <a:rPr lang="hu-HU" sz="2200" dirty="0"/>
              <a:t>aki csak uralkodik: </a:t>
            </a:r>
            <a:r>
              <a:rPr lang="hu-HU" sz="2200" dirty="0" err="1"/>
              <a:t>türannosz</a:t>
            </a:r>
            <a:endParaRPr lang="hu-HU" sz="2200" dirty="0"/>
          </a:p>
          <a:p>
            <a:pPr marL="685800" lvl="3" indent="0">
              <a:buNone/>
            </a:pPr>
            <a:r>
              <a:rPr lang="hu-HU" sz="2200" dirty="0"/>
              <a:t>aki csak engedelmeskedik: szolga</a:t>
            </a:r>
          </a:p>
          <a:p>
            <a:pPr marL="685800" lvl="3" indent="0">
              <a:buNone/>
            </a:pPr>
            <a:endParaRPr lang="hu-HU" sz="2200" dirty="0"/>
          </a:p>
          <a:p>
            <a:pPr marL="0" indent="0">
              <a:buNone/>
            </a:pPr>
            <a:r>
              <a:rPr lang="hu-HU" sz="2400" dirty="0">
                <a:highlight>
                  <a:srgbClr val="00FF00"/>
                </a:highlight>
              </a:rPr>
              <a:t>Túlságos engedékenység</a:t>
            </a:r>
            <a:r>
              <a:rPr lang="hu-HU" sz="2400" dirty="0"/>
              <a:t>: (elkényeztet) elégedetlenkedő, indulatos és ingerlékeny jellemet alakít ki</a:t>
            </a:r>
          </a:p>
          <a:p>
            <a:pPr marL="0" indent="0">
              <a:buNone/>
            </a:pPr>
            <a:r>
              <a:rPr lang="hu-HU" sz="2400" dirty="0">
                <a:highlight>
                  <a:srgbClr val="00FF00"/>
                </a:highlight>
              </a:rPr>
              <a:t>Túlzó szigor</a:t>
            </a:r>
            <a:r>
              <a:rPr lang="hu-HU" sz="2400" dirty="0"/>
              <a:t>: (sértődést és dühöt kelt) szolgalelkűvé és embergyűlölővé tesz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B73992B-B960-6CAF-5035-5EE7AF170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8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  <p:sp>
        <p:nvSpPr>
          <p:cNvPr id="7" name="Cím 1">
            <a:extLst>
              <a:ext uri="{FF2B5EF4-FFF2-40B4-BE49-F238E27FC236}">
                <a16:creationId xmlns:a16="http://schemas.microsoft.com/office/drawing/2014/main" id="{835ED9A3-BB13-844B-F652-DC84A195B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966"/>
            <a:ext cx="8148672" cy="961053"/>
          </a:xfrm>
          <a:solidFill>
            <a:srgbClr val="FFCCCC"/>
          </a:solidFill>
        </p:spPr>
        <p:txBody>
          <a:bodyPr>
            <a:noAutofit/>
          </a:bodyPr>
          <a:lstStyle/>
          <a:p>
            <a:r>
              <a:rPr lang="hu-HU" sz="2800" dirty="0"/>
              <a:t>Platón Egyéb meggondolásai a neveléssel kapcsolatban – 1.</a:t>
            </a:r>
          </a:p>
        </p:txBody>
      </p:sp>
    </p:spTree>
    <p:extLst>
      <p:ext uri="{BB962C8B-B14F-4D97-AF65-F5344CB8AC3E}">
        <p14:creationId xmlns:p14="http://schemas.microsoft.com/office/powerpoint/2010/main" val="3072550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2D791-B226-B734-B7A9-1969968A5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D09C5F30-4EAB-7A33-5389-B31468029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20F28D7E-372C-BD76-AB89-94316915945F}"/>
              </a:ext>
            </a:extLst>
          </p:cNvPr>
          <p:cNvSpPr txBox="1"/>
          <p:nvPr/>
        </p:nvSpPr>
        <p:spPr>
          <a:xfrm>
            <a:off x="322668" y="1236834"/>
            <a:ext cx="8417735" cy="55092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u-HU" sz="2200" dirty="0"/>
              <a:t>A </a:t>
            </a:r>
            <a:r>
              <a:rPr lang="hu-HU" sz="2200" dirty="0">
                <a:highlight>
                  <a:srgbClr val="00FFFF"/>
                </a:highlight>
              </a:rPr>
              <a:t>terhesség alatt </a:t>
            </a:r>
            <a:r>
              <a:rPr lang="hu-HU" sz="2200" dirty="0"/>
              <a:t>fontos az anya derűs és nyugodt lelkiállapota, aminek a feltétele a mértékletes életmód</a:t>
            </a:r>
          </a:p>
          <a:p>
            <a:endParaRPr lang="hu-HU" sz="2200" dirty="0"/>
          </a:p>
          <a:p>
            <a:r>
              <a:rPr lang="hu-HU" sz="2200" dirty="0"/>
              <a:t>Már a </a:t>
            </a:r>
            <a:r>
              <a:rPr lang="hu-HU" sz="2200" dirty="0">
                <a:highlight>
                  <a:srgbClr val="00FFFF"/>
                </a:highlight>
              </a:rPr>
              <a:t>csecsemők</a:t>
            </a:r>
            <a:r>
              <a:rPr lang="hu-HU" sz="2200" dirty="0"/>
              <a:t> számára is fontos a mozgás (hintáztatás) és a zene (dal): ezek megszüntetik az ember veleszületett félelmét (ill. a lelki zavarokat), aminek az oka a lélek rossz állapota</a:t>
            </a:r>
          </a:p>
          <a:p>
            <a:endParaRPr lang="hu-HU" sz="2200" dirty="0"/>
          </a:p>
          <a:p>
            <a:r>
              <a:rPr lang="hu-HU" sz="2200" dirty="0"/>
              <a:t>A bátorságra nevelés nagyon fontos: </a:t>
            </a:r>
            <a:r>
              <a:rPr lang="hu-HU" sz="2200" dirty="0">
                <a:highlight>
                  <a:srgbClr val="00FFFF"/>
                </a:highlight>
              </a:rPr>
              <a:t>a félelmeket le kell győzni</a:t>
            </a:r>
            <a:r>
              <a:rPr lang="hu-HU" sz="2200" dirty="0"/>
              <a:t>, nem szabad a félelmekhez hozzászoktatni (a mozgás/testedzés fejlesztheti ki a bátorságot)</a:t>
            </a:r>
          </a:p>
          <a:p>
            <a:endParaRPr lang="hu-HU" sz="2200" dirty="0"/>
          </a:p>
          <a:p>
            <a:endParaRPr lang="hu-HU" sz="2200" dirty="0"/>
          </a:p>
          <a:p>
            <a:r>
              <a:rPr lang="hu-HU" sz="2200" dirty="0"/>
              <a:t>(Törvények:) Hatéves kortól elkülönítve nevelni a fiúkat és a lányokat:</a:t>
            </a:r>
          </a:p>
          <a:p>
            <a:r>
              <a:rPr lang="hu-HU" sz="2200" dirty="0"/>
              <a:t>Lovaglás, nyilazás, dárdavetés, parittyázás</a:t>
            </a:r>
          </a:p>
          <a:p>
            <a:pPr marL="342900" indent="-342900">
              <a:buFontTx/>
              <a:buChar char="-"/>
            </a:pPr>
            <a:r>
              <a:rPr lang="hu-HU" sz="2200" dirty="0">
                <a:highlight>
                  <a:srgbClr val="00FFFF"/>
                </a:highlight>
              </a:rPr>
              <a:t>a lányokat is valamennyire megismertetni ezekkel </a:t>
            </a:r>
            <a:r>
              <a:rPr lang="hu-HU" sz="2200" dirty="0"/>
              <a:t>(&lt;&gt; Államban: őrök is lehetnek)</a:t>
            </a:r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440EBA20-E97B-A9F7-5B08-EC48335F213F}"/>
              </a:ext>
            </a:extLst>
          </p:cNvPr>
          <p:cNvSpPr txBox="1">
            <a:spLocks/>
          </p:cNvSpPr>
          <p:nvPr/>
        </p:nvSpPr>
        <p:spPr>
          <a:xfrm>
            <a:off x="457200" y="111966"/>
            <a:ext cx="8148672" cy="961053"/>
          </a:xfrm>
          <a:prstGeom prst="rect">
            <a:avLst/>
          </a:prstGeom>
          <a:solidFill>
            <a:srgbClr val="FFCCCC"/>
          </a:solidFill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800" dirty="0"/>
              <a:t>Platón Egyéb meggondolásai a neveléssel kapcsolatban – 2.</a:t>
            </a:r>
          </a:p>
        </p:txBody>
      </p:sp>
    </p:spTree>
    <p:extLst>
      <p:ext uri="{BB962C8B-B14F-4D97-AF65-F5344CB8AC3E}">
        <p14:creationId xmlns:p14="http://schemas.microsoft.com/office/powerpoint/2010/main" val="1841065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99866-F167-CE36-CFE2-9C932D129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61A9BD-806B-1116-F078-C2FAF0794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3" y="137470"/>
            <a:ext cx="8450477" cy="497530"/>
          </a:xfrm>
          <a:solidFill>
            <a:srgbClr val="00FF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játékok – a fogalomról (</a:t>
            </a: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bevezetés 1.</a:t>
            </a:r>
            <a:r>
              <a:rPr lang="hu-HU" sz="2800"/>
              <a:t>)</a:t>
            </a:r>
            <a:endParaRPr lang="hu-HU" sz="29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758F274-C8E3-9B7D-A58C-A2BEF1280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776" y="1053562"/>
            <a:ext cx="8259096" cy="535993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dirty="0"/>
              <a:t>~ önkéntes, szabályokhoz kötött, szórakoztató tevékenység (örömmel jár), amit a győzelem érdekében folytatunk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hu-HU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Huizinga: a kultúra alapja (barátság által féken tartott harc)</a:t>
            </a:r>
          </a:p>
          <a:p>
            <a:pPr marL="0" indent="0">
              <a:buNone/>
            </a:pPr>
            <a:endParaRPr lang="hu-HU" sz="2200" b="1" dirty="0"/>
          </a:p>
          <a:p>
            <a:pPr marL="0" indent="0">
              <a:buNone/>
            </a:pPr>
            <a:r>
              <a:rPr lang="hu-HU" sz="2200" b="1" dirty="0"/>
              <a:t>A sporttal a határ elmosódik:</a:t>
            </a:r>
          </a:p>
          <a:p>
            <a:r>
              <a:rPr lang="hu-HU" sz="2200" dirty="0" err="1"/>
              <a:t>olympiai</a:t>
            </a:r>
            <a:r>
              <a:rPr lang="hu-HU" sz="2200" dirty="0"/>
              <a:t> játékok: valójában </a:t>
            </a:r>
            <a:r>
              <a:rPr lang="hu-HU" sz="2200" i="1" dirty="0" err="1"/>
              <a:t>agón</a:t>
            </a:r>
            <a:r>
              <a:rPr lang="hu-HU" sz="2200" dirty="0"/>
              <a:t>, vagyis verseny</a:t>
            </a:r>
          </a:p>
          <a:p>
            <a:r>
              <a:rPr lang="hu-HU" sz="2200" dirty="0"/>
              <a:t>ma is: csapatjátékok (ezek a sportok közelebb vannak a játékhoz?)</a:t>
            </a:r>
          </a:p>
          <a:p>
            <a:r>
              <a:rPr lang="hu-HU" sz="2200" dirty="0"/>
              <a:t>halotti játékok, gladiátor-játékok</a:t>
            </a:r>
          </a:p>
          <a:p>
            <a:r>
              <a:rPr lang="hu-HU" sz="2200" i="1" dirty="0" err="1"/>
              <a:t>ludi</a:t>
            </a:r>
            <a:r>
              <a:rPr lang="hu-HU" sz="2200" i="1" dirty="0"/>
              <a:t> </a:t>
            </a:r>
            <a:r>
              <a:rPr lang="hu-HU" sz="2200" i="1" dirty="0" err="1"/>
              <a:t>scenici</a:t>
            </a:r>
            <a:r>
              <a:rPr lang="hu-HU" sz="2200" i="1" dirty="0"/>
              <a:t> </a:t>
            </a:r>
            <a:r>
              <a:rPr lang="hu-HU" sz="2200" dirty="0"/>
              <a:t>(~színjátékok), </a:t>
            </a:r>
            <a:r>
              <a:rPr lang="hu-HU" sz="2200" i="1" dirty="0" err="1"/>
              <a:t>ludi</a:t>
            </a:r>
            <a:r>
              <a:rPr lang="hu-HU" sz="2200" i="1" dirty="0"/>
              <a:t> </a:t>
            </a:r>
            <a:r>
              <a:rPr lang="hu-HU" sz="2200" i="1" dirty="0" err="1"/>
              <a:t>circenses</a:t>
            </a:r>
            <a:r>
              <a:rPr lang="hu-HU" sz="2200" i="1" dirty="0"/>
              <a:t> </a:t>
            </a:r>
            <a:r>
              <a:rPr lang="hu-HU" sz="2200" dirty="0"/>
              <a:t>(versenyt v. látványosságot jelent), </a:t>
            </a:r>
            <a:r>
              <a:rPr lang="hu-HU" sz="2200" i="1" dirty="0" err="1"/>
              <a:t>ludus</a:t>
            </a:r>
            <a:r>
              <a:rPr lang="hu-HU" sz="2200" i="1" dirty="0"/>
              <a:t> </a:t>
            </a:r>
            <a:r>
              <a:rPr lang="hu-HU" sz="2200" i="1" dirty="0" err="1"/>
              <a:t>gladiatorum</a:t>
            </a:r>
            <a:r>
              <a:rPr lang="hu-HU" sz="2200" i="1" dirty="0"/>
              <a:t> </a:t>
            </a:r>
            <a:r>
              <a:rPr lang="hu-HU" sz="2200" dirty="0"/>
              <a:t>(iskolát jelent)</a:t>
            </a:r>
          </a:p>
          <a:p>
            <a:r>
              <a:rPr lang="hu-HU" sz="2200" dirty="0"/>
              <a:t>(kezek, színek…. játéka ~mozgása)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95FD677-6AE4-A716-71E9-3B7AE4502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10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59460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62F6B-0E26-DA4B-0AF8-C93C3F870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7C3E15-36A2-3D95-5C20-8DCD8891C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3" y="137470"/>
            <a:ext cx="8450477" cy="497530"/>
          </a:xfrm>
          <a:solidFill>
            <a:srgbClr val="00FF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A Játékokról általában</a:t>
            </a:r>
            <a:r>
              <a:rPr kumimoji="0" lang="hu-HU" sz="3200" b="0" i="0" u="none" strike="noStrike" kern="1200" cap="all" spc="20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 (</a:t>
            </a: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bevezetés 2.</a:t>
            </a:r>
            <a:r>
              <a:rPr kumimoji="0" lang="hu-HU" sz="2800" b="0" i="0" u="none" strike="noStrike" kern="1200" cap="all" spc="20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)</a:t>
            </a:r>
            <a:endParaRPr lang="hu-HU" sz="29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4C6B3CC-918E-E6AE-028A-EBB6764EF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776" y="1053562"/>
            <a:ext cx="8259096" cy="535993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hu-HU" sz="2200" b="1"/>
              <a:t>Ösztönös késztetése </a:t>
            </a:r>
            <a:r>
              <a:rPr lang="hu-HU" sz="2200"/>
              <a:t>van a játékra (vagyis a versengésre?) az embernek, sőt a fejlettebb állatoknak is</a:t>
            </a:r>
          </a:p>
          <a:p>
            <a:pPr marL="228600" lvl="1" indent="0">
              <a:buNone/>
            </a:pPr>
            <a:r>
              <a:rPr lang="hu-HU" sz="2200"/>
              <a:t>(Aristotelész: azért akarunk győzni, hogy magunkat meggyőzzük a saját értékünkről)</a:t>
            </a:r>
          </a:p>
          <a:p>
            <a:pPr marL="228600" lvl="1" indent="0">
              <a:buNone/>
            </a:pPr>
            <a:endParaRPr lang="hu-HU" sz="2200"/>
          </a:p>
          <a:p>
            <a:r>
              <a:rPr lang="hu-HU" sz="2200"/>
              <a:t>Néhány évtizeddel ezelőttig a játékok csaknem ugyanazok voltak, mint az ókorban és a középkorban is: az utóbbi évtizedben nagyobb lett a választék, és megjelentek összetettebb és gyárakban gyártott játékok és elektronikus játékok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CE117887-E257-C096-7F5B-E7F6BC384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11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5185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7ED19-4DC4-DDB8-04FB-D5C258DA2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2482D50-4B5D-0145-D122-8304B1CA4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3" y="137470"/>
            <a:ext cx="8450477" cy="497530"/>
          </a:xfrm>
          <a:solidFill>
            <a:srgbClr val="00FF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Játékok az ókorban</a:t>
            </a:r>
            <a:r>
              <a:rPr kumimoji="0" lang="hu-HU" sz="3200" b="0" i="0" u="none" strike="noStrike" kern="1200" cap="all" spc="20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 (</a:t>
            </a: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bevezetés 3.</a:t>
            </a:r>
            <a:r>
              <a:rPr kumimoji="0" lang="hu-HU" sz="2800" b="0" i="0" u="none" strike="noStrike" kern="1200" cap="all" spc="20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)</a:t>
            </a:r>
            <a:endParaRPr lang="hu-HU" sz="29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961DF21-434E-D509-24C3-B770C7775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458" y="1017638"/>
            <a:ext cx="8317742" cy="5566041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u="sng" dirty="0"/>
              <a:t>Gyerekjátékok: </a:t>
            </a:r>
          </a:p>
          <a:p>
            <a:pPr marL="228600" lvl="1" indent="0">
              <a:buNone/>
            </a:pPr>
            <a:r>
              <a:rPr lang="hu-HU" sz="2000" dirty="0"/>
              <a:t>(források: sírmellékletek, vázaképek, falfestmények, mozaikok, költők, </a:t>
            </a:r>
            <a:r>
              <a:rPr lang="hu-HU" sz="2000" dirty="0" err="1"/>
              <a:t>Iulius</a:t>
            </a:r>
            <a:r>
              <a:rPr lang="hu-HU" sz="2000" dirty="0"/>
              <a:t> Pollux: </a:t>
            </a:r>
            <a:r>
              <a:rPr lang="hu-HU" sz="2000" i="1" dirty="0" err="1"/>
              <a:t>Onomasztikon</a:t>
            </a:r>
            <a:r>
              <a:rPr lang="hu-HU" sz="2000" dirty="0"/>
              <a:t>)</a:t>
            </a:r>
            <a:endParaRPr lang="hu-HU" sz="2000" i="1" dirty="0"/>
          </a:p>
          <a:p>
            <a:r>
              <a:rPr lang="hu-HU" sz="2200" dirty="0"/>
              <a:t>baba, játékház</a:t>
            </a:r>
          </a:p>
          <a:p>
            <a:r>
              <a:rPr lang="hu-HU" sz="2200" dirty="0"/>
              <a:t>csörgő, pörgettyű v. búgócsiga</a:t>
            </a:r>
          </a:p>
          <a:p>
            <a:r>
              <a:rPr lang="hu-HU" sz="2200" dirty="0"/>
              <a:t>hinta, kerekes játékló</a:t>
            </a:r>
          </a:p>
          <a:p>
            <a:r>
              <a:rPr lang="hu-HU" sz="2200" dirty="0"/>
              <a:t>kis szekér, katonák, kis fegyverek </a:t>
            </a:r>
          </a:p>
          <a:p>
            <a:r>
              <a:rPr lang="hu-HU" sz="2200" dirty="0"/>
              <a:t>játékállatok, bábok </a:t>
            </a:r>
          </a:p>
          <a:p>
            <a:r>
              <a:rPr lang="hu-HU" sz="2200" dirty="0"/>
              <a:t>kirakó, textilsárkány, „golyózás”…</a:t>
            </a:r>
          </a:p>
          <a:p>
            <a:pPr marL="0" indent="0">
              <a:buNone/>
            </a:pPr>
            <a:r>
              <a:rPr lang="hu-HU" sz="2200" b="1" u="sng" dirty="0"/>
              <a:t>Kockajátékok</a:t>
            </a:r>
            <a:endParaRPr lang="hu-HU" sz="2200" u="sng" dirty="0"/>
          </a:p>
          <a:p>
            <a:pPr marL="0" indent="0">
              <a:buNone/>
            </a:pPr>
            <a:r>
              <a:rPr lang="hu-HU" sz="2200" i="1" dirty="0" err="1"/>
              <a:t>kübosz</a:t>
            </a:r>
            <a:r>
              <a:rPr lang="hu-HU" sz="2200" dirty="0"/>
              <a:t> és </a:t>
            </a:r>
            <a:r>
              <a:rPr lang="hu-HU" sz="2200" i="1" dirty="0" err="1"/>
              <a:t>asztragalosz</a:t>
            </a:r>
            <a:r>
              <a:rPr lang="hu-HU" sz="2200" dirty="0"/>
              <a:t> (Rómában csak</a:t>
            </a:r>
          </a:p>
          <a:p>
            <a:pPr marL="0" indent="0">
              <a:buNone/>
            </a:pPr>
            <a:r>
              <a:rPr lang="hu-HU" sz="2200" dirty="0" err="1"/>
              <a:t>Saturnalia</a:t>
            </a:r>
            <a:r>
              <a:rPr lang="hu-HU" sz="2200" dirty="0"/>
              <a:t> ünnepén megengedett)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E035D9B-8882-15BD-6EF0-6AD24BA23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12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FA3B840-7103-F4D6-8EED-911871528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537" y="3850004"/>
            <a:ext cx="3457575" cy="273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96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EED87-6992-5C6C-B59C-3BF491DAB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3996F1C-8D77-5A1A-C6BE-3020694E2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3" y="137470"/>
            <a:ext cx="8450477" cy="497530"/>
          </a:xfrm>
          <a:solidFill>
            <a:srgbClr val="00FF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Játékok az ókorban</a:t>
            </a:r>
            <a:r>
              <a:rPr kumimoji="0" lang="hu-HU" sz="3200" b="0" i="0" u="none" strike="noStrike" kern="1200" cap="all" spc="20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 (</a:t>
            </a: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bevezetés 4.</a:t>
            </a:r>
            <a:r>
              <a:rPr kumimoji="0" lang="hu-HU" sz="2800" b="0" i="0" u="none" strike="noStrike" kern="1200" cap="all" spc="20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)</a:t>
            </a:r>
            <a:endParaRPr lang="hu-HU" sz="29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31A1D0C-7234-2407-9512-3FD36C704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723" y="806245"/>
            <a:ext cx="8317742" cy="2698955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u="sng" dirty="0"/>
              <a:t>Labdajátékok:</a:t>
            </a:r>
            <a:r>
              <a:rPr lang="hu-HU" sz="2200" dirty="0"/>
              <a:t> </a:t>
            </a:r>
          </a:p>
          <a:p>
            <a:r>
              <a:rPr lang="hu-HU" sz="2200" dirty="0"/>
              <a:t>különböző labdák: méretük is más, anyaguk, töltetük</a:t>
            </a:r>
          </a:p>
          <a:p>
            <a:r>
              <a:rPr lang="hu-HU" sz="2200" dirty="0"/>
              <a:t>fürdőkben száradás közben is</a:t>
            </a:r>
          </a:p>
          <a:p>
            <a:r>
              <a:rPr lang="hu-HU" sz="2200" dirty="0"/>
              <a:t>dobják, és ütik (~röplabda)</a:t>
            </a:r>
          </a:p>
          <a:p>
            <a:r>
              <a:rPr lang="hu-HU" sz="2200" dirty="0"/>
              <a:t>pattogtatják (~kosárlabda)</a:t>
            </a:r>
          </a:p>
          <a:p>
            <a:r>
              <a:rPr lang="hu-HU" sz="2200" dirty="0"/>
              <a:t>rúgják és ütik; átjuttatni a labdát az ellenfél alapvonalán (~foci, rögbi)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92A9F9FB-2710-1A86-A232-935DECDA1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13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A7D823A0-530F-6D1D-59A5-326CC30E9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1466" y="3611939"/>
            <a:ext cx="4009813" cy="3007360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D3E58C76-F34A-8BFF-DE1D-11A3632866A4}"/>
              </a:ext>
            </a:extLst>
          </p:cNvPr>
          <p:cNvSpPr txBox="1"/>
          <p:nvPr/>
        </p:nvSpPr>
        <p:spPr>
          <a:xfrm>
            <a:off x="250723" y="3611939"/>
            <a:ext cx="4527017" cy="31393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u-HU" sz="2200" b="1" u="sng" dirty="0"/>
              <a:t>Táblajátékok:</a:t>
            </a:r>
            <a:r>
              <a:rPr lang="hu-HU" sz="22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dirty="0"/>
              <a:t>malom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i="1" dirty="0" err="1"/>
              <a:t>pesszoi</a:t>
            </a:r>
            <a:r>
              <a:rPr lang="hu-HU" sz="2200" i="1" dirty="0"/>
              <a:t> </a:t>
            </a:r>
            <a:r>
              <a:rPr lang="hu-HU" sz="2200" dirty="0"/>
              <a:t>v. </a:t>
            </a:r>
            <a:r>
              <a:rPr lang="hu-HU" sz="2200" i="1" dirty="0" err="1"/>
              <a:t>petteia</a:t>
            </a:r>
            <a:r>
              <a:rPr lang="hu-HU" sz="2200" dirty="0"/>
              <a:t> (~dámajáték, kezdetleges sakk, le kell venni az ellenfél összes bábuját; ~</a:t>
            </a:r>
            <a:r>
              <a:rPr lang="hu-HU" sz="2200" i="1" dirty="0" err="1"/>
              <a:t>latrunculi</a:t>
            </a:r>
            <a:r>
              <a:rPr lang="hu-HU" sz="22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i="1" dirty="0" err="1"/>
              <a:t>duodecim</a:t>
            </a:r>
            <a:r>
              <a:rPr lang="hu-HU" sz="2200" i="1" dirty="0"/>
              <a:t> </a:t>
            </a:r>
            <a:r>
              <a:rPr lang="hu-HU" sz="2200" i="1" dirty="0" err="1"/>
              <a:t>scripta</a:t>
            </a:r>
            <a:r>
              <a:rPr lang="hu-HU" sz="2200" i="1" dirty="0"/>
              <a:t> </a:t>
            </a:r>
            <a:r>
              <a:rPr lang="hu-HU" sz="2200" dirty="0"/>
              <a:t>(~ostábla, </a:t>
            </a:r>
            <a:r>
              <a:rPr lang="hu-HU" sz="2200" dirty="0" err="1"/>
              <a:t>backgammon</a:t>
            </a:r>
            <a:r>
              <a:rPr lang="hu-HU" sz="2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33764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888C0-151C-3986-9138-3401FB695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9E5D13-1F35-2299-A6DD-A00D619EB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3" y="137470"/>
            <a:ext cx="8450477" cy="497530"/>
          </a:xfrm>
          <a:solidFill>
            <a:srgbClr val="00FF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Játékok az ókorban</a:t>
            </a:r>
            <a:r>
              <a:rPr kumimoji="0" lang="hu-HU" sz="3200" b="0" i="0" u="none" strike="noStrike" kern="1200" cap="all" spc="20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 (</a:t>
            </a: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bevezetés 5.</a:t>
            </a:r>
            <a:r>
              <a:rPr kumimoji="0" lang="hu-HU" sz="2800" b="0" i="0" u="none" strike="noStrike" kern="1200" cap="all" spc="20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)</a:t>
            </a:r>
            <a:endParaRPr lang="hu-HU" sz="29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32EC29E-758F-4789-D031-CFF8CE804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723" y="884902"/>
            <a:ext cx="8731045" cy="5835627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dirty="0">
                <a:highlight>
                  <a:srgbClr val="FFFF00"/>
                </a:highlight>
              </a:rPr>
              <a:t>Ünnepi alkalmakhoz kapcsolódó játékok: </a:t>
            </a:r>
          </a:p>
          <a:p>
            <a:pPr marL="457200" indent="-457200">
              <a:buFont typeface="+mj-lt"/>
              <a:buAutoNum type="arabicPeriod"/>
            </a:pPr>
            <a:r>
              <a:rPr lang="hu-HU" sz="2200" b="1" dirty="0"/>
              <a:t>Lakomákon:</a:t>
            </a:r>
            <a:endParaRPr lang="hu-HU" sz="2200" dirty="0"/>
          </a:p>
          <a:p>
            <a:r>
              <a:rPr lang="hu-HU" sz="2200" u="sng" dirty="0"/>
              <a:t>Először intellektuális jellegűek:</a:t>
            </a:r>
          </a:p>
          <a:p>
            <a:pPr lvl="1"/>
            <a:r>
              <a:rPr lang="hu-HU" sz="2000" dirty="0"/>
              <a:t>adott témáról beszédet mondani,</a:t>
            </a:r>
          </a:p>
          <a:p>
            <a:pPr lvl="1"/>
            <a:r>
              <a:rPr lang="hu-HU" sz="2000" dirty="0"/>
              <a:t>találó hasonlat egy témához</a:t>
            </a:r>
          </a:p>
          <a:p>
            <a:pPr lvl="1"/>
            <a:r>
              <a:rPr lang="hu-HU" sz="2000" dirty="0"/>
              <a:t>zenei kíséret mellett költeményt előadni</a:t>
            </a:r>
          </a:p>
          <a:p>
            <a:pPr lvl="1"/>
            <a:r>
              <a:rPr lang="hu-HU" sz="2000" dirty="0"/>
              <a:t>Spártában: lakonikus kifejezésmódban verseny</a:t>
            </a:r>
          </a:p>
          <a:p>
            <a:pPr lvl="1"/>
            <a:r>
              <a:rPr lang="hu-HU" sz="2000" dirty="0"/>
              <a:t>fejtörők, találós kérdések</a:t>
            </a:r>
          </a:p>
          <a:p>
            <a:pPr lvl="1"/>
            <a:r>
              <a:rPr lang="hu-HU" sz="2000" dirty="0"/>
              <a:t>Homérosz verssort mondani adott szókezdettel v. betűvel, v. folytatni, ahol abbahagyta más</a:t>
            </a:r>
          </a:p>
          <a:p>
            <a:r>
              <a:rPr lang="hu-HU" sz="2200" u="sng" dirty="0"/>
              <a:t>Majd </a:t>
            </a:r>
            <a:r>
              <a:rPr lang="hu-HU" sz="2200" i="1" u="sng" dirty="0" err="1"/>
              <a:t>kottabosz</a:t>
            </a:r>
            <a:r>
              <a:rPr lang="hu-HU" sz="2200" u="sng" dirty="0"/>
              <a:t> </a:t>
            </a:r>
            <a:r>
              <a:rPr lang="hu-HU" sz="2200" dirty="0"/>
              <a:t>- állványon réz tálka, alatta szobor – erre esik rá és csendül meg. Másik verzió: vízen úszó réz tálkát elsüllyeszteni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0D4A51B-677D-83BC-8E4E-A7945A4D3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14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930194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A9111-0639-43FD-BC95-58EA548C3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>
            <a:extLst>
              <a:ext uri="{FF2B5EF4-FFF2-40B4-BE49-F238E27FC236}">
                <a16:creationId xmlns:a16="http://schemas.microsoft.com/office/drawing/2014/main" id="{BF005865-FEB9-4A91-6417-B6FFAA8151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592"/>
          <a:stretch/>
        </p:blipFill>
        <p:spPr>
          <a:xfrm>
            <a:off x="4557217" y="3639312"/>
            <a:ext cx="4586784" cy="3099506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2DCED275-4AAE-9E52-5D15-CD42F9D39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3" y="137470"/>
            <a:ext cx="8450477" cy="497530"/>
          </a:xfrm>
          <a:solidFill>
            <a:srgbClr val="00FFCC"/>
          </a:solidFill>
        </p:spPr>
        <p:txBody>
          <a:bodyPr>
            <a:normAutofit fontScale="90000"/>
          </a:bodyPr>
          <a:lstStyle/>
          <a:p>
            <a:r>
              <a:rPr lang="hu-HU" sz="3200"/>
              <a:t>Játékok az ókorban</a:t>
            </a:r>
            <a:r>
              <a:rPr kumimoji="0" lang="hu-HU" sz="3200" b="0" i="0" u="none" strike="noStrike" kern="1200" cap="all" spc="20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 (</a:t>
            </a:r>
            <a:r>
              <a:rPr kumimoji="0" lang="hu-HU" sz="2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bevezetés 6.</a:t>
            </a:r>
            <a:r>
              <a:rPr kumimoji="0" lang="hu-HU" sz="2800" b="0" i="0" u="none" strike="noStrike" kern="1200" cap="all" spc="20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)</a:t>
            </a:r>
            <a:endParaRPr lang="hu-HU" sz="29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2B58A36-D402-4F2A-EADB-97786D005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723" y="884902"/>
            <a:ext cx="4888205" cy="5835627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 startAt="2"/>
            </a:pPr>
            <a:endParaRPr lang="hu-HU" sz="2200" b="1" dirty="0"/>
          </a:p>
          <a:p>
            <a:pPr marL="457200" indent="-457200">
              <a:buFont typeface="+mj-lt"/>
              <a:buAutoNum type="arabicPeriod" startAt="2"/>
            </a:pPr>
            <a:endParaRPr lang="hu-HU" sz="2200" b="1" dirty="0"/>
          </a:p>
          <a:p>
            <a:pPr marL="457200" indent="-457200">
              <a:buFont typeface="+mj-lt"/>
              <a:buAutoNum type="arabicPeriod" startAt="2"/>
            </a:pPr>
            <a:endParaRPr lang="hu-HU" sz="2200" b="1" dirty="0"/>
          </a:p>
          <a:p>
            <a:pPr marL="457200" indent="-457200">
              <a:buFont typeface="+mj-lt"/>
              <a:buAutoNum type="arabicPeriod" startAt="2"/>
            </a:pPr>
            <a:endParaRPr lang="hu-HU" sz="2200" b="1" dirty="0"/>
          </a:p>
          <a:p>
            <a:pPr marL="457200" indent="-457200">
              <a:buFont typeface="+mj-lt"/>
              <a:buAutoNum type="arabicPeriod" startAt="2"/>
            </a:pPr>
            <a:endParaRPr lang="hu-HU" sz="2200" b="1" dirty="0"/>
          </a:p>
          <a:p>
            <a:pPr marL="0" indent="0">
              <a:buNone/>
            </a:pPr>
            <a:endParaRPr lang="hu-HU" sz="2200" b="1" dirty="0"/>
          </a:p>
          <a:p>
            <a:pPr marL="457200" indent="-457200">
              <a:buFont typeface="+mj-lt"/>
              <a:buAutoNum type="arabicPeriod" startAt="2"/>
            </a:pPr>
            <a:r>
              <a:rPr lang="hu-HU" sz="2200" b="1" dirty="0"/>
              <a:t>Dionüszosz ünnepeken főleg: </a:t>
            </a:r>
          </a:p>
          <a:p>
            <a:r>
              <a:rPr lang="hu-HU" sz="2200" i="1" dirty="0" err="1"/>
              <a:t>aszkóliaszmosz</a:t>
            </a:r>
            <a:r>
              <a:rPr lang="hu-HU" sz="2200" dirty="0"/>
              <a:t> (olajos tömlőn ugrálni v. megállni a tömlőn (esetleg féllábon) v. táncolni)</a:t>
            </a:r>
          </a:p>
          <a:p>
            <a:r>
              <a:rPr lang="hu-HU" sz="2200" dirty="0"/>
              <a:t>borivó verseny</a:t>
            </a:r>
          </a:p>
          <a:p>
            <a:pPr marL="0" indent="0">
              <a:buNone/>
            </a:pPr>
            <a:endParaRPr lang="hu-HU" sz="2200" dirty="0"/>
          </a:p>
          <a:p>
            <a:pPr marL="0" indent="0">
              <a:buNone/>
            </a:pPr>
            <a:endParaRPr lang="hu-HU" sz="2200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197FE76-89A5-4F93-C452-8CC3C9AEF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15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E41C7229-CE5B-D5EA-DAEB-A6C2D89D1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7914"/>
            <a:ext cx="9144000" cy="290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31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ABBC815C-6DE6-9841-D907-DEF660A61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6A310BAB-AA64-2A64-3EB1-463C89644961}"/>
              </a:ext>
            </a:extLst>
          </p:cNvPr>
          <p:cNvSpPr txBox="1"/>
          <p:nvPr/>
        </p:nvSpPr>
        <p:spPr>
          <a:xfrm>
            <a:off x="203200" y="790855"/>
            <a:ext cx="8737599" cy="60170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u-HU" sz="2200" dirty="0">
                <a:highlight>
                  <a:srgbClr val="FFFF00"/>
                </a:highlight>
              </a:rPr>
              <a:t>Platón új gondolata:  A játéknak nagy szerepe van a fejlődésben</a:t>
            </a:r>
            <a:r>
              <a:rPr lang="hu-HU" sz="2200" dirty="0"/>
              <a:t>! A játék a nevelés része lehet &gt;&gt; szabályozni kell a játékokat</a:t>
            </a:r>
          </a:p>
          <a:p>
            <a:pPr>
              <a:lnSpc>
                <a:spcPct val="150000"/>
              </a:lnSpc>
            </a:pPr>
            <a:r>
              <a:rPr lang="hu-HU" sz="2200" b="1" u="sng" dirty="0"/>
              <a:t>A játék örömmel jár: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hu-HU" sz="2200" dirty="0">
                <a:highlight>
                  <a:srgbClr val="FFCCCC"/>
                </a:highlight>
              </a:rPr>
              <a:t>segítheti az intellektuális oktatást</a:t>
            </a:r>
            <a:r>
              <a:rPr lang="hu-HU" sz="2200" dirty="0"/>
              <a:t>, mert örömmel jár (szórakozás: erőfeszítés nélkül tanulható a számtan, mértan, csillagászat, ha a játékok részévé tesszük</a:t>
            </a:r>
          </a:p>
          <a:p>
            <a:pPr lvl="1"/>
            <a:r>
              <a:rPr lang="hu-HU" sz="2200" dirty="0"/>
              <a:t>&lt;&gt;Arisztotelész: a játék és a tanulás nem összeegyeztethető, mert a tanulás fájdalommal jár (ti. az erőfeszítés, a lemondások, fáradalmak stb. miatt), a játék örömmel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hu-HU" sz="22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hu-HU" sz="2200" dirty="0">
                <a:highlight>
                  <a:srgbClr val="FFCCCC"/>
                </a:highlight>
              </a:rPr>
              <a:t>segítheti az erkölcsi nevelést</a:t>
            </a:r>
            <a:r>
              <a:rPr lang="hu-HU" sz="2200" dirty="0"/>
              <a:t>, mert lényeges, hogy minél korábban, már a formális oktatás megkezdése előtt (amikor még fejletlen az értelme), sajátítsa el a gyerek a helyes ízlést, viselkedésmódot és gondolkodásmódot (~Arisztotelész)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hu-HU" sz="22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hu-HU" sz="2200" dirty="0">
                <a:highlight>
                  <a:srgbClr val="FFCCCC"/>
                </a:highlight>
              </a:rPr>
              <a:t>felkészíthet a felnőttkori foglalkozásra </a:t>
            </a:r>
            <a:r>
              <a:rPr lang="hu-HU" sz="2200" dirty="0"/>
              <a:t>(játék szerszámok)</a:t>
            </a:r>
          </a:p>
          <a:p>
            <a:r>
              <a:rPr lang="hu-HU" sz="2200" dirty="0"/>
              <a:t>	+ megszerettetheti a felnőttkori szerepeket (~Arisztotelész)</a:t>
            </a: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AA9B19A6-A228-6CA3-8C17-42D2EDC4BD13}"/>
              </a:ext>
            </a:extLst>
          </p:cNvPr>
          <p:cNvSpPr txBox="1">
            <a:spLocks/>
          </p:cNvSpPr>
          <p:nvPr/>
        </p:nvSpPr>
        <p:spPr>
          <a:xfrm>
            <a:off x="317611" y="102415"/>
            <a:ext cx="8450477" cy="688440"/>
          </a:xfrm>
          <a:prstGeom prst="rect">
            <a:avLst/>
          </a:prstGeom>
          <a:solidFill>
            <a:srgbClr val="00FFCC"/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900"/>
              <a:t>Platón a játékról 1.</a:t>
            </a:r>
          </a:p>
        </p:txBody>
      </p:sp>
    </p:spTree>
    <p:extLst>
      <p:ext uri="{BB962C8B-B14F-4D97-AF65-F5344CB8AC3E}">
        <p14:creationId xmlns:p14="http://schemas.microsoft.com/office/powerpoint/2010/main" val="478109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F4DE6-E777-594D-E63D-C7E9B6D2B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7B35893-CFEB-25D3-388F-8CA099EF8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3" y="137470"/>
            <a:ext cx="5611597" cy="688440"/>
          </a:xfrm>
          <a:solidFill>
            <a:srgbClr val="00FFCC"/>
          </a:solidFill>
        </p:spPr>
        <p:txBody>
          <a:bodyPr>
            <a:normAutofit fontScale="90000"/>
          </a:bodyPr>
          <a:lstStyle/>
          <a:p>
            <a:r>
              <a:rPr lang="hu-HU" sz="2900" b="1" dirty="0"/>
              <a:t>Platón a játékról 2.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FF2F87F-BAB9-C83D-A062-AA32453B7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723" y="1061883"/>
            <a:ext cx="8649437" cy="5658647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200" b="1" u="sng" dirty="0">
                <a:highlight>
                  <a:srgbClr val="FFFF00"/>
                </a:highlight>
              </a:rPr>
              <a:t>A gyerekjátékok és szabályaik jellege:</a:t>
            </a:r>
          </a:p>
          <a:p>
            <a:pPr marL="0" indent="0">
              <a:buNone/>
            </a:pPr>
            <a:r>
              <a:rPr lang="hu-HU" sz="2200" b="1" u="sng" dirty="0"/>
              <a:t>&gt;&gt; </a:t>
            </a:r>
            <a:r>
              <a:rPr lang="hu-HU" sz="2200" b="1" u="sng" dirty="0">
                <a:highlight>
                  <a:srgbClr val="00FFFF"/>
                </a:highlight>
              </a:rPr>
              <a:t>felnőttek jelleme</a:t>
            </a:r>
            <a:r>
              <a:rPr lang="hu-HU" sz="2200" b="1" u="sng" dirty="0"/>
              <a:t>~ </a:t>
            </a:r>
          </a:p>
          <a:p>
            <a:pPr marL="0" indent="0">
              <a:buNone/>
            </a:pPr>
            <a:r>
              <a:rPr lang="hu-HU" sz="2200" b="1" u="sng" dirty="0"/>
              <a:t>&gt;&gt; </a:t>
            </a:r>
            <a:r>
              <a:rPr lang="hu-HU" sz="2200" b="1" u="sng" dirty="0">
                <a:highlight>
                  <a:srgbClr val="00FF00"/>
                </a:highlight>
              </a:rPr>
              <a:t>a társ. (a törvények) szilárdsága, ill. gyengeség</a:t>
            </a:r>
            <a:r>
              <a:rPr lang="hu-HU" sz="2200" b="1" u="sng" dirty="0"/>
              <a:t>e</a:t>
            </a:r>
          </a:p>
          <a:p>
            <a:pPr marL="0" indent="0">
              <a:buNone/>
            </a:pPr>
            <a:endParaRPr lang="hu-HU" sz="2200" dirty="0"/>
          </a:p>
          <a:p>
            <a:pPr marL="0" indent="0">
              <a:buNone/>
            </a:pPr>
            <a:r>
              <a:rPr lang="hu-HU" sz="2200" dirty="0"/>
              <a:t>A változatlanság lényeges a játékokban: a hagyományok tiszteletére nevel</a:t>
            </a:r>
          </a:p>
          <a:p>
            <a:pPr marL="228600" lvl="1" indent="0">
              <a:buNone/>
            </a:pPr>
            <a:r>
              <a:rPr lang="hu-HU" sz="2200" dirty="0"/>
              <a:t>(A divatos játékok és szabályaik jellemzők az adott társadalomra)</a:t>
            </a:r>
          </a:p>
          <a:p>
            <a:pPr marL="228600" lvl="1" indent="0">
              <a:buNone/>
            </a:pPr>
            <a:endParaRPr lang="hu-HU" sz="2200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hu-HU" sz="2400" dirty="0">
                <a:highlight>
                  <a:srgbClr val="FFFF00"/>
                </a:highlight>
              </a:rPr>
              <a:t>Mindig új játékok + szabályok:</a:t>
            </a:r>
          </a:p>
          <a:p>
            <a:r>
              <a:rPr lang="hu-HU" sz="2200" dirty="0"/>
              <a:t>&gt;&gt; </a:t>
            </a:r>
            <a:r>
              <a:rPr lang="hu-HU" sz="2200" dirty="0">
                <a:highlight>
                  <a:srgbClr val="00FFFF"/>
                </a:highlight>
              </a:rPr>
              <a:t>a változásokhoz szoknak hozzá (nyugtalanság, elégedetlenség)</a:t>
            </a:r>
          </a:p>
          <a:p>
            <a:pPr marL="0" indent="0">
              <a:buNone/>
            </a:pPr>
            <a:r>
              <a:rPr lang="hu-HU" sz="2200" dirty="0"/>
              <a:t>	</a:t>
            </a:r>
            <a:r>
              <a:rPr lang="hu-HU" sz="2200" dirty="0">
                <a:highlight>
                  <a:srgbClr val="00FFFF"/>
                </a:highlight>
              </a:rPr>
              <a:t>+ nem lesz szilárd mércéjük a jó és a rossz magatartásról</a:t>
            </a:r>
            <a:r>
              <a:rPr lang="hu-HU" sz="2200" dirty="0"/>
              <a:t> </a:t>
            </a:r>
          </a:p>
          <a:p>
            <a:pPr marL="0" indent="0">
              <a:buNone/>
            </a:pPr>
            <a:r>
              <a:rPr lang="hu-HU" sz="2200" dirty="0"/>
              <a:t>&gt;&gt; </a:t>
            </a:r>
            <a:r>
              <a:rPr lang="hu-HU" sz="2200" dirty="0">
                <a:highlight>
                  <a:srgbClr val="00FF00"/>
                </a:highlight>
              </a:rPr>
              <a:t>új életmód (a hagyományok elvetése) &gt;&gt; új intézmények, törvények</a:t>
            </a:r>
          </a:p>
          <a:p>
            <a:pPr marL="0" indent="0">
              <a:buNone/>
            </a:pPr>
            <a:r>
              <a:rPr lang="hu-HU" sz="2200" dirty="0"/>
              <a:t>					     </a:t>
            </a:r>
            <a:r>
              <a:rPr lang="hu-HU" sz="2200" dirty="0">
                <a:highlight>
                  <a:srgbClr val="00FF00"/>
                </a:highlight>
              </a:rPr>
              <a:t>(= felfordulás, zavarok)</a:t>
            </a:r>
          </a:p>
          <a:p>
            <a:pPr marL="0" indent="0">
              <a:buNone/>
            </a:pPr>
            <a:endParaRPr lang="hu-HU" sz="2200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98F57D0-CD10-C10F-AEC6-A38D94FA3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D57F1E4F-1CFF-5643-939E-217C01CDF565}" type="slidenum">
              <a:rPr lang="en-US">
                <a:solidFill>
                  <a:srgbClr val="00C6BB"/>
                </a:solidFill>
                <a:latin typeface="Century Gothic" panose="020B0502020202020204"/>
              </a:rPr>
              <a:pPr defTabSz="457200"/>
              <a:t>17</a:t>
            </a:fld>
            <a:endParaRPr lang="en-US" dirty="0">
              <a:solidFill>
                <a:srgbClr val="00C6BB"/>
              </a:solidFill>
              <a:latin typeface="Century Gothic" panose="020B0502020202020204"/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2D043D17-A844-45B2-9C0F-43B6785FB116}"/>
              </a:ext>
            </a:extLst>
          </p:cNvPr>
          <p:cNvSpPr txBox="1"/>
          <p:nvPr/>
        </p:nvSpPr>
        <p:spPr>
          <a:xfrm>
            <a:off x="6231005" y="553650"/>
            <a:ext cx="2824832" cy="1246495"/>
          </a:xfrm>
          <a:prstGeom prst="rect">
            <a:avLst/>
          </a:prstGeom>
          <a:solidFill>
            <a:srgbClr val="FF505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u-HU" sz="2500" b="1" dirty="0"/>
              <a:t>Az újdonság nem érték az ókorban semmilyen téren</a:t>
            </a:r>
          </a:p>
        </p:txBody>
      </p:sp>
    </p:spTree>
    <p:extLst>
      <p:ext uri="{BB962C8B-B14F-4D97-AF65-F5344CB8AC3E}">
        <p14:creationId xmlns:p14="http://schemas.microsoft.com/office/powerpoint/2010/main" val="1503986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ADF17EDE-98E7-A69A-C00E-5BB861D96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021080"/>
            <a:ext cx="8839200" cy="5562600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hu-HU" sz="2200" b="1" dirty="0">
                <a:solidFill>
                  <a:srgbClr val="000000">
                    <a:lumMod val="85000"/>
                    <a:lumOff val="15000"/>
                  </a:srgbClr>
                </a:solidFill>
                <a:highlight>
                  <a:srgbClr val="FFFF00"/>
                </a:highlight>
                <a:latin typeface="+mj-lt"/>
              </a:rPr>
              <a:t>A NEVELÉS CÉLJAI: </a:t>
            </a:r>
          </a:p>
          <a:p>
            <a:pPr marL="0" indent="0">
              <a:buNone/>
              <a:defRPr/>
            </a:pPr>
            <a:r>
              <a:rPr lang="hu-HU" sz="2200" b="1" u="sng" dirty="0">
                <a:solidFill>
                  <a:srgbClr val="000000">
                    <a:lumMod val="85000"/>
                    <a:lumOff val="15000"/>
                  </a:srgbClr>
                </a:solidFill>
                <a:highlight>
                  <a:srgbClr val="FFFF00"/>
                </a:highlight>
                <a:latin typeface="+mj-lt"/>
              </a:rPr>
              <a:t>I. : A boldogság elősegítése</a:t>
            </a:r>
          </a:p>
          <a:p>
            <a:pPr marL="0" indent="0">
              <a:buNone/>
              <a:defRPr/>
            </a:pPr>
            <a:r>
              <a:rPr lang="hu-HU" sz="2200" b="1" dirty="0">
                <a:solidFill>
                  <a:srgbClr val="000000">
                    <a:lumMod val="85000"/>
                    <a:lumOff val="15000"/>
                  </a:srgbClr>
                </a:solidFill>
                <a:latin typeface="+mj-lt"/>
              </a:rPr>
              <a:t>Az állam (a törvényhozó) legfőbb célja </a:t>
            </a:r>
            <a:r>
              <a:rPr lang="hu-HU" sz="2200" b="1" dirty="0">
                <a:solidFill>
                  <a:srgbClr val="000000"/>
                </a:solidFill>
                <a:latin typeface="+mj-lt"/>
              </a:rPr>
              <a:t>a polgárok boldogságát elősegíteni </a:t>
            </a:r>
            <a:r>
              <a:rPr lang="hu-HU" sz="2200" dirty="0">
                <a:solidFill>
                  <a:srgbClr val="000000"/>
                </a:solidFill>
                <a:latin typeface="+mj-lt"/>
              </a:rPr>
              <a:t>	(nem a fennmaradást v. az anyagi szükségleteket biztosítani)</a:t>
            </a:r>
            <a:endParaRPr lang="hu-HU" sz="2200" dirty="0">
              <a:solidFill>
                <a:srgbClr val="000000">
                  <a:lumMod val="85000"/>
                  <a:lumOff val="15000"/>
                </a:srgbClr>
              </a:solidFill>
              <a:latin typeface="+mj-lt"/>
            </a:endParaRPr>
          </a:p>
          <a:p>
            <a:pPr marL="0" indent="0">
              <a:buNone/>
              <a:defRPr/>
            </a:pPr>
            <a:endParaRPr lang="hu-HU" sz="2200" b="1" dirty="0">
              <a:latin typeface="+mj-lt"/>
            </a:endParaRPr>
          </a:p>
          <a:p>
            <a:pPr>
              <a:buFont typeface="Wingdings" pitchFamily="2" charset="2"/>
              <a:buNone/>
              <a:defRPr/>
            </a:pPr>
            <a:r>
              <a:rPr lang="hu-HU" sz="2200" dirty="0">
                <a:latin typeface="+mj-lt"/>
              </a:rPr>
              <a:t>Az élet célja (a boldogság) kiolvasható:</a:t>
            </a:r>
          </a:p>
          <a:p>
            <a:pPr lvl="1">
              <a:defRPr/>
            </a:pPr>
            <a:r>
              <a:rPr lang="hu-HU" sz="2200" dirty="0">
                <a:latin typeface="+mj-lt"/>
              </a:rPr>
              <a:t>az ember </a:t>
            </a:r>
            <a:r>
              <a:rPr lang="hu-HU" sz="2200" i="1" dirty="0" err="1">
                <a:latin typeface="+mj-lt"/>
              </a:rPr>
              <a:t>telosz</a:t>
            </a:r>
            <a:r>
              <a:rPr lang="hu-HU" sz="2200" dirty="0" err="1">
                <a:latin typeface="+mj-lt"/>
              </a:rPr>
              <a:t>ából</a:t>
            </a:r>
            <a:r>
              <a:rPr lang="hu-HU" sz="2200" dirty="0">
                <a:latin typeface="+mj-lt"/>
              </a:rPr>
              <a:t>, ami az </a:t>
            </a:r>
            <a:r>
              <a:rPr lang="hu-HU" sz="2200" i="1" dirty="0" err="1">
                <a:latin typeface="+mj-lt"/>
              </a:rPr>
              <a:t>ergon</a:t>
            </a:r>
            <a:r>
              <a:rPr lang="hu-HU" sz="2200" dirty="0" err="1">
                <a:latin typeface="+mj-lt"/>
              </a:rPr>
              <a:t>jából</a:t>
            </a:r>
            <a:endParaRPr lang="hu-HU" sz="2200" dirty="0">
              <a:latin typeface="+mj-lt"/>
            </a:endParaRPr>
          </a:p>
          <a:p>
            <a:pPr lvl="1">
              <a:defRPr/>
            </a:pPr>
            <a:r>
              <a:rPr lang="hu-HU" sz="2200" dirty="0">
                <a:latin typeface="+mj-lt"/>
              </a:rPr>
              <a:t>a különböző javak megkülönböztethetőségéből (külső, testi és lelki)</a:t>
            </a:r>
          </a:p>
          <a:p>
            <a:pPr marL="457200" lvl="2" indent="0">
              <a:buNone/>
              <a:defRPr/>
            </a:pPr>
            <a:r>
              <a:rPr lang="hu-HU" sz="2200" dirty="0">
                <a:solidFill>
                  <a:srgbClr val="000000"/>
                </a:solidFill>
                <a:latin typeface="+mj-lt"/>
              </a:rPr>
              <a:t>- külső javakból csak korlátozott mennyiség kell</a:t>
            </a:r>
          </a:p>
          <a:p>
            <a:pPr marL="457200" lvl="2" indent="0">
              <a:buNone/>
              <a:defRPr/>
            </a:pPr>
            <a:r>
              <a:rPr lang="hu-HU" sz="2200" dirty="0">
                <a:solidFill>
                  <a:srgbClr val="000000">
                    <a:lumMod val="85000"/>
                    <a:lumOff val="15000"/>
                  </a:srgbClr>
                </a:solidFill>
                <a:latin typeface="+mj-lt"/>
              </a:rPr>
              <a:t>- csak a lelki javak (=erények) értékesek önmagukban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hu-HU" sz="2200" i="0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	</a:t>
            </a:r>
            <a:r>
              <a:rPr kumimoji="0" lang="hu-HU" sz="2200" b="1" i="0" u="sng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&gt;&gt; az erényes tevékenységben áll a boldogság (a jó élet)</a:t>
            </a:r>
            <a:endParaRPr lang="hu-HU" sz="2200" b="1" u="sng" dirty="0">
              <a:solidFill>
                <a:srgbClr val="000000">
                  <a:lumMod val="85000"/>
                  <a:lumOff val="15000"/>
                </a:srgbClr>
              </a:solidFill>
              <a:latin typeface="+mj-lt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BAFB5"/>
              </a:buClr>
              <a:buSzTx/>
              <a:buFont typeface="Wingdings" pitchFamily="2" charset="2"/>
              <a:buNone/>
              <a:tabLst/>
              <a:defRPr/>
            </a:pPr>
            <a:r>
              <a:rPr lang="hu-HU" sz="2000" b="1" dirty="0">
                <a:solidFill>
                  <a:srgbClr val="000000">
                    <a:lumMod val="85000"/>
                    <a:lumOff val="15000"/>
                  </a:srgbClr>
                </a:solidFill>
                <a:latin typeface="+mj-lt"/>
              </a:rPr>
              <a:t>Az állam feladata ezt elősegíteni</a:t>
            </a:r>
          </a:p>
          <a:p>
            <a:pPr lvl="0">
              <a:buClr>
                <a:srgbClr val="9BAFB5"/>
              </a:buClr>
              <a:buNone/>
              <a:defRPr/>
            </a:pP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	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0DCB627-0D5F-DF95-826E-9A75E7753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1F65F55-5CA9-4498-8645-C8197C67AB3E}" type="slidenum">
              <a:rPr lang="hu-HU" altLang="hu-HU"/>
              <a:pPr eaLnBrk="1" hangingPunct="1"/>
              <a:t>18</a:t>
            </a:fld>
            <a:endParaRPr lang="hu-HU" altLang="hu-HU"/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748C835E-0F5E-123A-DFB4-D85BB4D217B3}"/>
              </a:ext>
            </a:extLst>
          </p:cNvPr>
          <p:cNvSpPr txBox="1">
            <a:spLocks/>
          </p:cNvSpPr>
          <p:nvPr/>
        </p:nvSpPr>
        <p:spPr>
          <a:xfrm>
            <a:off x="250723" y="137470"/>
            <a:ext cx="8450477" cy="688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900"/>
              <a:t>arisztotelész a </a:t>
            </a:r>
            <a:r>
              <a:rPr lang="hu-HU" sz="2900">
                <a:highlight>
                  <a:srgbClr val="00FFFF"/>
                </a:highlight>
              </a:rPr>
              <a:t>nevelésről 1.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85526363-CD67-58BF-A437-89F7F13AB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003710"/>
            <a:ext cx="8294800" cy="5478370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hu-HU" sz="2200" b="1" u="sng" dirty="0">
                <a:highlight>
                  <a:srgbClr val="FFFF00"/>
                </a:highlight>
              </a:rPr>
              <a:t>II.: azonos értékrend kialakítása</a:t>
            </a:r>
          </a:p>
          <a:p>
            <a:pPr marL="0" indent="0">
              <a:buNone/>
              <a:defRPr/>
            </a:pPr>
            <a:r>
              <a:rPr lang="hu-HU" sz="2200" b="1" dirty="0"/>
              <a:t>A rendszer (államforma) fennmaradása miatt is szükséges a nevelés:</a:t>
            </a:r>
          </a:p>
          <a:p>
            <a:pPr>
              <a:defRPr/>
            </a:pPr>
            <a:r>
              <a:rPr lang="hu-HU" sz="2200" dirty="0"/>
              <a:t>Aki nem azonosul az állam céljával (értékrendjével, </a:t>
            </a:r>
            <a:r>
              <a:rPr lang="hu-HU" sz="2200" u="sng" dirty="0"/>
              <a:t>igazságosság-fogalmával</a:t>
            </a:r>
            <a:r>
              <a:rPr lang="hu-HU" sz="2200" dirty="0"/>
              <a:t>), az nem polgár, nem tagja a közösségnek </a:t>
            </a:r>
          </a:p>
          <a:p>
            <a:pPr marL="228600" lvl="1" indent="0">
              <a:buNone/>
              <a:defRPr/>
            </a:pPr>
            <a:endParaRPr lang="hu-HU" sz="2200" dirty="0"/>
          </a:p>
          <a:p>
            <a:pPr marL="0" lvl="0" indent="0">
              <a:spcBef>
                <a:spcPts val="0"/>
              </a:spcBef>
              <a:buClr>
                <a:srgbClr val="9BAFB5"/>
              </a:buClr>
              <a:buNone/>
              <a:defRPr/>
            </a:pPr>
            <a:r>
              <a:rPr lang="hu-HU" sz="22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A különböző államformáknak </a:t>
            </a:r>
            <a:r>
              <a:rPr lang="hu-HU" sz="2200" b="1" u="sng" dirty="0">
                <a:solidFill>
                  <a:srgbClr val="000000">
                    <a:lumMod val="85000"/>
                    <a:lumOff val="15000"/>
                  </a:srgbClr>
                </a:solidFill>
              </a:rPr>
              <a:t>különböző igazságosság-fogalmak </a:t>
            </a:r>
            <a:r>
              <a:rPr lang="hu-HU" sz="22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jelentik az alapját:  a polgároknak az adott államformára jellemző igazságosság-fogalmat kell magukévá tenniük</a:t>
            </a:r>
          </a:p>
          <a:p>
            <a:pPr marL="0" lvl="0" indent="0">
              <a:spcBef>
                <a:spcPts val="0"/>
              </a:spcBef>
              <a:buClr>
                <a:srgbClr val="9BAFB5"/>
              </a:buClr>
              <a:buNone/>
              <a:defRPr/>
            </a:pPr>
            <a:endParaRPr lang="hu-HU" sz="2200" dirty="0">
              <a:solidFill>
                <a:srgbClr val="000000">
                  <a:lumMod val="85000"/>
                  <a:lumOff val="15000"/>
                </a:srgbClr>
              </a:solidFill>
            </a:endParaRPr>
          </a:p>
          <a:p>
            <a:pPr marL="228600" lvl="2">
              <a:spcBef>
                <a:spcPts val="0"/>
              </a:spcBef>
              <a:buClr>
                <a:srgbClr val="9BAFB5"/>
              </a:buClr>
              <a:buNone/>
              <a:defRPr/>
            </a:pPr>
            <a:r>
              <a:rPr lang="hu-HU" sz="2200" dirty="0">
                <a:solidFill>
                  <a:srgbClr val="000000">
                    <a:lumMod val="85000"/>
                    <a:lumOff val="15000"/>
                  </a:srgbClr>
                </a:solidFill>
              </a:rPr>
              <a:t>(pl. oligarchiában (arisztokráciában) a vagyonuknak megfelelően részesednek az emberek a hatalomban – aki ezzel az igazságosság-elvvel nem ért egyet, az a rendszer ellenségévé válhat)</a:t>
            </a:r>
            <a:r>
              <a:rPr lang="hu-HU" sz="2200" dirty="0"/>
              <a:t> Szókratész elleni egyik vád is az volt, hogy „megrontja az ifjúságot” – nem-demokratikus felfogása miatt</a:t>
            </a:r>
          </a:p>
          <a:p>
            <a:pPr marL="228600" lvl="1" indent="0">
              <a:buNone/>
              <a:defRPr/>
            </a:pPr>
            <a:endParaRPr lang="hu-HU" sz="2200" u="sng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D6F0816B-43C0-AE81-0476-8D69435E1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54A4F50-A58E-4A1D-B8DE-A8E74D1BF922}" type="slidenum">
              <a:rPr lang="hu-HU" altLang="hu-HU"/>
              <a:pPr eaLnBrk="1" hangingPunct="1"/>
              <a:t>19</a:t>
            </a:fld>
            <a:endParaRPr lang="hu-HU" altLang="hu-HU"/>
          </a:p>
        </p:txBody>
      </p:sp>
      <p:sp>
        <p:nvSpPr>
          <p:cNvPr id="7" name="Cím 1">
            <a:extLst>
              <a:ext uri="{FF2B5EF4-FFF2-40B4-BE49-F238E27FC236}">
                <a16:creationId xmlns:a16="http://schemas.microsoft.com/office/drawing/2014/main" id="{27012399-91BE-D839-A814-913EEFB233B1}"/>
              </a:ext>
            </a:extLst>
          </p:cNvPr>
          <p:cNvSpPr txBox="1">
            <a:spLocks/>
          </p:cNvSpPr>
          <p:nvPr/>
        </p:nvSpPr>
        <p:spPr>
          <a:xfrm>
            <a:off x="250723" y="137470"/>
            <a:ext cx="8450477" cy="688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900"/>
              <a:t>arisztotelész a </a:t>
            </a:r>
            <a:r>
              <a:rPr lang="hu-HU" sz="2900">
                <a:highlight>
                  <a:srgbClr val="00FFFF"/>
                </a:highlight>
              </a:rPr>
              <a:t>nevelésről 2.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248126E3-8E26-7216-9A5F-5AB3A15FF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525" y="988142"/>
            <a:ext cx="8616950" cy="5625383"/>
          </a:xfrm>
          <a:solidFill>
            <a:srgbClr val="FFFFCC"/>
          </a:solidFill>
        </p:spPr>
        <p:txBody>
          <a:bodyPr>
            <a:noAutofit/>
          </a:bodyPr>
          <a:lstStyle/>
          <a:p>
            <a:pPr marL="228600" lvl="2">
              <a:spcBef>
                <a:spcPts val="0"/>
              </a:spcBef>
              <a:buClr>
                <a:srgbClr val="9BAFB5"/>
              </a:buClr>
              <a:buNone/>
              <a:defRPr/>
            </a:pPr>
            <a:endParaRPr lang="hu-HU" sz="2200" b="1" u="sng" dirty="0"/>
          </a:p>
          <a:p>
            <a:pPr marL="0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hu-HU" sz="2200" b="1" u="sng" dirty="0"/>
              <a:t>Az igazságosság elve:</a:t>
            </a:r>
            <a:r>
              <a:rPr lang="hu-HU" sz="2200" b="1" dirty="0"/>
              <a:t> </a:t>
            </a:r>
            <a:r>
              <a:rPr lang="hu-HU" sz="2200" dirty="0"/>
              <a:t>Hogyan kell az előnyöket (pl. a hatalmat v. a javakat) a társadalomban elosztani</a:t>
            </a:r>
          </a:p>
          <a:p>
            <a:pPr marL="0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hu-HU" sz="2200" dirty="0"/>
              <a:t>Különféle elképzelések: </a:t>
            </a:r>
          </a:p>
          <a:p>
            <a:pPr marL="0" lvl="1">
              <a:spcBef>
                <a:spcPts val="0"/>
              </a:spcBef>
              <a:defRPr/>
            </a:pPr>
            <a:r>
              <a:rPr lang="hu-HU" sz="2200" dirty="0"/>
              <a:t>mindenkinek egyenlően v. szükségletei szerint (~ marxizmus)</a:t>
            </a:r>
          </a:p>
          <a:p>
            <a:pPr marL="0" lvl="1">
              <a:spcBef>
                <a:spcPts val="0"/>
              </a:spcBef>
              <a:defRPr/>
            </a:pPr>
            <a:r>
              <a:rPr lang="hu-HU" sz="2200" dirty="0"/>
              <a:t>mindenkinek teljesítménye/érdemei szerint (a piac törvényei szerint)  (liberális felfogás)</a:t>
            </a:r>
          </a:p>
          <a:p>
            <a:pPr marL="0" lvl="1">
              <a:spcBef>
                <a:spcPts val="0"/>
              </a:spcBef>
              <a:defRPr/>
            </a:pPr>
            <a:endParaRPr lang="hu-HU" sz="2200" dirty="0"/>
          </a:p>
          <a:p>
            <a:pPr marL="0" lvl="1">
              <a:spcBef>
                <a:spcPts val="0"/>
              </a:spcBef>
              <a:defRPr/>
            </a:pPr>
            <a:endParaRPr lang="hu-HU" sz="2200" dirty="0"/>
          </a:p>
          <a:p>
            <a:pPr marL="0" lvl="1">
              <a:spcBef>
                <a:spcPts val="0"/>
              </a:spcBef>
              <a:defRPr/>
            </a:pPr>
            <a:r>
              <a:rPr lang="hu-HU" sz="2200" dirty="0"/>
              <a:t>A nevelésben nem </a:t>
            </a:r>
            <a:r>
              <a:rPr lang="hu-HU" sz="2200" dirty="0" err="1"/>
              <a:t>részesülteknek</a:t>
            </a:r>
            <a:r>
              <a:rPr lang="hu-HU" sz="2200" dirty="0"/>
              <a:t> (földművesek, kereskedők, kézművesek, akiknek nincs szabadidejük), ill. a „másként” nevelt polgároknak mások az értékei (erényei, igazságfogalma), ezért veszélyeztetik az államforma fennmaradását</a:t>
            </a:r>
          </a:p>
          <a:p>
            <a:pPr marL="0" lvl="1">
              <a:spcBef>
                <a:spcPts val="0"/>
              </a:spcBef>
              <a:defRPr/>
            </a:pPr>
            <a:endParaRPr lang="hu-HU" sz="2200" dirty="0"/>
          </a:p>
          <a:p>
            <a:pPr marL="0" lvl="1" indent="0">
              <a:spcBef>
                <a:spcPts val="0"/>
              </a:spcBef>
              <a:buNone/>
              <a:defRPr/>
            </a:pPr>
            <a:endParaRPr lang="hu-HU" sz="2200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E804319-13F0-BEF6-484C-14DA8E8D7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A245714-5295-41F8-A48E-6A525C2CEB15}" type="slidenum">
              <a:rPr lang="hu-HU" altLang="hu-HU"/>
              <a:pPr eaLnBrk="1" hangingPunct="1"/>
              <a:t>20</a:t>
            </a:fld>
            <a:endParaRPr lang="hu-HU" altLang="hu-HU"/>
          </a:p>
        </p:txBody>
      </p:sp>
      <p:sp>
        <p:nvSpPr>
          <p:cNvPr id="7" name="Cím 1">
            <a:extLst>
              <a:ext uri="{FF2B5EF4-FFF2-40B4-BE49-F238E27FC236}">
                <a16:creationId xmlns:a16="http://schemas.microsoft.com/office/drawing/2014/main" id="{32849006-3CE1-C377-C319-2DFE80BCD098}"/>
              </a:ext>
            </a:extLst>
          </p:cNvPr>
          <p:cNvSpPr txBox="1">
            <a:spLocks/>
          </p:cNvSpPr>
          <p:nvPr/>
        </p:nvSpPr>
        <p:spPr>
          <a:xfrm>
            <a:off x="250723" y="137470"/>
            <a:ext cx="8450477" cy="688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900"/>
              <a:t>arisztotelész a </a:t>
            </a:r>
            <a:r>
              <a:rPr lang="hu-HU" sz="2900">
                <a:highlight>
                  <a:srgbClr val="00FFFF"/>
                </a:highlight>
              </a:rPr>
              <a:t>nevelésről 3.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BFB50-D53F-FEF1-54A0-51DF70DA7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88B467EB-3CA6-5018-203E-4C8A11034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532ACB3B-78FD-6F5C-A0BD-284EEEF9F3C8}"/>
              </a:ext>
            </a:extLst>
          </p:cNvPr>
          <p:cNvSpPr txBox="1"/>
          <p:nvPr/>
        </p:nvSpPr>
        <p:spPr>
          <a:xfrm>
            <a:off x="250723" y="1257776"/>
            <a:ext cx="8450477" cy="48320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hu-HU" sz="2200" b="1" dirty="0">
                <a:latin typeface="Abadi" panose="020B0604020104020204" pitchFamily="34" charset="-18"/>
                <a:cs typeface="Arial" panose="020B0604020202020204" pitchFamily="34" charset="0"/>
              </a:rPr>
              <a:t>Három dolog révén válhat az ember erényessé</a:t>
            </a:r>
            <a:r>
              <a:rPr lang="hu-HU" sz="2200" dirty="0">
                <a:latin typeface="Abadi" panose="020B0604020104020204" pitchFamily="34" charset="-18"/>
                <a:cs typeface="Arial" panose="020B0604020202020204" pitchFamily="34" charset="0"/>
              </a:rPr>
              <a:t>:</a:t>
            </a:r>
          </a:p>
          <a:p>
            <a:pPr>
              <a:defRPr/>
            </a:pPr>
            <a:r>
              <a:rPr lang="hu-HU" sz="2200" dirty="0">
                <a:latin typeface="Abadi" panose="020B0604020104020204" pitchFamily="34" charset="-18"/>
                <a:cs typeface="Arial" panose="020B0604020202020204" pitchFamily="34" charset="0"/>
              </a:rPr>
              <a:t>			természet, </a:t>
            </a:r>
            <a:r>
              <a:rPr lang="hu-HU" sz="2200" dirty="0" err="1">
                <a:latin typeface="Abadi" panose="020B0604020104020204" pitchFamily="34" charset="-18"/>
                <a:cs typeface="Arial" panose="020B0604020202020204" pitchFamily="34" charset="0"/>
              </a:rPr>
              <a:t>szok</a:t>
            </a:r>
            <a:r>
              <a:rPr lang="hu-HU" sz="2200" dirty="0">
                <a:latin typeface="Abadi" panose="020B0604020104020204" pitchFamily="34" charset="-18"/>
                <a:cs typeface="Arial" panose="020B0604020202020204" pitchFamily="34" charset="0"/>
              </a:rPr>
              <a:t>(tat)ás, tanítás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hu-HU" sz="2200" dirty="0">
                <a:latin typeface="Abadi" panose="020B0604020104020204" pitchFamily="34" charset="-18"/>
                <a:cs typeface="Arial" panose="020B0604020202020204" pitchFamily="34" charset="0"/>
              </a:rPr>
              <a:t>Értelem - itt: </a:t>
            </a:r>
            <a:r>
              <a:rPr lang="hu-HU" sz="2200" u="sng" dirty="0">
                <a:latin typeface="Abadi" panose="020B0604020104020204" pitchFamily="34" charset="-18"/>
                <a:cs typeface="Arial" panose="020B0604020202020204" pitchFamily="34" charset="0"/>
              </a:rPr>
              <a:t>tanítás</a:t>
            </a:r>
            <a:endParaRPr lang="hu-HU" sz="2200" dirty="0">
              <a:latin typeface="Abadi" panose="020B0604020104020204" pitchFamily="34" charset="-18"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hu-HU" sz="2200" dirty="0">
                <a:latin typeface="Abadi" panose="020B0604020104020204" pitchFamily="34" charset="-18"/>
                <a:cs typeface="Arial" panose="020B0604020202020204" pitchFamily="34" charset="0"/>
              </a:rPr>
              <a:t>Test + vágyak, indulatok - itt: </a:t>
            </a:r>
            <a:r>
              <a:rPr lang="hu-HU" sz="2200" u="sng" dirty="0">
                <a:latin typeface="Abadi" panose="020B0604020104020204" pitchFamily="34" charset="-18"/>
                <a:cs typeface="Arial" panose="020B0604020202020204" pitchFamily="34" charset="0"/>
              </a:rPr>
              <a:t>szoktatás</a:t>
            </a:r>
            <a:endParaRPr lang="hu-HU" sz="2200" dirty="0">
              <a:latin typeface="Abadi" panose="020B0604020104020204" pitchFamily="34" charset="-18"/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hu-HU" sz="2200" dirty="0">
                <a:latin typeface="Abadi" panose="020B0604020104020204" pitchFamily="34" charset="-18"/>
                <a:cs typeface="Arial" panose="020B0604020202020204" pitchFamily="34" charset="0"/>
              </a:rPr>
              <a:t>	(a test nevelése a lélek miatt fontos különösképpen)</a:t>
            </a:r>
            <a:endParaRPr lang="hu-HU" sz="2200" u="sng" dirty="0">
              <a:latin typeface="Abadi" panose="020B0604020104020204" pitchFamily="34" charset="-18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200" dirty="0">
              <a:latin typeface="Abadi" panose="020B0604020104020204" pitchFamily="34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200" dirty="0">
              <a:latin typeface="Abadi" panose="020B0604020104020204" pitchFamily="34" charset="-18"/>
            </a:endParaRPr>
          </a:p>
          <a:p>
            <a:r>
              <a:rPr lang="hu-HU" sz="2200" b="1" dirty="0">
                <a:highlight>
                  <a:srgbClr val="FFFF00"/>
                </a:highlight>
                <a:latin typeface="Abadi" panose="020B0604020104020204" pitchFamily="34" charset="-18"/>
              </a:rPr>
              <a:t>A zene nevelő hatásáról:</a:t>
            </a:r>
          </a:p>
          <a:p>
            <a:r>
              <a:rPr lang="hu-HU" sz="2200" b="1" dirty="0">
                <a:latin typeface="Abadi" panose="020B0604020104020204" pitchFamily="34" charset="-18"/>
              </a:rPr>
              <a:t>A zene élvezettel jár</a:t>
            </a:r>
            <a:r>
              <a:rPr lang="hu-HU" sz="2200" dirty="0">
                <a:latin typeface="Abadi" panose="020B0604020104020204" pitchFamily="34" charset="-18"/>
              </a:rPr>
              <a:t>: amilyen jellemek és tettek ábrázolásához kapcsolódik élvezet, azokat szeretjük meg (így tudja a zene a jellemet alakítani)</a:t>
            </a:r>
          </a:p>
          <a:p>
            <a:endParaRPr lang="hu-HU" sz="2200" dirty="0">
              <a:latin typeface="Abadi" panose="020B0604020104020204" pitchFamily="34" charset="-18"/>
            </a:endParaRPr>
          </a:p>
          <a:p>
            <a:pPr lvl="1"/>
            <a:r>
              <a:rPr lang="hu-HU" sz="2200" dirty="0">
                <a:latin typeface="Abadi" panose="020B0604020104020204" pitchFamily="34" charset="-18"/>
              </a:rPr>
              <a:t>&lt;&lt; a jóság lényege, hogy a megfelelő dolgokkal kapcsolatban érzünk élvezetet</a:t>
            </a: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7759EDF1-98DE-D6E6-5272-7401C0C45A73}"/>
              </a:ext>
            </a:extLst>
          </p:cNvPr>
          <p:cNvSpPr txBox="1">
            <a:spLocks/>
          </p:cNvSpPr>
          <p:nvPr/>
        </p:nvSpPr>
        <p:spPr>
          <a:xfrm>
            <a:off x="250723" y="137470"/>
            <a:ext cx="8450477" cy="688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900"/>
              <a:t>arisztotelész a </a:t>
            </a:r>
            <a:r>
              <a:rPr lang="hu-HU" sz="2900">
                <a:highlight>
                  <a:srgbClr val="00FFFF"/>
                </a:highlight>
              </a:rPr>
              <a:t>nevelésről 4.</a:t>
            </a:r>
          </a:p>
        </p:txBody>
      </p:sp>
    </p:spTree>
    <p:extLst>
      <p:ext uri="{BB962C8B-B14F-4D97-AF65-F5344CB8AC3E}">
        <p14:creationId xmlns:p14="http://schemas.microsoft.com/office/powerpoint/2010/main" val="23408069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617C7-F89B-50F1-F498-A08217511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9854691F-56E2-EAA8-4820-B5CCED886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BC73671-3B91-3228-56F1-37B87CD11242}"/>
              </a:ext>
            </a:extLst>
          </p:cNvPr>
          <p:cNvSpPr txBox="1"/>
          <p:nvPr/>
        </p:nvSpPr>
        <p:spPr>
          <a:xfrm>
            <a:off x="442800" y="899309"/>
            <a:ext cx="8450477" cy="584775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dirty="0"/>
              <a:t>A </a:t>
            </a:r>
            <a:r>
              <a:rPr lang="hu-HU" sz="2200" i="1" dirty="0" err="1"/>
              <a:t>szkholé</a:t>
            </a:r>
            <a:r>
              <a:rPr lang="hu-HU" sz="2200" dirty="0"/>
              <a:t> (értékes) szabadidő, amikor olyan tevékenységeket végzünk, amelyek önértékek, öncélok (tehát pl. nem pihenünk vagy alszunk, hogy pihentek legyünk): mindenekelőtt a szemlélődés valósul itt meg (</a:t>
            </a:r>
            <a:r>
              <a:rPr lang="hu-HU" sz="2200" i="1" dirty="0" err="1"/>
              <a:t>theória</a:t>
            </a:r>
            <a:r>
              <a:rPr lang="hu-HU" sz="2200" dirty="0"/>
              <a:t>, filozófiai vizsgálódás) – főleg ebben áll a boldogság (az isten is szemlélődik)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i="1" dirty="0" err="1"/>
              <a:t>Aszkolazein</a:t>
            </a:r>
            <a:r>
              <a:rPr lang="hu-HU" sz="2200" dirty="0"/>
              <a:t>: tevékenykedni, dolgozni (szükségből és más cél érdekében, főleg a megélhetésért): másodlagos kifejezés; a </a:t>
            </a:r>
            <a:r>
              <a:rPr lang="hu-HU" sz="2200" i="1" dirty="0" err="1"/>
              <a:t>szkholé</a:t>
            </a:r>
            <a:r>
              <a:rPr lang="hu-HU" sz="2200" dirty="0"/>
              <a:t> hiánya</a:t>
            </a:r>
          </a:p>
          <a:p>
            <a:endParaRPr lang="hu-HU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dirty="0"/>
              <a:t>A </a:t>
            </a:r>
            <a:r>
              <a:rPr lang="hu-HU" sz="2200" i="1" dirty="0" err="1"/>
              <a:t>szkholé</a:t>
            </a:r>
            <a:r>
              <a:rPr lang="hu-HU" sz="2200" dirty="0"/>
              <a:t> az idő, amit magunkra, (személyiség-) fejlődésünkre fordíthatunk (tudományokkal, irodalommal, filozófiával, művészetekkel való foglalkozás): </a:t>
            </a:r>
          </a:p>
          <a:p>
            <a:pPr lvl="1"/>
            <a:r>
              <a:rPr lang="hu-HU" sz="2200" dirty="0"/>
              <a:t>(Az iskola az a hely, ahol ezekkel a tevékenységekkel foglalkozunk)</a:t>
            </a:r>
          </a:p>
          <a:p>
            <a:pPr lvl="1"/>
            <a:endParaRPr lang="hu-HU" sz="2200" dirty="0"/>
          </a:p>
          <a:p>
            <a:pPr lvl="1"/>
            <a:r>
              <a:rPr lang="hu-HU" sz="2200" dirty="0"/>
              <a:t>Ez a legértékesebb időtöltés/időszak, ez teszi lehetővé, hogy </a:t>
            </a:r>
            <a:r>
              <a:rPr lang="hu-HU" sz="2200" b="1" dirty="0"/>
              <a:t>kibontakoztassuk</a:t>
            </a:r>
            <a:r>
              <a:rPr lang="hu-HU" sz="2200" dirty="0"/>
              <a:t> a bennünk rejlő lehetőségeket (megvalósíthassuk az erényeket) és </a:t>
            </a:r>
            <a:r>
              <a:rPr lang="hu-HU" sz="2200" b="1" dirty="0"/>
              <a:t>kiteljesítsük </a:t>
            </a:r>
            <a:r>
              <a:rPr lang="hu-HU" sz="2200" dirty="0"/>
              <a:t>életünket, vagyis hogy boldogok legyünk</a:t>
            </a: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17BBC8A7-C432-32E2-E6C7-22CFDE965A91}"/>
              </a:ext>
            </a:extLst>
          </p:cNvPr>
          <p:cNvSpPr txBox="1">
            <a:spLocks/>
          </p:cNvSpPr>
          <p:nvPr/>
        </p:nvSpPr>
        <p:spPr>
          <a:xfrm>
            <a:off x="346761" y="62904"/>
            <a:ext cx="8450477" cy="688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900"/>
              <a:t>arisztotelész a </a:t>
            </a:r>
            <a:r>
              <a:rPr lang="hu-HU" sz="2900" i="1">
                <a:highlight>
                  <a:srgbClr val="FFFF00"/>
                </a:highlight>
              </a:rPr>
              <a:t>szkholé</a:t>
            </a:r>
            <a:r>
              <a:rPr lang="hu-HU" sz="2900">
                <a:highlight>
                  <a:srgbClr val="FFFF00"/>
                </a:highlight>
              </a:rPr>
              <a:t>ról</a:t>
            </a:r>
          </a:p>
        </p:txBody>
      </p:sp>
    </p:spTree>
    <p:extLst>
      <p:ext uri="{BB962C8B-B14F-4D97-AF65-F5344CB8AC3E}">
        <p14:creationId xmlns:p14="http://schemas.microsoft.com/office/powerpoint/2010/main" val="34276989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E2B5B-77D6-A165-C4D1-C94E1169E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A8EE94B6-6C2A-17D9-AEDA-ECE8093ED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7B38DA25-B02D-FF30-3BDF-BD3A39CE1888}"/>
              </a:ext>
            </a:extLst>
          </p:cNvPr>
          <p:cNvSpPr txBox="1"/>
          <p:nvPr/>
        </p:nvSpPr>
        <p:spPr>
          <a:xfrm>
            <a:off x="538128" y="1231614"/>
            <a:ext cx="8192917" cy="517064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b="1" dirty="0"/>
              <a:t>(munka &gt;&gt;)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b="1" dirty="0"/>
              <a:t>pihenés (ennek egyik formája a szórakozás/játék – mint alvás, részegség – testi jellegű, nem intellektuális) &gt;&gt;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b="1" dirty="0"/>
              <a:t>munka (</a:t>
            </a:r>
            <a:r>
              <a:rPr lang="hu-HU" sz="2200" b="1" i="1" dirty="0" err="1"/>
              <a:t>aszkholia</a:t>
            </a:r>
            <a:r>
              <a:rPr lang="hu-HU" sz="2200" b="1" dirty="0"/>
              <a:t>) &gt;&gt;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b="1" i="1" dirty="0" err="1"/>
              <a:t>szkholé</a:t>
            </a:r>
            <a:r>
              <a:rPr lang="hu-HU" sz="2200" b="1" dirty="0"/>
              <a:t> (a nevelés és a tanulás ide tartozik): itt az élet célja, a boldogság</a:t>
            </a:r>
          </a:p>
          <a:p>
            <a:endParaRPr lang="hu-HU" sz="2200" b="1" dirty="0"/>
          </a:p>
          <a:p>
            <a:r>
              <a:rPr lang="hu-HU" sz="2200" dirty="0"/>
              <a:t>A szórakozás/játék csak eszközszerű érték, nem célja a munkának, és végképp nem célja az életnek (két szinttel lejjebb van a </a:t>
            </a:r>
            <a:r>
              <a:rPr lang="hu-HU" sz="2200" i="1" dirty="0" err="1"/>
              <a:t>szkholé</a:t>
            </a:r>
            <a:r>
              <a:rPr lang="hu-HU" sz="2200" dirty="0" err="1"/>
              <a:t>nál</a:t>
            </a:r>
            <a:r>
              <a:rPr lang="hu-HU" sz="2200" dirty="0"/>
              <a:t>, a boldogságnál)</a:t>
            </a:r>
          </a:p>
          <a:p>
            <a:endParaRPr lang="hu-HU" sz="2200" dirty="0"/>
          </a:p>
          <a:p>
            <a:endParaRPr lang="hu-HU" sz="2200" b="1" dirty="0"/>
          </a:p>
          <a:p>
            <a:r>
              <a:rPr lang="hu-HU" sz="2200" dirty="0"/>
              <a:t>Hiba végső célnak (boldogságnak) tekinteni a játékot/szórakozást (azért hiszik az emberek, hogy végső cél a szórakozás/játék, mert önmagáért választják az örömeit) – a köznép hedonizmusa ez</a:t>
            </a: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9CECED40-416C-D9E4-3001-EC0C2AB3AB66}"/>
              </a:ext>
            </a:extLst>
          </p:cNvPr>
          <p:cNvSpPr txBox="1">
            <a:spLocks/>
          </p:cNvSpPr>
          <p:nvPr/>
        </p:nvSpPr>
        <p:spPr>
          <a:xfrm>
            <a:off x="250723" y="137470"/>
            <a:ext cx="8450477" cy="9370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900" dirty="0" err="1"/>
              <a:t>arisztotelész</a:t>
            </a:r>
            <a:r>
              <a:rPr lang="hu-HU" sz="2900" dirty="0"/>
              <a:t> a játékról/szórakozásról 1.</a:t>
            </a:r>
          </a:p>
        </p:txBody>
      </p:sp>
    </p:spTree>
    <p:extLst>
      <p:ext uri="{BB962C8B-B14F-4D97-AF65-F5344CB8AC3E}">
        <p14:creationId xmlns:p14="http://schemas.microsoft.com/office/powerpoint/2010/main" val="3416176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7BB10-5092-B336-51EA-0FCA45A2F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5937FA8A-AFDD-1CAC-14F5-2DAF8C5BE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FB628DAB-43E2-C979-FBA9-F9B815C3A72B}"/>
              </a:ext>
            </a:extLst>
          </p:cNvPr>
          <p:cNvSpPr txBox="1"/>
          <p:nvPr/>
        </p:nvSpPr>
        <p:spPr>
          <a:xfrm>
            <a:off x="475541" y="1236536"/>
            <a:ext cx="8192917" cy="38164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u-HU" sz="2200" b="1" u="sng" dirty="0">
                <a:highlight>
                  <a:srgbClr val="FFFF00"/>
                </a:highlight>
              </a:rPr>
              <a:t>A JÁTÉK SZEREPE A NEVELÉSBEN:</a:t>
            </a:r>
          </a:p>
          <a:p>
            <a:endParaRPr lang="hu-HU" sz="2200" dirty="0">
              <a:highlight>
                <a:srgbClr val="FFFF00"/>
              </a:highligh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dirty="0"/>
              <a:t>Öt éves kor alatt játékkal kell nevelni (erkölcsi nevelés)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dirty="0"/>
              <a:t>A játéknak utánoznia kell a későbbi felnőttkori foglalkozást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dirty="0"/>
              <a:t>De a későbbi intellektuális nevelésben nem javasolja a játékot: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200" dirty="0"/>
          </a:p>
          <a:p>
            <a:pPr lvl="1"/>
            <a:r>
              <a:rPr lang="hu-HU" sz="2200" dirty="0"/>
              <a:t>a tanulás fájdalommal jár (ti. az erőfeszítés, a lemondások, fáradalmak stb. miatt), a játék viszont örömmel &gt;&gt;összeegyeztethetetlenek</a:t>
            </a: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D60BD922-DBE1-A19D-FFB0-037FB73C6609}"/>
              </a:ext>
            </a:extLst>
          </p:cNvPr>
          <p:cNvSpPr txBox="1">
            <a:spLocks/>
          </p:cNvSpPr>
          <p:nvPr/>
        </p:nvSpPr>
        <p:spPr>
          <a:xfrm>
            <a:off x="250723" y="137470"/>
            <a:ext cx="8450477" cy="8702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900" dirty="0" err="1"/>
              <a:t>arisztotelész</a:t>
            </a:r>
            <a:r>
              <a:rPr lang="hu-HU" sz="2900" dirty="0"/>
              <a:t> a játékról/szórakozásról 2.</a:t>
            </a:r>
          </a:p>
        </p:txBody>
      </p:sp>
    </p:spTree>
    <p:extLst>
      <p:ext uri="{BB962C8B-B14F-4D97-AF65-F5344CB8AC3E}">
        <p14:creationId xmlns:p14="http://schemas.microsoft.com/office/powerpoint/2010/main" val="26094406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8806C-1326-B69E-6615-370B76D08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0DB6C8D1-5F68-84C5-36F4-1B70BBCF6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228E91EA-EDF8-CAD1-BEF6-2776CE22FE9E}"/>
              </a:ext>
            </a:extLst>
          </p:cNvPr>
          <p:cNvSpPr txBox="1"/>
          <p:nvPr/>
        </p:nvSpPr>
        <p:spPr>
          <a:xfrm>
            <a:off x="246743" y="245291"/>
            <a:ext cx="8650514" cy="517064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u-HU" sz="2200" b="1" u="sng" dirty="0">
                <a:highlight>
                  <a:srgbClr val="FFFF00"/>
                </a:highlight>
              </a:rPr>
              <a:t>Görög oktatás – 1.</a:t>
            </a:r>
          </a:p>
          <a:p>
            <a:endParaRPr lang="hu-HU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dirty="0"/>
              <a:t>Magántanárok pénzért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dirty="0"/>
              <a:t>Írás és olvasás (</a:t>
            </a:r>
            <a:r>
              <a:rPr lang="hu-HU" sz="2200" i="1" dirty="0" err="1"/>
              <a:t>grammatiké</a:t>
            </a:r>
            <a:r>
              <a:rPr lang="hu-HU" sz="2200" dirty="0"/>
              <a:t>), zene és költészet (</a:t>
            </a:r>
            <a:r>
              <a:rPr lang="hu-HU" sz="2200" i="1" dirty="0" err="1"/>
              <a:t>músziké</a:t>
            </a:r>
            <a:r>
              <a:rPr lang="hu-HU" sz="2200" dirty="0"/>
              <a:t>; Homérosz; memorizálás), testnevelés (</a:t>
            </a:r>
            <a:r>
              <a:rPr lang="hu-HU" sz="2200" i="1" dirty="0" err="1"/>
              <a:t>gymnastiké</a:t>
            </a:r>
            <a:r>
              <a:rPr lang="hu-HU" sz="22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i="1" dirty="0" err="1"/>
              <a:t>Didaszkalosz</a:t>
            </a:r>
            <a:r>
              <a:rPr lang="hu-HU" sz="2200" i="1" dirty="0"/>
              <a:t>, </a:t>
            </a:r>
            <a:r>
              <a:rPr lang="hu-HU" sz="2200" i="1" dirty="0" err="1"/>
              <a:t>grammatisztész</a:t>
            </a:r>
            <a:r>
              <a:rPr lang="hu-HU" sz="2200" i="1" dirty="0"/>
              <a:t>, </a:t>
            </a:r>
            <a:r>
              <a:rPr lang="hu-HU" sz="2200" i="1" dirty="0" err="1"/>
              <a:t>kitharisztész</a:t>
            </a:r>
            <a:r>
              <a:rPr lang="hu-HU" sz="2200" i="1" dirty="0"/>
              <a:t>, </a:t>
            </a:r>
            <a:r>
              <a:rPr lang="hu-HU" sz="2200" i="1" dirty="0" err="1"/>
              <a:t>paidotribész</a:t>
            </a:r>
            <a:r>
              <a:rPr lang="hu-HU" sz="2200" i="1" dirty="0"/>
              <a:t>, </a:t>
            </a:r>
            <a:r>
              <a:rPr lang="hu-HU" sz="2200" i="1" dirty="0" err="1"/>
              <a:t>paidagógosz</a:t>
            </a:r>
            <a:endParaRPr lang="hu-HU" sz="22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dirty="0"/>
              <a:t>„Felsőfokú” iskolák: szofisták, filozófusok, Platón, </a:t>
            </a:r>
            <a:r>
              <a:rPr lang="hu-HU" sz="2200" dirty="0" err="1"/>
              <a:t>Iszokratész</a:t>
            </a:r>
            <a:r>
              <a:rPr lang="hu-HU" sz="2200" dirty="0"/>
              <a:t>, Arisztotelész iskolái (</a:t>
            </a:r>
            <a:r>
              <a:rPr lang="hu-HU" sz="2200" dirty="0" err="1"/>
              <a:t>fil</a:t>
            </a:r>
            <a:r>
              <a:rPr lang="hu-HU" sz="2200" dirty="0"/>
              <a:t>., </a:t>
            </a:r>
            <a:r>
              <a:rPr lang="hu-HU" sz="2200" dirty="0" err="1"/>
              <a:t>természettud</a:t>
            </a:r>
            <a:r>
              <a:rPr lang="hu-HU" sz="2200" dirty="0"/>
              <a:t>, jog, </a:t>
            </a:r>
            <a:r>
              <a:rPr lang="hu-HU" sz="2200" dirty="0" err="1"/>
              <a:t>orvostud</a:t>
            </a:r>
            <a:r>
              <a:rPr lang="hu-HU" sz="2200" dirty="0"/>
              <a:t>., </a:t>
            </a:r>
            <a:r>
              <a:rPr lang="hu-HU" sz="2200" dirty="0" err="1"/>
              <a:t>rétorika</a:t>
            </a:r>
            <a:r>
              <a:rPr lang="hu-HU" sz="2200" dirty="0"/>
              <a:t>…)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dirty="0"/>
              <a:t>Jellemformálás a lényeg (</a:t>
            </a:r>
            <a:r>
              <a:rPr lang="hu-HU" sz="2200" i="1" dirty="0" err="1"/>
              <a:t>areté</a:t>
            </a:r>
            <a:r>
              <a:rPr lang="hu-HU" sz="2200" i="1" dirty="0"/>
              <a:t>, </a:t>
            </a:r>
            <a:r>
              <a:rPr lang="hu-HU" sz="2200" i="1" dirty="0" err="1"/>
              <a:t>szóphroszüné</a:t>
            </a:r>
            <a:r>
              <a:rPr lang="hu-HU" sz="2200" dirty="0"/>
              <a:t>) &gt;&gt; boldogság és a társ. egység a cél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dirty="0"/>
              <a:t>Szaktudás (mesterségek)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dirty="0"/>
              <a:t>Vallás és ünnepek (</a:t>
            </a:r>
            <a:r>
              <a:rPr lang="hu-HU" sz="2200" i="1" dirty="0" err="1"/>
              <a:t>agón</a:t>
            </a:r>
            <a:r>
              <a:rPr lang="hu-HU" sz="2200" dirty="0"/>
              <a:t>), színház, </a:t>
            </a:r>
            <a:r>
              <a:rPr lang="hu-HU" sz="2200" dirty="0" err="1"/>
              <a:t>pol</a:t>
            </a:r>
            <a:r>
              <a:rPr lang="hu-HU" sz="2200" dirty="0"/>
              <a:t>. élet, bíráskodás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dirty="0" err="1"/>
              <a:t>Püthagoreusok</a:t>
            </a:r>
            <a:r>
              <a:rPr lang="hu-HU" sz="2200" dirty="0"/>
              <a:t>, </a:t>
            </a:r>
            <a:r>
              <a:rPr lang="hu-HU" sz="2200" dirty="0" err="1"/>
              <a:t>orphikusok</a:t>
            </a:r>
            <a:r>
              <a:rPr lang="hu-HU" sz="2200" dirty="0"/>
              <a:t>, Platón…: a nevelés a lélek megtisztítása+ </a:t>
            </a:r>
            <a:r>
              <a:rPr lang="hu-HU" sz="2200" i="1" dirty="0" err="1"/>
              <a:t>homoiószisz</a:t>
            </a:r>
            <a:r>
              <a:rPr lang="hu-HU" sz="2200" i="1" dirty="0"/>
              <a:t> </a:t>
            </a:r>
            <a:r>
              <a:rPr lang="hu-HU" sz="2200" i="1" dirty="0" err="1"/>
              <a:t>theó</a:t>
            </a:r>
            <a:endParaRPr lang="hu-HU" sz="22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200" dirty="0"/>
              <a:t>Spárta (értékek és hátrányok)</a:t>
            </a:r>
          </a:p>
        </p:txBody>
      </p:sp>
    </p:spTree>
    <p:extLst>
      <p:ext uri="{BB962C8B-B14F-4D97-AF65-F5344CB8AC3E}">
        <p14:creationId xmlns:p14="http://schemas.microsoft.com/office/powerpoint/2010/main" val="31980221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A76A2-BD76-5C28-F91D-FEC25D77A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813F3F27-AD17-26B0-6EF3-A11F9B786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AEAC0FC-EEB2-7F5D-72CB-A3DD36884548}"/>
              </a:ext>
            </a:extLst>
          </p:cNvPr>
          <p:cNvSpPr txBox="1"/>
          <p:nvPr/>
        </p:nvSpPr>
        <p:spPr>
          <a:xfrm>
            <a:off x="246743" y="245291"/>
            <a:ext cx="8650514" cy="31393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u-HU" sz="2200" b="1" u="sng" dirty="0">
                <a:highlight>
                  <a:srgbClr val="FFFF00"/>
                </a:highlight>
              </a:rPr>
              <a:t>Görög oktatás- 2.</a:t>
            </a:r>
          </a:p>
          <a:p>
            <a:endParaRPr lang="hu-HU" sz="2200" dirty="0"/>
          </a:p>
          <a:p>
            <a:endParaRPr lang="hu-HU" sz="2200" dirty="0"/>
          </a:p>
          <a:p>
            <a:r>
              <a:rPr lang="hu-HU" sz="2200" b="1" u="sng" dirty="0"/>
              <a:t>Nők: </a:t>
            </a:r>
            <a:r>
              <a:rPr lang="hu-HU" sz="2200" dirty="0"/>
              <a:t>a műveltségük nem szükséges, mert nem vettek részt a politikában (önálló gondolkodás, szellemi fejlődésük nem fontos)</a:t>
            </a:r>
          </a:p>
          <a:p>
            <a:r>
              <a:rPr lang="hu-HU" sz="2200" dirty="0"/>
              <a:t>&gt;&gt; ált. csak otthon tanultak (az otthoni szerepekre készítették fel őket)</a:t>
            </a:r>
          </a:p>
          <a:p>
            <a:r>
              <a:rPr lang="hu-HU" sz="2200" dirty="0"/>
              <a:t>Írás-olvasás csak a gazdagoknál és hetéráknál</a:t>
            </a:r>
          </a:p>
          <a:p>
            <a:r>
              <a:rPr lang="hu-HU" sz="2200" dirty="0"/>
              <a:t>Spártában állami nevelésük (főleg testi)</a:t>
            </a:r>
          </a:p>
          <a:p>
            <a:r>
              <a:rPr lang="hu-HU" sz="2200" dirty="0" err="1"/>
              <a:t>Arist</a:t>
            </a:r>
            <a:r>
              <a:rPr lang="hu-HU" sz="2200" dirty="0"/>
              <a:t>. és Platón nézete a nők képességeiről</a:t>
            </a:r>
          </a:p>
        </p:txBody>
      </p:sp>
    </p:spTree>
    <p:extLst>
      <p:ext uri="{BB962C8B-B14F-4D97-AF65-F5344CB8AC3E}">
        <p14:creationId xmlns:p14="http://schemas.microsoft.com/office/powerpoint/2010/main" val="38195708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759EB-2DA1-5307-85A3-F1EE68248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4BE778DB-4A7D-7EC7-78AA-288678A70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71F551D1-B87F-28CD-A431-0116E4911568}"/>
              </a:ext>
            </a:extLst>
          </p:cNvPr>
          <p:cNvSpPr txBox="1"/>
          <p:nvPr/>
        </p:nvSpPr>
        <p:spPr>
          <a:xfrm>
            <a:off x="246743" y="245291"/>
            <a:ext cx="8650514" cy="65556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u-HU" sz="2000" b="1" u="sng" dirty="0">
                <a:highlight>
                  <a:srgbClr val="FFFF00"/>
                </a:highlight>
              </a:rPr>
              <a:t>Római oktatás</a:t>
            </a:r>
          </a:p>
          <a:p>
            <a:endParaRPr lang="hu-HU" sz="2000" dirty="0"/>
          </a:p>
          <a:p>
            <a:r>
              <a:rPr lang="hu-HU" sz="2000" b="1" u="sng" dirty="0"/>
              <a:t>Görög hatás: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/>
              <a:t>Kezdetektől erős (tanrend is)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/>
              <a:t>A görögök messze megelőzték a rómaiakat, de a rómaiak meghódították őket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i="1" dirty="0" err="1"/>
              <a:t>litterator</a:t>
            </a:r>
            <a:r>
              <a:rPr lang="hu-HU" sz="2000" i="1" dirty="0"/>
              <a:t> / </a:t>
            </a:r>
            <a:r>
              <a:rPr lang="hu-HU" sz="2000" i="1" dirty="0" err="1"/>
              <a:t>ludi</a:t>
            </a:r>
            <a:r>
              <a:rPr lang="hu-HU" sz="2000" i="1" dirty="0"/>
              <a:t> </a:t>
            </a:r>
            <a:r>
              <a:rPr lang="hu-HU" sz="2000" i="1" dirty="0" err="1"/>
              <a:t>magister</a:t>
            </a:r>
            <a:r>
              <a:rPr lang="hu-HU" sz="2000" i="1" dirty="0"/>
              <a:t> &gt;&gt; </a:t>
            </a:r>
            <a:r>
              <a:rPr lang="hu-HU" sz="2000" i="1" dirty="0" err="1"/>
              <a:t>grammaticus</a:t>
            </a:r>
            <a:r>
              <a:rPr lang="hu-HU" sz="2000" i="1" dirty="0"/>
              <a:t> </a:t>
            </a:r>
            <a:r>
              <a:rPr lang="hu-HU" sz="2000" dirty="0"/>
              <a:t>(főleg görög tanárok)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000" dirty="0"/>
          </a:p>
          <a:p>
            <a:r>
              <a:rPr lang="hu-HU" sz="2000" b="1" u="sng" dirty="0"/>
              <a:t>Akadályok a szélesebb rétegek oktatásában: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/>
              <a:t>„Kisebbrendűségi komplexus” + „Katonai morál” + minden a politikának alárendelve &gt;&gt; a tud. és művészetek (zene, tánc) lebecsülése (Cato példája)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/>
              <a:t>Nem voltak nyilvános könyvtárak a köztársaság korában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/>
              <a:t>Nincs demokrácia &gt;&gt; a politikai rendszer működtetéséből kizárva az emberek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/>
              <a:t>A színház nevelő hatása erősen korlátozott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/>
              <a:t>A görög tanítók ált. nem nyithattak iskolát, hanem az előkelő családokban szolgáltak (</a:t>
            </a:r>
            <a:r>
              <a:rPr lang="hu-HU" sz="2000" dirty="0" err="1"/>
              <a:t>Polübiosz</a:t>
            </a:r>
            <a:r>
              <a:rPr lang="hu-HU" sz="2000" dirty="0"/>
              <a:t> példája)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/>
              <a:t>Praktikusság előnyben részesítve a megismeréssel szemben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 err="1"/>
              <a:t>Rétorika</a:t>
            </a:r>
            <a:r>
              <a:rPr lang="hu-HU" sz="2000" dirty="0"/>
              <a:t>, jog a fontos (12 táblás törvények)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/>
              <a:t>Az apa tanítja a fiát, majd a fiú egy szónokhoz szegődik, őt figyeli meg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/>
              <a:t>Sem a zene, sem a sport nem kap fontos szerepet (utóbbi helyett katonai kiképzés a Campus </a:t>
            </a:r>
            <a:r>
              <a:rPr lang="hu-HU" sz="2000" dirty="0" err="1"/>
              <a:t>Martiuson</a:t>
            </a:r>
            <a:r>
              <a:rPr lang="hu-HU" sz="2000" dirty="0"/>
              <a:t>; a sport elutasítása: nehogy az alsóbb rétegekből származók kiemelkedhessenek)</a:t>
            </a:r>
          </a:p>
        </p:txBody>
      </p:sp>
    </p:spTree>
    <p:extLst>
      <p:ext uri="{BB962C8B-B14F-4D97-AF65-F5344CB8AC3E}">
        <p14:creationId xmlns:p14="http://schemas.microsoft.com/office/powerpoint/2010/main" val="4031162473"/>
      </p:ext>
    </p:extLst>
  </p:cSld>
  <p:clrMapOvr>
    <a:masterClrMapping/>
  </p:clrMapOvr>
</p:sld>
</file>

<file path=ppt/theme/theme1.xml><?xml version="1.0" encoding="utf-8"?>
<a:theme xmlns:a="http://schemas.openxmlformats.org/drawingml/2006/main" name="Csomag">
  <a:themeElements>
    <a:clrScheme name="Csomag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Csomag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somag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Csomag</Template>
  <TotalTime>36045</TotalTime>
  <Words>2464</Words>
  <Application>Microsoft Office PowerPoint</Application>
  <PresentationFormat>Diavetítés a képernyőre (4:3 oldalarány)</PresentationFormat>
  <Paragraphs>292</Paragraphs>
  <Slides>27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27</vt:i4>
      </vt:variant>
    </vt:vector>
  </HeadingPairs>
  <TitlesOfParts>
    <vt:vector size="34" baseType="lpstr">
      <vt:lpstr>Abadi</vt:lpstr>
      <vt:lpstr>Aptos</vt:lpstr>
      <vt:lpstr>Arial</vt:lpstr>
      <vt:lpstr>Century Gothic</vt:lpstr>
      <vt:lpstr>Gill Sans MT</vt:lpstr>
      <vt:lpstr>Wingdings</vt:lpstr>
      <vt:lpstr>Csomag</vt:lpstr>
      <vt:lpstr>Nevelés és játék  platón és Arisztotelész felfogásában</vt:lpstr>
      <vt:lpstr>PowerPoint-bemutató</vt:lpstr>
      <vt:lpstr>Platón a nevelésről 1.</vt:lpstr>
      <vt:lpstr>Platón a nevelésről 2.</vt:lpstr>
      <vt:lpstr>Platón a nevelésről 3.</vt:lpstr>
      <vt:lpstr>Platón a nevelésről 4.</vt:lpstr>
      <vt:lpstr>Platón a nevelésről 5.</vt:lpstr>
      <vt:lpstr>Platón Egyéb meggondolásai a neveléssel kapcsolatban – 1.</vt:lpstr>
      <vt:lpstr>PowerPoint-bemutató</vt:lpstr>
      <vt:lpstr>játékok – a fogalomról (bevezetés 1.)</vt:lpstr>
      <vt:lpstr>A Játékokról általában (bevezetés 2.)</vt:lpstr>
      <vt:lpstr>Játékok az ókorban (bevezetés 3.)</vt:lpstr>
      <vt:lpstr>Játékok az ókorban (bevezetés 4.)</vt:lpstr>
      <vt:lpstr>Játékok az ókorban (bevezetés 5.)</vt:lpstr>
      <vt:lpstr>Játékok az ókorban (bevezetés 6.)</vt:lpstr>
      <vt:lpstr>PowerPoint-bemutató</vt:lpstr>
      <vt:lpstr>Platón a játékról 2.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Mohay Gergely</dc:creator>
  <cp:lastModifiedBy>Mohay Gergely</cp:lastModifiedBy>
  <cp:revision>115</cp:revision>
  <dcterms:created xsi:type="dcterms:W3CDTF">2025-09-28T08:59:31Z</dcterms:created>
  <dcterms:modified xsi:type="dcterms:W3CDTF">2026-10-18T08:33:32Z</dcterms:modified>
</cp:coreProperties>
</file>