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18"/>
  </p:notesMasterIdLst>
  <p:handoutMasterIdLst>
    <p:handoutMasterId r:id="rId19"/>
  </p:handoutMasterIdLst>
  <p:sldIdLst>
    <p:sldId id="256" r:id="rId2"/>
    <p:sldId id="257" r:id="rId3"/>
    <p:sldId id="277" r:id="rId4"/>
    <p:sldId id="273" r:id="rId5"/>
    <p:sldId id="282" r:id="rId6"/>
    <p:sldId id="274" r:id="rId7"/>
    <p:sldId id="264" r:id="rId8"/>
    <p:sldId id="275" r:id="rId9"/>
    <p:sldId id="278" r:id="rId10"/>
    <p:sldId id="267" r:id="rId11"/>
    <p:sldId id="280" r:id="rId12"/>
    <p:sldId id="258" r:id="rId13"/>
    <p:sldId id="269" r:id="rId14"/>
    <p:sldId id="281" r:id="rId15"/>
    <p:sldId id="272" r:id="rId16"/>
    <p:sldId id="279" r:id="rId17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8025" autoAdjust="0"/>
    <p:restoredTop sz="94660"/>
  </p:normalViewPr>
  <p:slideViewPr>
    <p:cSldViewPr snapToGrid="0">
      <p:cViewPr varScale="1">
        <p:scale>
          <a:sx n="82" d="100"/>
          <a:sy n="82" d="100"/>
        </p:scale>
        <p:origin x="691" y="139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Élőfej helye 1">
            <a:extLst>
              <a:ext uri="{FF2B5EF4-FFF2-40B4-BE49-F238E27FC236}">
                <a16:creationId xmlns:a16="http://schemas.microsoft.com/office/drawing/2014/main" id="{AC2CFB6A-4C14-E4E4-3CF2-5E2282DBEA4C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hu-HU"/>
          </a:p>
        </p:txBody>
      </p:sp>
      <p:sp>
        <p:nvSpPr>
          <p:cNvPr id="3" name="Dátum helye 2">
            <a:extLst>
              <a:ext uri="{FF2B5EF4-FFF2-40B4-BE49-F238E27FC236}">
                <a16:creationId xmlns:a16="http://schemas.microsoft.com/office/drawing/2014/main" id="{94E94798-F42A-81DA-E57B-DFF89A4F4D16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5BFDB3F-3416-4E14-9AE5-70B067ED4A36}" type="datetimeFigureOut">
              <a:rPr lang="hu-HU" smtClean="0"/>
              <a:t>2026. 05. 13.</a:t>
            </a:fld>
            <a:endParaRPr lang="hu-HU"/>
          </a:p>
        </p:txBody>
      </p:sp>
      <p:sp>
        <p:nvSpPr>
          <p:cNvPr id="4" name="Élőláb helye 3">
            <a:extLst>
              <a:ext uri="{FF2B5EF4-FFF2-40B4-BE49-F238E27FC236}">
                <a16:creationId xmlns:a16="http://schemas.microsoft.com/office/drawing/2014/main" id="{1D36828F-1B01-820C-BD16-E56212CF309B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hu-HU"/>
          </a:p>
        </p:txBody>
      </p:sp>
      <p:sp>
        <p:nvSpPr>
          <p:cNvPr id="5" name="Dia számának helye 4">
            <a:extLst>
              <a:ext uri="{FF2B5EF4-FFF2-40B4-BE49-F238E27FC236}">
                <a16:creationId xmlns:a16="http://schemas.microsoft.com/office/drawing/2014/main" id="{5B79FD44-8F56-85F4-334B-BBEA87F605C4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77A6E58-DE41-4BAD-B066-96BBC8C4FBC8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856153338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Élőfej hely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hu-HU"/>
          </a:p>
        </p:txBody>
      </p:sp>
      <p:sp>
        <p:nvSpPr>
          <p:cNvPr id="3" name="Dátum hely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D9F4529-390C-4118-9CC8-865A8FAFABB4}" type="datetimeFigureOut">
              <a:rPr lang="hu-HU" smtClean="0"/>
              <a:t>2026. 05. 13.</a:t>
            </a:fld>
            <a:endParaRPr lang="hu-HU"/>
          </a:p>
        </p:txBody>
      </p:sp>
      <p:sp>
        <p:nvSpPr>
          <p:cNvPr id="4" name="Diakép helye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hu-HU"/>
          </a:p>
        </p:txBody>
      </p:sp>
      <p:sp>
        <p:nvSpPr>
          <p:cNvPr id="5" name="Jegyzetek helye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362A265-3809-4FDC-96D6-C9584B9E74DB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925200464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u-HU" dirty="0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362A265-3809-4FDC-96D6-C9584B9E74DB}" type="slidenum">
              <a:rPr lang="hu-HU" smtClean="0"/>
              <a:t>2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97796660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ím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66442" y="1447801"/>
            <a:ext cx="662096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66442" y="4777380"/>
            <a:ext cx="662096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hu-HU"/>
              <a:t>Kattintson ide az alcím mintájának szerkesztéséhez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049B32-5C34-4DBC-9200-479C8542808F}" type="datetime1">
              <a:rPr lang="hu-HU" smtClean="0"/>
              <a:t>2026. 05. 13.</a:t>
            </a:fld>
            <a:endParaRPr lang="hu-H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B0B80A-2005-4F42-A088-0E291BBFD33F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63333203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D497CE-80B2-42A5-9A5A-CA0BD922B05E}" type="datetime1">
              <a:rPr lang="hu-HU" smtClean="0"/>
              <a:t>2026. 05. 13.</a:t>
            </a:fld>
            <a:endParaRPr lang="hu-H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B0B80A-2005-4F42-A088-0E291BBFD33F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230828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zakaszfejlé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443" y="2861734"/>
            <a:ext cx="662096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66442" y="4777381"/>
            <a:ext cx="662096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C848AD-A4CB-4816-858F-15275BD43ABE}" type="datetime1">
              <a:rPr lang="hu-HU" smtClean="0"/>
              <a:t>2026. 05. 13.</a:t>
            </a:fld>
            <a:endParaRPr lang="hu-H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B0B80A-2005-4F42-A088-0E291BBFD33F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04620708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27700" y="2060576"/>
            <a:ext cx="3298113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241975" y="2056093"/>
            <a:ext cx="3298115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B9578D-DE98-4621-86FF-A302BE402817}" type="datetime1">
              <a:rPr lang="hu-HU" smtClean="0"/>
              <a:t>2026. 05. 13.</a:t>
            </a:fld>
            <a:endParaRPr lang="hu-H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B0B80A-2005-4F42-A088-0E291BBFD33F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408776190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7700" y="1905000"/>
            <a:ext cx="329811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27700" y="2514600"/>
            <a:ext cx="3298113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241976" y="1905000"/>
            <a:ext cx="3298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241976" y="2514600"/>
            <a:ext cx="3298113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05246B-E3D8-486C-A701-09214DD67D18}" type="datetime1">
              <a:rPr lang="hu-HU" smtClean="0"/>
              <a:t>2026. 05. 13.</a:t>
            </a:fld>
            <a:endParaRPr lang="hu-H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B0B80A-2005-4F42-A088-0E291BBFD33F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420093199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C94A32-8E49-4C03-BAB1-990D333B98C3}" type="datetime1">
              <a:rPr lang="hu-HU" smtClean="0"/>
              <a:t>2026. 05. 13.</a:t>
            </a:fld>
            <a:endParaRPr lang="hu-HU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B0B80A-2005-4F42-A088-0E291BBFD33F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87148549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12B86E-2E77-4344-9587-81A1FAD4CAD6}" type="datetime1">
              <a:rPr lang="hu-HU" smtClean="0"/>
              <a:t>2026. 05. 13.</a:t>
            </a:fld>
            <a:endParaRPr lang="hu-HU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B0B80A-2005-4F42-A088-0E291BBFD33F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65633709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441" y="1447800"/>
            <a:ext cx="2551462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89397" y="1447800"/>
            <a:ext cx="3898013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66441" y="3129281"/>
            <a:ext cx="2551462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29B41A-40A5-4C2A-AD73-9E4E116B2AB6}" type="datetime1">
              <a:rPr lang="hu-HU" smtClean="0"/>
              <a:t>2026. 05. 13.</a:t>
            </a:fld>
            <a:endParaRPr lang="hu-HU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B0B80A-2005-4F42-A088-0E291BBFD33F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59638837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5656" y="1854192"/>
            <a:ext cx="3820674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213517" y="1143000"/>
            <a:ext cx="2400925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hu-HU"/>
              <a:t>Kép beszúrásához kattintson az ikonra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66441" y="3657600"/>
            <a:ext cx="3814728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32AFB3-821D-40F0-919F-D2E96A256D31}" type="datetime1">
              <a:rPr lang="hu-HU" smtClean="0"/>
              <a:t>2026. 05. 13.</a:t>
            </a:fld>
            <a:endParaRPr lang="hu-H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B0B80A-2005-4F42-A088-0E291BBFD33F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08006267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áma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443" y="4800587"/>
            <a:ext cx="66209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66442" y="685800"/>
            <a:ext cx="6620968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hu-HU"/>
              <a:t>Kép beszúrásához kattintson az ikonra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66443" y="5367325"/>
            <a:ext cx="662096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AF1C7C-FD73-4723-8437-405ADDDE19F4}" type="datetime1">
              <a:rPr lang="hu-HU" smtClean="0"/>
              <a:t>2026. 05. 13.</a:t>
            </a:fld>
            <a:endParaRPr lang="hu-H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B0B80A-2005-4F42-A088-0E291BBFD33F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285489180"/>
      </p:ext>
    </p:extLst>
  </p:cSld>
  <p:clrMapOvr>
    <a:masterClrMapping/>
  </p:clrMapOvr>
  <p:hf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ím és képaláír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442" y="1447800"/>
            <a:ext cx="6620968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866442" y="3657600"/>
            <a:ext cx="6620968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AF1C7C-FD73-4723-8437-405ADDDE19F4}" type="datetime1">
              <a:rPr lang="hu-HU" smtClean="0"/>
              <a:t>2026. 05. 13.</a:t>
            </a:fld>
            <a:endParaRPr lang="hu-H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B0B80A-2005-4F42-A088-0E291BBFD33F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459530989"/>
      </p:ext>
    </p:extLst>
  </p:cSld>
  <p:clrMapOvr>
    <a:masterClrMapping/>
  </p:clrMapOvr>
  <p:hf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dézet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81409" y="1447800"/>
            <a:ext cx="6001049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14"/>
          </p:nvPr>
        </p:nvSpPr>
        <p:spPr>
          <a:xfrm>
            <a:off x="1448177" y="3771174"/>
            <a:ext cx="5461159" cy="342174"/>
          </a:xfrm>
        </p:spPr>
        <p:txBody>
          <a:bodyPr vert="horz" lIns="91440" tIns="45720" rIns="91440" bIns="45720" rtlCol="0"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bg2">
                    <a:lumMod val="40000"/>
                    <a:lumOff val="60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>
              <a:buNone/>
            </a:pPr>
            <a:r>
              <a:rPr lang="hu-HU"/>
              <a:t>Mintaszöveg szerkesztése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866442" y="4350657"/>
            <a:ext cx="6620968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AF1C7C-FD73-4723-8437-405ADDDE19F4}" type="datetime1">
              <a:rPr lang="hu-HU" smtClean="0"/>
              <a:t>2026. 05. 13.</a:t>
            </a:fld>
            <a:endParaRPr lang="hu-H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B0B80A-2005-4F42-A088-0E291BBFD33F}" type="slidenum">
              <a:rPr lang="hu-HU" smtClean="0"/>
              <a:t>‹#›</a:t>
            </a:fld>
            <a:endParaRPr lang="hu-HU"/>
          </a:p>
        </p:txBody>
      </p:sp>
      <p:sp>
        <p:nvSpPr>
          <p:cNvPr id="12" name="TextBox 11"/>
          <p:cNvSpPr txBox="1"/>
          <p:nvPr/>
        </p:nvSpPr>
        <p:spPr>
          <a:xfrm>
            <a:off x="673897" y="971253"/>
            <a:ext cx="601591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sz="12200" dirty="0"/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999690" y="2613787"/>
            <a:ext cx="601591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sz="12200" dirty="0"/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565745118"/>
      </p:ext>
    </p:extLst>
  </p:cSld>
  <p:clrMapOvr>
    <a:masterClrMapping/>
  </p:clrMapOvr>
  <p:hf hdr="0" ftr="0" dt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évkárty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441" y="3124201"/>
            <a:ext cx="6620969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66442" y="4777381"/>
            <a:ext cx="6620968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AF1C7C-FD73-4723-8437-405ADDDE19F4}" type="datetime1">
              <a:rPr lang="hu-HU" smtClean="0"/>
              <a:t>2026. 05. 13.</a:t>
            </a:fld>
            <a:endParaRPr lang="hu-H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B0B80A-2005-4F42-A088-0E291BBFD33F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646740284"/>
      </p:ext>
    </p:extLst>
  </p:cSld>
  <p:clrMapOvr>
    <a:masterClrMapping/>
  </p:clrMapOvr>
  <p:hf hdr="0" ftr="0" dt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hasá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4834" y="1981200"/>
            <a:ext cx="22107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489475" y="2667000"/>
            <a:ext cx="219608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913504" y="1981200"/>
            <a:ext cx="2202754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2905586" y="2667000"/>
            <a:ext cx="2210671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344917" y="1981200"/>
            <a:ext cx="219965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5344917" y="2667000"/>
            <a:ext cx="2199658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2795334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5223030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AF1C7C-FD73-4723-8437-405ADDDE19F4}" type="datetime1">
              <a:rPr lang="hu-HU" smtClean="0"/>
              <a:t>2026. 05. 13.</a:t>
            </a:fld>
            <a:endParaRPr lang="hu-HU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B0B80A-2005-4F42-A088-0E291BBFD33F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527357109"/>
      </p:ext>
    </p:extLst>
  </p:cSld>
  <p:clrMapOvr>
    <a:masterClrMapping/>
  </p:clrMapOvr>
  <p:hf hdr="0" ftr="0" dt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képhasá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89475" y="4250949"/>
            <a:ext cx="220561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489475" y="2209800"/>
            <a:ext cx="2205612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hu-HU"/>
              <a:t>Kép beszúrásához kattintson az ikonra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489475" y="4827212"/>
            <a:ext cx="2205612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917792" y="4250949"/>
            <a:ext cx="21984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2917791" y="2209800"/>
            <a:ext cx="2198466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hu-HU"/>
              <a:t>Kép beszúrásához kattintson az ikonra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2916776" y="4827211"/>
            <a:ext cx="2201378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344917" y="4250949"/>
            <a:ext cx="219965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5344916" y="2209800"/>
            <a:ext cx="2199658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hu-HU"/>
              <a:t>Kép beszúrásához kattintson az ikonra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5344824" y="4827209"/>
            <a:ext cx="2202571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2795334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5223030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AF1C7C-FD73-4723-8437-405ADDDE19F4}" type="datetime1">
              <a:rPr lang="hu-HU" smtClean="0"/>
              <a:t>2026. 05. 13.</a:t>
            </a:fld>
            <a:endParaRPr lang="hu-HU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B0B80A-2005-4F42-A088-0E291BBFD33F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881624514"/>
      </p:ext>
    </p:extLst>
  </p:cSld>
  <p:clrMapOvr>
    <a:masterClrMapping/>
  </p:clrMapOvr>
  <p:hf hdr="0" ftr="0" dt="0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3D27EA-96D2-461C-9120-D5B032826D31}" type="datetime1">
              <a:rPr lang="hu-HU" smtClean="0"/>
              <a:t>2026. 05. 13.</a:t>
            </a:fld>
            <a:endParaRPr lang="hu-H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B0B80A-2005-4F42-A088-0E291BBFD33F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09151743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229782" y="430214"/>
            <a:ext cx="1314793" cy="5826125"/>
          </a:xfrm>
        </p:spPr>
        <p:txBody>
          <a:bodyPr vert="eaVert" anchor="b" anchorCtr="0"/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89475" y="773205"/>
            <a:ext cx="5568812" cy="5483134"/>
          </a:xfrm>
        </p:spPr>
        <p:txBody>
          <a:bodyPr vert="eaVert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A22975-AACF-48F9-90ED-05A0F5C75A03}" type="datetime1">
              <a:rPr lang="hu-HU" smtClean="0"/>
              <a:t>2026. 05. 13.</a:t>
            </a:fld>
            <a:endParaRPr lang="hu-H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B0B80A-2005-4F42-A088-0E291BBFD33F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79964682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37000">
              <a:srgbClr val="FDDFC0"/>
            </a:gs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Oval 21"/>
          <p:cNvSpPr/>
          <p:nvPr/>
        </p:nvSpPr>
        <p:spPr>
          <a:xfrm>
            <a:off x="629943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hu-HU"/>
          </a:p>
        </p:txBody>
      </p:sp>
      <p:sp>
        <p:nvSpPr>
          <p:cNvPr id="23" name="Oval 22"/>
          <p:cNvSpPr/>
          <p:nvPr/>
        </p:nvSpPr>
        <p:spPr>
          <a:xfrm>
            <a:off x="5689832" y="-457200"/>
            <a:ext cx="1600200" cy="16002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14000"/>
                </a:schemeClr>
              </a:gs>
              <a:gs pos="73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7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hu-HU"/>
          </a:p>
        </p:txBody>
      </p:sp>
      <p:sp>
        <p:nvSpPr>
          <p:cNvPr id="24" name="Oval 23"/>
          <p:cNvSpPr/>
          <p:nvPr/>
        </p:nvSpPr>
        <p:spPr>
          <a:xfrm>
            <a:off x="6299432" y="6096000"/>
            <a:ext cx="990600" cy="9906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9000"/>
                </a:schemeClr>
              </a:gs>
              <a:gs pos="66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5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hu-HU"/>
          </a:p>
        </p:txBody>
      </p:sp>
      <p:sp>
        <p:nvSpPr>
          <p:cNvPr id="20" name="Oval 19"/>
          <p:cNvSpPr/>
          <p:nvPr/>
        </p:nvSpPr>
        <p:spPr>
          <a:xfrm>
            <a:off x="-153988" y="2667000"/>
            <a:ext cx="4191000" cy="41910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11000"/>
                </a:schemeClr>
              </a:gs>
              <a:gs pos="75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1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hu-HU"/>
          </a:p>
        </p:txBody>
      </p:sp>
      <p:sp>
        <p:nvSpPr>
          <p:cNvPr id="21" name="Oval 20"/>
          <p:cNvSpPr/>
          <p:nvPr/>
        </p:nvSpPr>
        <p:spPr>
          <a:xfrm>
            <a:off x="-839788" y="2895600"/>
            <a:ext cx="2362200" cy="23622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8000"/>
                </a:schemeClr>
              </a:gs>
              <a:gs pos="72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8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hu-HU"/>
          </a:p>
        </p:txBody>
      </p:sp>
      <p:sp>
        <p:nvSpPr>
          <p:cNvPr id="19" name="Rectangle 18"/>
          <p:cNvSpPr/>
          <p:nvPr/>
        </p:nvSpPr>
        <p:spPr>
          <a:xfrm>
            <a:off x="7745644" y="0"/>
            <a:ext cx="685800" cy="109945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hu-HU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84710" y="452718"/>
            <a:ext cx="7055380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7700" y="2052925"/>
            <a:ext cx="6711654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7494989" y="1828771"/>
            <a:ext cx="990599" cy="22865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72AF1C7C-FD73-4723-8437-405ADDDE19F4}" type="datetime1">
              <a:rPr lang="hu-HU" smtClean="0"/>
              <a:t>2026. 05. 13.</a:t>
            </a:fld>
            <a:endParaRPr lang="hu-H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6233335" y="3263371"/>
            <a:ext cx="3859795" cy="22866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hu-H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7766431" y="295736"/>
            <a:ext cx="628813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1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CB0B80A-2005-4F42-A088-0E291BBFD33F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4334810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  <p:sldLayoutId id="2147483685" r:id="rId13"/>
    <p:sldLayoutId id="2147483686" r:id="rId14"/>
    <p:sldLayoutId id="2147483687" r:id="rId15"/>
    <p:sldLayoutId id="2147483688" r:id="rId16"/>
    <p:sldLayoutId id="2147483689" r:id="rId17"/>
  </p:sldLayoutIdLst>
  <p:hf hdr="0" ftr="0" dt="0"/>
  <p:txStyles>
    <p:titleStyle>
      <a:lvl1pPr algn="l" defTabSz="457207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6" indent="-342906" algn="l" defTabSz="457207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62" indent="-285755" algn="l" defTabSz="457207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20" indent="-228604" algn="l" defTabSz="457207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27" indent="-228604" algn="l" defTabSz="457207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34" indent="-228604" algn="l" defTabSz="457207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14642" indent="-228604" algn="l" defTabSz="457207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49" indent="-228604" algn="l" defTabSz="457207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57" indent="-228604" algn="l" defTabSz="457207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64" indent="-228604" algn="l" defTabSz="457207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7" algn="l" defTabSz="45720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15" algn="l" defTabSz="45720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22" algn="l" defTabSz="45720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31" algn="l" defTabSz="45720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38" algn="l" defTabSz="45720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46" algn="l" defTabSz="45720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53" algn="l" defTabSz="45720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61" algn="l" defTabSz="45720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D7D5CB8A-C392-610F-F23A-77189203D60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66442" y="1447801"/>
            <a:ext cx="6243485" cy="3329581"/>
          </a:xfrm>
        </p:spPr>
        <p:txBody>
          <a:bodyPr/>
          <a:lstStyle/>
          <a:p>
            <a:pPr algn="ctr"/>
            <a:br>
              <a:rPr lang="hu-HU" sz="3600" dirty="0"/>
            </a:br>
            <a:br>
              <a:rPr lang="hu-HU" sz="3600" dirty="0"/>
            </a:br>
            <a:r>
              <a:rPr lang="hu-HU" sz="2400" dirty="0"/>
              <a:t>Mohay Gergely</a:t>
            </a:r>
            <a:br>
              <a:rPr lang="hu-HU" sz="3600" dirty="0"/>
            </a:br>
            <a:br>
              <a:rPr lang="hu-HU" sz="3600" dirty="0"/>
            </a:br>
            <a:r>
              <a:rPr lang="hu-HU" sz="3600" dirty="0"/>
              <a:t>A játék szerepe az életben: </a:t>
            </a:r>
            <a:br>
              <a:rPr lang="hu-HU" sz="3600" dirty="0"/>
            </a:br>
            <a:r>
              <a:rPr lang="hu-HU" sz="3200" dirty="0"/>
              <a:t>Platón és Arisztotelész különböző álláspontja</a:t>
            </a:r>
          </a:p>
        </p:txBody>
      </p:sp>
      <p:sp>
        <p:nvSpPr>
          <p:cNvPr id="3" name="Dia számának helye 2">
            <a:extLst>
              <a:ext uri="{FF2B5EF4-FFF2-40B4-BE49-F238E27FC236}">
                <a16:creationId xmlns:a16="http://schemas.microsoft.com/office/drawing/2014/main" id="{B731337A-133B-231E-EDD6-7028292A99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B0B80A-2005-4F42-A088-0E291BBFD33F}" type="slidenum">
              <a:rPr lang="hu-HU" smtClean="0">
                <a:solidFill>
                  <a:schemeClr val="bg1"/>
                </a:solidFill>
              </a:rPr>
              <a:t>1</a:t>
            </a:fld>
            <a:endParaRPr lang="hu-HU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6793460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zövegdoboz 1">
            <a:extLst>
              <a:ext uri="{FF2B5EF4-FFF2-40B4-BE49-F238E27FC236}">
                <a16:creationId xmlns:a16="http://schemas.microsoft.com/office/drawing/2014/main" id="{576BD29C-F11A-C164-A178-536DC0840B3C}"/>
              </a:ext>
            </a:extLst>
          </p:cNvPr>
          <p:cNvSpPr txBox="1"/>
          <p:nvPr/>
        </p:nvSpPr>
        <p:spPr>
          <a:xfrm>
            <a:off x="475860" y="566325"/>
            <a:ext cx="8332597" cy="54476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2400" b="1" u="sng" dirty="0">
                <a:latin typeface="Arial" panose="020B0604020202020204" pitchFamily="34" charset="0"/>
                <a:cs typeface="Arial" panose="020B0604020202020204" pitchFamily="34" charset="0"/>
              </a:rPr>
              <a:t>Köznyelvi játékfogalom</a:t>
            </a:r>
            <a:r>
              <a:rPr lang="hu-HU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hu-HU" sz="2000" dirty="0">
                <a:latin typeface="Arial" panose="020B0604020202020204" pitchFamily="34" charset="0"/>
                <a:cs typeface="Arial" panose="020B0604020202020204" pitchFamily="34" charset="0"/>
              </a:rPr>
              <a:t>hozzávetőlegesen: </a:t>
            </a:r>
          </a:p>
          <a:p>
            <a:pPr lvl="2"/>
            <a:endParaRPr lang="hu-HU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2"/>
            <a:endParaRPr lang="hu-HU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371600" lvl="2" indent="-457200">
              <a:buFont typeface="+mj-lt"/>
              <a:buAutoNum type="arabicPeriod"/>
            </a:pPr>
            <a:r>
              <a:rPr lang="hu-HU" sz="2000" dirty="0">
                <a:latin typeface="Arial" panose="020B0604020202020204" pitchFamily="34" charset="0"/>
                <a:cs typeface="Arial" panose="020B0604020202020204" pitchFamily="34" charset="0"/>
              </a:rPr>
              <a:t>Olyan tevékenység, amelyet </a:t>
            </a:r>
          </a:p>
          <a:p>
            <a:pPr marL="1714500" lvl="3" indent="-342900">
              <a:buFont typeface="Arial" panose="020B0604020202020204" pitchFamily="34" charset="0"/>
              <a:buChar char="•"/>
            </a:pPr>
            <a:r>
              <a:rPr lang="hu-HU" sz="2000" dirty="0">
                <a:latin typeface="Arial" panose="020B0604020202020204" pitchFamily="34" charset="0"/>
                <a:cs typeface="Arial" panose="020B0604020202020204" pitchFamily="34" charset="0"/>
              </a:rPr>
              <a:t>kedvtelésből, szabadon és önmagáért végzünk;</a:t>
            </a:r>
          </a:p>
          <a:p>
            <a:pPr marL="1714500" lvl="3" indent="-342900">
              <a:buFont typeface="Arial" panose="020B0604020202020204" pitchFamily="34" charset="0"/>
              <a:buChar char="•"/>
            </a:pPr>
            <a:r>
              <a:rPr lang="hu-HU" sz="2000" dirty="0">
                <a:latin typeface="Arial" panose="020B0604020202020204" pitchFamily="34" charset="0"/>
                <a:cs typeface="Arial" panose="020B0604020202020204" pitchFamily="34" charset="0"/>
              </a:rPr>
              <a:t>szabályokkal rendelkezik</a:t>
            </a:r>
          </a:p>
          <a:p>
            <a:pPr lvl="1"/>
            <a:endParaRPr lang="hu-HU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/>
            <a:endParaRPr lang="hu-HU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371600" lvl="2" indent="-457200">
              <a:buFont typeface="+mj-lt"/>
              <a:buAutoNum type="arabicPeriod" startAt="2"/>
            </a:pPr>
            <a:r>
              <a:rPr lang="hu-HU" sz="2000" dirty="0">
                <a:latin typeface="Arial" panose="020B0604020202020204" pitchFamily="34" charset="0"/>
                <a:cs typeface="Arial" panose="020B0604020202020204" pitchFamily="34" charset="0"/>
              </a:rPr>
              <a:t>Hullámok/zenész/színész/alkatrész stb. játéka</a:t>
            </a:r>
          </a:p>
          <a:p>
            <a:pPr lvl="2"/>
            <a:endParaRPr lang="hu-HU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2"/>
            <a:endParaRPr lang="hu-HU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371600" lvl="2" indent="-457200">
              <a:buFont typeface="+mj-lt"/>
              <a:buAutoNum type="arabicPeriod" startAt="3"/>
            </a:pPr>
            <a:r>
              <a:rPr lang="hu-HU" sz="2000" b="1" dirty="0">
                <a:latin typeface="Arial" panose="020B0604020202020204" pitchFamily="34" charset="0"/>
                <a:cs typeface="Arial" panose="020B0604020202020204" pitchFamily="34" charset="0"/>
              </a:rPr>
              <a:t>Valami nem valós/jelentős/értékes volta („csak játék”)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hu-HU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hu-HU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hu-HU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hu-HU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hu-HU" sz="2000" dirty="0">
                <a:latin typeface="Arial" panose="020B0604020202020204" pitchFamily="34" charset="0"/>
                <a:cs typeface="Arial" panose="020B0604020202020204" pitchFamily="34" charset="0"/>
              </a:rPr>
              <a:t>A </a:t>
            </a:r>
            <a:r>
              <a:rPr lang="hu-HU" sz="2400" b="1" i="1" dirty="0" err="1">
                <a:highlight>
                  <a:srgbClr val="00FF00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paidia</a:t>
            </a:r>
            <a:r>
              <a:rPr lang="hu-HU" sz="2000" dirty="0">
                <a:latin typeface="Arial" panose="020B0604020202020204" pitchFamily="34" charset="0"/>
                <a:cs typeface="Arial" panose="020B0604020202020204" pitchFamily="34" charset="0"/>
              </a:rPr>
              <a:t> kifejezésről lesz szó</a:t>
            </a:r>
          </a:p>
        </p:txBody>
      </p:sp>
      <p:sp>
        <p:nvSpPr>
          <p:cNvPr id="3" name="Dia számának helye 2">
            <a:extLst>
              <a:ext uri="{FF2B5EF4-FFF2-40B4-BE49-F238E27FC236}">
                <a16:creationId xmlns:a16="http://schemas.microsoft.com/office/drawing/2014/main" id="{61FACEAE-42F8-1862-FC38-F963E18310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B0B80A-2005-4F42-A088-0E291BBFD33F}" type="slidenum">
              <a:rPr lang="hu-HU" smtClean="0">
                <a:solidFill>
                  <a:schemeClr val="bg1"/>
                </a:solidFill>
              </a:rPr>
              <a:t>2</a:t>
            </a:fld>
            <a:endParaRPr lang="hu-HU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261973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FB98AAB-B841-F89D-91D0-C9624ECF51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zövegdoboz 1">
            <a:extLst>
              <a:ext uri="{FF2B5EF4-FFF2-40B4-BE49-F238E27FC236}">
                <a16:creationId xmlns:a16="http://schemas.microsoft.com/office/drawing/2014/main" id="{8D4D3AED-6EA6-87BD-FB3A-B5B0B3D807F9}"/>
              </a:ext>
            </a:extLst>
          </p:cNvPr>
          <p:cNvSpPr txBox="1"/>
          <p:nvPr/>
        </p:nvSpPr>
        <p:spPr>
          <a:xfrm>
            <a:off x="316523" y="235340"/>
            <a:ext cx="8510954" cy="53860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2000" b="1" u="sng" dirty="0">
                <a:latin typeface="Arial" panose="020B0604020202020204" pitchFamily="34" charset="0"/>
                <a:cs typeface="Arial" panose="020B0604020202020204" pitchFamily="34" charset="0"/>
              </a:rPr>
              <a:t>PLATÓN </a:t>
            </a:r>
            <a:r>
              <a:rPr lang="hu-HU" sz="2000" b="1" i="1" u="sng" dirty="0">
                <a:latin typeface="Arial" panose="020B0604020202020204" pitchFamily="34" charset="0"/>
                <a:cs typeface="Arial" panose="020B0604020202020204" pitchFamily="34" charset="0"/>
              </a:rPr>
              <a:t>PAIDIA</a:t>
            </a:r>
            <a:r>
              <a:rPr lang="hu-HU" sz="2000" b="1" u="sng" dirty="0">
                <a:latin typeface="Arial" panose="020B0604020202020204" pitchFamily="34" charset="0"/>
                <a:cs typeface="Arial" panose="020B0604020202020204" pitchFamily="34" charset="0"/>
              </a:rPr>
              <a:t>-FOGALMA</a:t>
            </a:r>
          </a:p>
          <a:p>
            <a:endParaRPr lang="hu-HU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hu-HU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hu-HU" sz="2400" b="1" u="sng" dirty="0">
                <a:highlight>
                  <a:srgbClr val="00FF00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A bevett értelmezés </a:t>
            </a:r>
            <a:r>
              <a:rPr lang="hu-HU" dirty="0"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hu-HU" dirty="0" err="1">
                <a:latin typeface="Arial" panose="020B0604020202020204" pitchFamily="34" charset="0"/>
                <a:cs typeface="Arial" panose="020B0604020202020204" pitchFamily="34" charset="0"/>
              </a:rPr>
              <a:t>Kidd</a:t>
            </a:r>
            <a:r>
              <a:rPr lang="hu-HU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hu-HU" dirty="0" err="1">
                <a:latin typeface="Arial" panose="020B0604020202020204" pitchFamily="34" charset="0"/>
                <a:cs typeface="Arial" panose="020B0604020202020204" pitchFamily="34" charset="0"/>
              </a:rPr>
              <a:t>Plass</a:t>
            </a:r>
            <a:r>
              <a:rPr lang="hu-HU" dirty="0">
                <a:latin typeface="Arial" panose="020B0604020202020204" pitchFamily="34" charset="0"/>
                <a:cs typeface="Arial" panose="020B0604020202020204" pitchFamily="34" charset="0"/>
              </a:rPr>
              <a:t>, Lord, Roochnik, </a:t>
            </a:r>
            <a:r>
              <a:rPr lang="hu-HU" dirty="0" err="1">
                <a:latin typeface="Arial" panose="020B0604020202020204" pitchFamily="34" charset="0"/>
                <a:cs typeface="Arial" panose="020B0604020202020204" pitchFamily="34" charset="0"/>
              </a:rPr>
              <a:t>Kalimtzis</a:t>
            </a:r>
            <a:r>
              <a:rPr lang="hu-HU" dirty="0">
                <a:latin typeface="Arial" panose="020B0604020202020204" pitchFamily="34" charset="0"/>
                <a:cs typeface="Arial" panose="020B0604020202020204" pitchFamily="34" charset="0"/>
              </a:rPr>
              <a:t> stb):</a:t>
            </a:r>
          </a:p>
          <a:p>
            <a:endParaRPr lang="hu-HU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hu-HU" sz="21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914400" lvl="1" indent="-457200">
              <a:buFont typeface="+mj-lt"/>
              <a:buAutoNum type="arabicPeriod"/>
            </a:pPr>
            <a:r>
              <a:rPr lang="hu-HU" sz="2100" b="1" dirty="0">
                <a:latin typeface="Arial" panose="020B0604020202020204" pitchFamily="34" charset="0"/>
                <a:cs typeface="Arial" panose="020B0604020202020204" pitchFamily="34" charset="0"/>
              </a:rPr>
              <a:t>A játéknak </a:t>
            </a:r>
            <a:r>
              <a:rPr lang="hu-HU" sz="2100" b="1" u="sng" dirty="0">
                <a:latin typeface="Arial" panose="020B0604020202020204" pitchFamily="34" charset="0"/>
                <a:cs typeface="Arial" panose="020B0604020202020204" pitchFamily="34" charset="0"/>
              </a:rPr>
              <a:t>nagy értéket </a:t>
            </a:r>
            <a:r>
              <a:rPr lang="hu-HU" sz="2100" b="1" dirty="0">
                <a:latin typeface="Arial" panose="020B0604020202020204" pitchFamily="34" charset="0"/>
                <a:cs typeface="Arial" panose="020B0604020202020204" pitchFamily="34" charset="0"/>
              </a:rPr>
              <a:t>tulajdonít Platón</a:t>
            </a:r>
          </a:p>
          <a:p>
            <a:pPr marL="914400" lvl="1" indent="-457200">
              <a:buFont typeface="+mj-lt"/>
              <a:buAutoNum type="arabicPeriod"/>
            </a:pPr>
            <a:endParaRPr lang="hu-HU" sz="21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914400" lvl="1" indent="-457200">
              <a:buFont typeface="+mj-lt"/>
              <a:buAutoNum type="arabicPeriod"/>
            </a:pPr>
            <a:endParaRPr lang="hu-HU" sz="21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914400" lvl="1" indent="-457200">
              <a:buFont typeface="+mj-lt"/>
              <a:buAutoNum type="arabicPeriod"/>
            </a:pPr>
            <a:endParaRPr lang="hu-HU" sz="21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914400" lvl="1" indent="-457200">
              <a:buFont typeface="+mj-lt"/>
              <a:buAutoNum type="arabicPeriod"/>
            </a:pPr>
            <a:r>
              <a:rPr lang="hu-HU" sz="2100" dirty="0">
                <a:latin typeface="Arial" panose="020B0604020202020204" pitchFamily="34" charset="0"/>
                <a:cs typeface="Arial" panose="020B0604020202020204" pitchFamily="34" charset="0"/>
              </a:rPr>
              <a:t>Az ember isten játékszere (4x) </a:t>
            </a:r>
            <a:r>
              <a:rPr lang="hu-HU" sz="2100" dirty="0"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rPr>
              <a:t></a:t>
            </a:r>
            <a:r>
              <a:rPr lang="hu-HU" sz="21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hu-HU" sz="2100" u="sng" dirty="0">
                <a:latin typeface="Arial" panose="020B0604020202020204" pitchFamily="34" charset="0"/>
                <a:cs typeface="Arial" panose="020B0604020202020204" pitchFamily="34" charset="0"/>
              </a:rPr>
              <a:t>az isten játszik</a:t>
            </a:r>
            <a:r>
              <a:rPr lang="hu-HU" sz="21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lvl="1"/>
            <a:endParaRPr lang="hu-HU" sz="21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/>
            <a:r>
              <a:rPr lang="hu-HU" sz="2100" dirty="0"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lang="hu-HU" sz="2100" dirty="0"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rPr>
              <a:t> </a:t>
            </a:r>
            <a:r>
              <a:rPr lang="hu-HU" sz="2100" dirty="0">
                <a:latin typeface="Arial" panose="020B0604020202020204" pitchFamily="34" charset="0"/>
                <a:cs typeface="Arial" panose="020B0604020202020204" pitchFamily="34" charset="0"/>
              </a:rPr>
              <a:t>az embernek is az </a:t>
            </a:r>
            <a:r>
              <a:rPr lang="hu-HU" sz="2100" u="sng" dirty="0">
                <a:latin typeface="Arial" panose="020B0604020202020204" pitchFamily="34" charset="0"/>
                <a:cs typeface="Arial" panose="020B0604020202020204" pitchFamily="34" charset="0"/>
              </a:rPr>
              <a:t>életre mint játékra kell tekintenie</a:t>
            </a:r>
            <a:r>
              <a:rPr lang="hu-HU" sz="2100" dirty="0"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</a:p>
          <a:p>
            <a:pPr lvl="1"/>
            <a:endParaRPr lang="hu-HU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4"/>
            <a:r>
              <a:rPr lang="hu-HU" dirty="0">
                <a:latin typeface="Arial" panose="020B0604020202020204" pitchFamily="34" charset="0"/>
                <a:cs typeface="Arial" panose="020B0604020202020204" pitchFamily="34" charset="0"/>
              </a:rPr>
              <a:t>– mint a </a:t>
            </a:r>
            <a:r>
              <a:rPr lang="hu-HU" u="sng" dirty="0">
                <a:latin typeface="Arial" panose="020B0604020202020204" pitchFamily="34" charset="0"/>
                <a:cs typeface="Arial" panose="020B0604020202020204" pitchFamily="34" charset="0"/>
              </a:rPr>
              <a:t>sportoló</a:t>
            </a:r>
            <a:r>
              <a:rPr lang="hu-HU" dirty="0">
                <a:latin typeface="Arial" panose="020B0604020202020204" pitchFamily="34" charset="0"/>
                <a:cs typeface="Arial" panose="020B0604020202020204" pitchFamily="34" charset="0"/>
              </a:rPr>
              <a:t>, aki komolyan veszi azt, amit csinál, de közben tudja, hogy csak játék az egész (játékos komolyság)</a:t>
            </a:r>
          </a:p>
          <a:p>
            <a:pPr lvl="3"/>
            <a:endParaRPr lang="hu-HU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Dia számának helye 2">
            <a:extLst>
              <a:ext uri="{FF2B5EF4-FFF2-40B4-BE49-F238E27FC236}">
                <a16:creationId xmlns:a16="http://schemas.microsoft.com/office/drawing/2014/main" id="{63E59DD3-9CFF-524C-A089-293237CF07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B0B80A-2005-4F42-A088-0E291BBFD33F}" type="slidenum">
              <a:rPr lang="hu-HU" smtClean="0">
                <a:solidFill>
                  <a:schemeClr val="bg1"/>
                </a:solidFill>
              </a:rPr>
              <a:t>3</a:t>
            </a:fld>
            <a:endParaRPr lang="hu-HU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7950539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B7043B2-31F6-A87D-79CB-2E2C7B1E97F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zövegdoboz 1">
            <a:extLst>
              <a:ext uri="{FF2B5EF4-FFF2-40B4-BE49-F238E27FC236}">
                <a16:creationId xmlns:a16="http://schemas.microsoft.com/office/drawing/2014/main" id="{9284587E-A170-0BEF-3BCF-F3172AB6F71F}"/>
              </a:ext>
            </a:extLst>
          </p:cNvPr>
          <p:cNvSpPr txBox="1"/>
          <p:nvPr/>
        </p:nvSpPr>
        <p:spPr>
          <a:xfrm>
            <a:off x="158261" y="295736"/>
            <a:ext cx="8827477" cy="57246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2400" b="1" u="sng" dirty="0">
                <a:highlight>
                  <a:srgbClr val="00FF00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Saját értelmezésem: </a:t>
            </a:r>
            <a:r>
              <a:rPr lang="hu-HU" sz="2400" b="1" dirty="0">
                <a:latin typeface="Arial" panose="020B0604020202020204" pitchFamily="34" charset="0"/>
                <a:cs typeface="Arial" panose="020B0604020202020204" pitchFamily="34" charset="0"/>
              </a:rPr>
              <a:t>		</a:t>
            </a:r>
          </a:p>
          <a:p>
            <a:endParaRPr lang="hu-HU" sz="2400" b="1" u="sng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2"/>
            <a:r>
              <a:rPr lang="hu-HU" sz="2800" b="1" u="sng" dirty="0">
                <a:highlight>
                  <a:srgbClr val="00FF00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PLATÓNNÁL A JÁTÉK NEM ÉRTÉKES</a:t>
            </a:r>
          </a:p>
          <a:p>
            <a:endParaRPr lang="hu-HU" sz="2800" b="1" u="sng" dirty="0">
              <a:highlight>
                <a:srgbClr val="00FF00"/>
              </a:highlight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hu-HU" sz="20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hu-HU" sz="20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>
              <a:buFont typeface="+mj-lt"/>
              <a:buAutoNum type="arabicPeriod"/>
            </a:pPr>
            <a:r>
              <a:rPr lang="hu-HU" sz="2100" b="1" u="sng" dirty="0">
                <a:latin typeface="Arial" panose="020B0604020202020204" pitchFamily="34" charset="0"/>
                <a:cs typeface="Arial" panose="020B0604020202020204" pitchFamily="34" charset="0"/>
              </a:rPr>
              <a:t>Az isten nem játszik </a:t>
            </a:r>
          </a:p>
          <a:p>
            <a:endParaRPr lang="hu-HU" sz="2100" b="1" u="sng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914400" lvl="1" indent="-457200">
              <a:buFont typeface="+mj-lt"/>
              <a:buAutoNum type="alphaLcParenR"/>
            </a:pPr>
            <a:r>
              <a:rPr lang="hu-HU" sz="2000" dirty="0">
                <a:latin typeface="Arial" panose="020B0604020202020204" pitchFamily="34" charset="0"/>
                <a:cs typeface="Arial" panose="020B0604020202020204" pitchFamily="34" charset="0"/>
              </a:rPr>
              <a:t>Nincs ilyen szöveg; nem ő „húzogatja a zsinórokat” (leg. 644-5)!</a:t>
            </a:r>
          </a:p>
          <a:p>
            <a:pPr lvl="2"/>
            <a:endParaRPr lang="hu-HU" sz="2000" dirty="0">
              <a:latin typeface="Arial" panose="020B0604020202020204" pitchFamily="34" charset="0"/>
              <a:cs typeface="Arial" panose="020B0604020202020204" pitchFamily="34" charset="0"/>
              <a:sym typeface="Symbol" panose="05050102010706020507" pitchFamily="18" charset="2"/>
            </a:endParaRPr>
          </a:p>
          <a:p>
            <a:pPr lvl="2"/>
            <a:r>
              <a:rPr lang="hu-HU" sz="2000" b="1" dirty="0"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rPr>
              <a:t></a:t>
            </a:r>
            <a:r>
              <a:rPr lang="hu-HU" sz="2000" b="1" dirty="0">
                <a:latin typeface="Arial" panose="020B0604020202020204" pitchFamily="34" charset="0"/>
                <a:cs typeface="Arial" panose="020B0604020202020204" pitchFamily="34" charset="0"/>
              </a:rPr>
              <a:t> az embernek sincs ilyen feladata </a:t>
            </a:r>
          </a:p>
          <a:p>
            <a:pPr lvl="2"/>
            <a:endParaRPr lang="hu-HU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2"/>
            <a:endParaRPr lang="hu-HU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2"/>
            <a:r>
              <a:rPr lang="hu-HU" sz="2000" dirty="0">
                <a:latin typeface="Arial" panose="020B0604020202020204" pitchFamily="34" charset="0"/>
                <a:cs typeface="Arial" panose="020B0604020202020204" pitchFamily="34" charset="0"/>
              </a:rPr>
              <a:t>+	„Az ember isten játékszere”: az emberi dolgok értéktelenek</a:t>
            </a:r>
          </a:p>
          <a:p>
            <a:pPr marL="914400" lvl="1" indent="-457200">
              <a:buFont typeface="+mj-lt"/>
              <a:buAutoNum type="alphaLcParenR"/>
            </a:pPr>
            <a:endParaRPr lang="hu-HU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2"/>
            <a:endParaRPr lang="hu-HU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2"/>
            <a:r>
              <a:rPr lang="hu-HU" sz="2000" dirty="0">
                <a:latin typeface="Arial" panose="020B0604020202020204" pitchFamily="34" charset="0"/>
                <a:cs typeface="Arial" panose="020B0604020202020204" pitchFamily="34" charset="0"/>
              </a:rPr>
              <a:t>+	Nincs szó a sportolói mentalitásról</a:t>
            </a:r>
          </a:p>
        </p:txBody>
      </p:sp>
      <p:sp>
        <p:nvSpPr>
          <p:cNvPr id="3" name="Dia számának helye 2">
            <a:extLst>
              <a:ext uri="{FF2B5EF4-FFF2-40B4-BE49-F238E27FC236}">
                <a16:creationId xmlns:a16="http://schemas.microsoft.com/office/drawing/2014/main" id="{8B52744F-C1DC-404F-7DD5-275414D877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B0B80A-2005-4F42-A088-0E291BBFD33F}" type="slidenum">
              <a:rPr lang="hu-HU" smtClean="0">
                <a:solidFill>
                  <a:schemeClr val="bg1"/>
                </a:solidFill>
              </a:rPr>
              <a:t>4</a:t>
            </a:fld>
            <a:endParaRPr lang="hu-HU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1582012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02E1BC2-ABC0-C512-511E-EB34B564348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zövegdoboz 1">
            <a:extLst>
              <a:ext uri="{FF2B5EF4-FFF2-40B4-BE49-F238E27FC236}">
                <a16:creationId xmlns:a16="http://schemas.microsoft.com/office/drawing/2014/main" id="{06BF775D-6D05-892A-DE79-45C3B44868E8}"/>
              </a:ext>
            </a:extLst>
          </p:cNvPr>
          <p:cNvSpPr txBox="1"/>
          <p:nvPr/>
        </p:nvSpPr>
        <p:spPr>
          <a:xfrm>
            <a:off x="270588" y="295736"/>
            <a:ext cx="8602824" cy="60939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2400" b="1" u="sng" dirty="0">
                <a:highlight>
                  <a:srgbClr val="00FF00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Saját értelmezésem: </a:t>
            </a:r>
            <a:r>
              <a:rPr lang="hu-HU" sz="2400" b="1" dirty="0">
                <a:latin typeface="Arial" panose="020B0604020202020204" pitchFamily="34" charset="0"/>
                <a:cs typeface="Arial" panose="020B0604020202020204" pitchFamily="34" charset="0"/>
              </a:rPr>
              <a:t>		</a:t>
            </a:r>
          </a:p>
          <a:p>
            <a:pPr lvl="4"/>
            <a:r>
              <a:rPr lang="hu-HU" sz="2400" b="1" u="sng" dirty="0">
                <a:highlight>
                  <a:srgbClr val="00FF00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PLATÓNNÁL A JÁTÉK NEM ÉRTÉKES</a:t>
            </a:r>
          </a:p>
          <a:p>
            <a:endParaRPr lang="hu-HU" sz="20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hu-HU" sz="2000" u="sng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>
              <a:buFont typeface="+mj-lt"/>
              <a:buAutoNum type="arabicPeriod" startAt="2"/>
            </a:pPr>
            <a:r>
              <a:rPr lang="hu-HU" sz="2100" b="1" u="sng" dirty="0">
                <a:latin typeface="Arial" panose="020B0604020202020204" pitchFamily="34" charset="0"/>
                <a:cs typeface="Arial" panose="020B0604020202020204" pitchFamily="34" charset="0"/>
              </a:rPr>
              <a:t>Nem a játék az értékes, hanem a komolyság </a:t>
            </a:r>
            <a:r>
              <a:rPr lang="hu-HU" sz="2100" u="sng" dirty="0"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el-GR" sz="2100" u="sng" dirty="0">
                <a:latin typeface="Arial" panose="020B0604020202020204" pitchFamily="34" charset="0"/>
                <a:cs typeface="Arial" panose="020B0604020202020204" pitchFamily="34" charset="0"/>
              </a:rPr>
              <a:t>σπουδὴ</a:t>
            </a:r>
            <a:r>
              <a:rPr lang="hu-HU" sz="2100" u="sng" dirty="0">
                <a:latin typeface="Arial" panose="020B0604020202020204" pitchFamily="34" charset="0"/>
                <a:cs typeface="Arial" panose="020B0604020202020204" pitchFamily="34" charset="0"/>
              </a:rPr>
              <a:t>) - leg. 803 </a:t>
            </a:r>
          </a:p>
          <a:p>
            <a:pPr lvl="2"/>
            <a:endParaRPr lang="hu-HU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2"/>
            <a:r>
              <a:rPr lang="hu-HU" sz="2000" dirty="0">
                <a:latin typeface="Arial" panose="020B0604020202020204" pitchFamily="34" charset="0"/>
                <a:cs typeface="Arial" panose="020B0604020202020204" pitchFamily="34" charset="0"/>
              </a:rPr>
              <a:t>Játék </a:t>
            </a:r>
            <a:r>
              <a:rPr lang="hu-HU" sz="2000" dirty="0"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rPr>
              <a:t></a:t>
            </a:r>
            <a:r>
              <a:rPr lang="hu-HU" sz="2000" b="1" dirty="0"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rPr>
              <a:t> </a:t>
            </a:r>
            <a:r>
              <a:rPr lang="hu-HU" sz="2000" dirty="0">
                <a:latin typeface="Arial" panose="020B0604020202020204" pitchFamily="34" charset="0"/>
                <a:cs typeface="Arial" panose="020B0604020202020204" pitchFamily="34" charset="0"/>
              </a:rPr>
              <a:t>komolyság (egyértelmű jelentésűek)</a:t>
            </a:r>
            <a:endParaRPr lang="hu-HU" sz="2000" b="1" dirty="0">
              <a:latin typeface="Arial" panose="020B0604020202020204" pitchFamily="34" charset="0"/>
              <a:cs typeface="Arial" panose="020B0604020202020204" pitchFamily="34" charset="0"/>
              <a:sym typeface="Symbol" panose="05050102010706020507" pitchFamily="18" charset="2"/>
            </a:endParaRPr>
          </a:p>
          <a:p>
            <a:pPr lvl="2"/>
            <a:r>
              <a:rPr lang="hu-HU" sz="2000" dirty="0">
                <a:latin typeface="Arial" panose="020B0604020202020204" pitchFamily="34" charset="0"/>
                <a:cs typeface="Arial" panose="020B0604020202020204" pitchFamily="34" charset="0"/>
              </a:rPr>
              <a:t>Komoly játék = komolyság</a:t>
            </a:r>
          </a:p>
          <a:p>
            <a:pPr lvl="2"/>
            <a:r>
              <a:rPr lang="hu-HU" sz="2000" dirty="0">
                <a:latin typeface="Arial" panose="020B0604020202020204" pitchFamily="34" charset="0"/>
                <a:cs typeface="Arial" panose="020B0604020202020204" pitchFamily="34" charset="0"/>
              </a:rPr>
              <a:t>		</a:t>
            </a:r>
            <a:r>
              <a:rPr lang="hu-HU" sz="2000" dirty="0"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rPr>
              <a:t> </a:t>
            </a:r>
            <a:r>
              <a:rPr lang="hu-HU" sz="2000" dirty="0">
                <a:latin typeface="Arial" panose="020B0604020202020204" pitchFamily="34" charset="0"/>
                <a:cs typeface="Arial" panose="020B0604020202020204" pitchFamily="34" charset="0"/>
              </a:rPr>
              <a:t>majdnem minden játék, csak néhány dolog komoly </a:t>
            </a:r>
          </a:p>
          <a:p>
            <a:pPr lvl="2"/>
            <a:endParaRPr lang="hu-HU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2"/>
            <a:endParaRPr lang="hu-HU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2"/>
            <a:r>
              <a:rPr lang="hu-HU" sz="2000" dirty="0">
                <a:latin typeface="Arial" panose="020B0604020202020204" pitchFamily="34" charset="0"/>
                <a:cs typeface="Arial" panose="020B0604020202020204" pitchFamily="34" charset="0"/>
              </a:rPr>
              <a:t>				</a:t>
            </a:r>
          </a:p>
          <a:p>
            <a:pPr marL="457200" indent="-457200">
              <a:buFont typeface="+mj-lt"/>
              <a:buAutoNum type="arabicPeriod" startAt="2"/>
            </a:pPr>
            <a:r>
              <a:rPr lang="hu-HU" sz="2100" b="1" u="sng" dirty="0">
                <a:latin typeface="Arial" panose="020B0604020202020204" pitchFamily="34" charset="0"/>
                <a:cs typeface="Arial" panose="020B0604020202020204" pitchFamily="34" charset="0"/>
              </a:rPr>
              <a:t>A játék alacsony metafizikai státuszt jelöl</a:t>
            </a:r>
            <a:endParaRPr lang="hu-HU" sz="2000" b="1" u="sng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2"/>
            <a:endParaRPr lang="hu-HU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2"/>
            <a:r>
              <a:rPr lang="hu-HU" sz="2000" dirty="0">
                <a:latin typeface="Arial" panose="020B0604020202020204" pitchFamily="34" charset="0"/>
                <a:cs typeface="Arial" panose="020B0604020202020204" pitchFamily="34" charset="0"/>
              </a:rPr>
              <a:t>és ebből következően alacsony értéket</a:t>
            </a:r>
          </a:p>
          <a:p>
            <a:pPr lvl="2"/>
            <a:r>
              <a:rPr lang="hu-HU" sz="2000" dirty="0">
                <a:latin typeface="Arial" panose="020B0604020202020204" pitchFamily="34" charset="0"/>
                <a:cs typeface="Arial" panose="020B0604020202020204" pitchFamily="34" charset="0"/>
              </a:rPr>
              <a:t>(nem „játékosság”, nem kedvtelésből végzett tevékenység…)</a:t>
            </a:r>
          </a:p>
          <a:p>
            <a:pPr lvl="1"/>
            <a:endParaRPr lang="hu-HU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/>
            <a:r>
              <a:rPr lang="hu-HU" sz="2000" b="1" dirty="0">
                <a:latin typeface="Arial" panose="020B0604020202020204" pitchFamily="34" charset="0"/>
                <a:cs typeface="Arial" panose="020B0604020202020204" pitchFamily="34" charset="0"/>
              </a:rPr>
              <a:t>Komolyság</a:t>
            </a:r>
            <a:r>
              <a:rPr lang="hu-HU" sz="2000" dirty="0">
                <a:latin typeface="Arial" panose="020B0604020202020204" pitchFamily="34" charset="0"/>
                <a:cs typeface="Arial" panose="020B0604020202020204" pitchFamily="34" charset="0"/>
              </a:rPr>
              <a:t>: ami az </a:t>
            </a:r>
            <a:r>
              <a:rPr lang="hu-HU" sz="2000" dirty="0" err="1">
                <a:latin typeface="Arial" panose="020B0604020202020204" pitchFamily="34" charset="0"/>
                <a:cs typeface="Arial" panose="020B0604020202020204" pitchFamily="34" charset="0"/>
              </a:rPr>
              <a:t>intelligibilis</a:t>
            </a:r>
            <a:r>
              <a:rPr lang="hu-HU" sz="2000" dirty="0">
                <a:latin typeface="Arial" panose="020B0604020202020204" pitchFamily="34" charset="0"/>
                <a:cs typeface="Arial" panose="020B0604020202020204" pitchFamily="34" charset="0"/>
              </a:rPr>
              <a:t> valósághoz kapcsolódik (és ezért értékes)</a:t>
            </a:r>
          </a:p>
        </p:txBody>
      </p:sp>
      <p:sp>
        <p:nvSpPr>
          <p:cNvPr id="3" name="Dia számának helye 2">
            <a:extLst>
              <a:ext uri="{FF2B5EF4-FFF2-40B4-BE49-F238E27FC236}">
                <a16:creationId xmlns:a16="http://schemas.microsoft.com/office/drawing/2014/main" id="{9A604AED-AF1E-FF5B-C575-2AAEB15911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B0B80A-2005-4F42-A088-0E291BBFD33F}" type="slidenum">
              <a:rPr lang="hu-HU" smtClean="0">
                <a:solidFill>
                  <a:schemeClr val="bg1"/>
                </a:solidFill>
              </a:rPr>
              <a:t>5</a:t>
            </a:fld>
            <a:endParaRPr lang="hu-HU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2764287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CF688B1-139D-0450-36B2-C70E2D015A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zövegdoboz 2">
            <a:extLst>
              <a:ext uri="{FF2B5EF4-FFF2-40B4-BE49-F238E27FC236}">
                <a16:creationId xmlns:a16="http://schemas.microsoft.com/office/drawing/2014/main" id="{1E70974C-4EE2-3C4F-76DF-0A982848AD7A}"/>
              </a:ext>
            </a:extLst>
          </p:cNvPr>
          <p:cNvSpPr txBox="1"/>
          <p:nvPr/>
        </p:nvSpPr>
        <p:spPr>
          <a:xfrm>
            <a:off x="317240" y="531579"/>
            <a:ext cx="8304245" cy="59400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2000" b="1" u="sng" dirty="0">
                <a:highlight>
                  <a:srgbClr val="00FF00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Játék majdnem minden a fizikai valóságban: </a:t>
            </a:r>
          </a:p>
          <a:p>
            <a:pPr lvl="1"/>
            <a:endParaRPr lang="hu-HU" sz="2000" b="1" i="1" dirty="0">
              <a:highlight>
                <a:srgbClr val="C0C0C0"/>
              </a:highlight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/>
            <a:r>
              <a:rPr lang="hu-HU" sz="2000" i="1" dirty="0">
                <a:highlight>
                  <a:srgbClr val="C0C0C0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„Az emberi dolgok közül semmi sem méltó nagy komolyságra” </a:t>
            </a:r>
            <a:r>
              <a:rPr lang="hu-HU" sz="2000" i="1" dirty="0">
                <a:latin typeface="Arial" panose="020B0604020202020204" pitchFamily="34" charset="0"/>
                <a:cs typeface="Arial" panose="020B0604020202020204" pitchFamily="34" charset="0"/>
              </a:rPr>
              <a:t>(rep. 604b; leg. 803b)</a:t>
            </a:r>
            <a:endParaRPr lang="el-GR" sz="2000" i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/>
            <a:endParaRPr lang="hu-HU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hu-HU" sz="2000" b="1" u="sng" dirty="0">
                <a:latin typeface="Arial" panose="020B0604020202020204" pitchFamily="34" charset="0"/>
                <a:cs typeface="Arial" panose="020B0604020202020204" pitchFamily="34" charset="0"/>
              </a:rPr>
              <a:t>de mindenekelőtt az játék, ami meg sem közelíti a valóságot</a:t>
            </a:r>
          </a:p>
          <a:p>
            <a:pPr lvl="1"/>
            <a:endParaRPr lang="hu-HU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hu-HU" sz="2000" u="sng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hu-HU" sz="2000" u="sng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2"/>
            <a:r>
              <a:rPr lang="hu-HU" sz="2000" b="1" u="sng" dirty="0">
                <a:highlight>
                  <a:srgbClr val="00FF00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Játékok mindenekelőtt:</a:t>
            </a:r>
          </a:p>
          <a:p>
            <a:pPr lvl="2"/>
            <a:endParaRPr lang="hu-HU" sz="2000" u="sng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371600" lvl="2" indent="-457200">
              <a:buFont typeface="+mj-lt"/>
              <a:buAutoNum type="alphaLcParenR"/>
            </a:pPr>
            <a:r>
              <a:rPr lang="hu-HU" sz="2000" dirty="0">
                <a:latin typeface="Arial" panose="020B0604020202020204" pitchFamily="34" charset="0"/>
                <a:cs typeface="Arial" panose="020B0604020202020204" pitchFamily="34" charset="0"/>
              </a:rPr>
              <a:t>a művészetek (</a:t>
            </a:r>
            <a:r>
              <a:rPr lang="hu-HU" sz="2000" i="1" dirty="0" err="1">
                <a:latin typeface="Arial" panose="020B0604020202020204" pitchFamily="34" charset="0"/>
                <a:cs typeface="Arial" panose="020B0604020202020204" pitchFamily="34" charset="0"/>
              </a:rPr>
              <a:t>mimészisz</a:t>
            </a:r>
            <a:r>
              <a:rPr lang="hu-HU" sz="2000" dirty="0">
                <a:latin typeface="Arial" panose="020B0604020202020204" pitchFamily="34" charset="0"/>
                <a:cs typeface="Arial" panose="020B0604020202020204" pitchFamily="34" charset="0"/>
              </a:rPr>
              <a:t>) </a:t>
            </a:r>
          </a:p>
          <a:p>
            <a:pPr lvl="3"/>
            <a:r>
              <a:rPr lang="hu-HU" sz="2000" i="1" dirty="0">
                <a:highlight>
                  <a:srgbClr val="C0C0C0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„az utánzás csak valami játék és nem komoly dolog” </a:t>
            </a:r>
          </a:p>
          <a:p>
            <a:pPr lvl="3"/>
            <a:r>
              <a:rPr lang="hu-HU" sz="2000" dirty="0">
                <a:latin typeface="Arial" panose="020B0604020202020204" pitchFamily="34" charset="0"/>
                <a:cs typeface="Arial" panose="020B0604020202020204" pitchFamily="34" charset="0"/>
              </a:rPr>
              <a:t>rep. 602b: </a:t>
            </a:r>
            <a:r>
              <a:rPr lang="el-GR" sz="2000" dirty="0">
                <a:latin typeface="Arial" panose="020B0604020202020204" pitchFamily="34" charset="0"/>
                <a:cs typeface="Arial" panose="020B0604020202020204" pitchFamily="34" charset="0"/>
              </a:rPr>
              <a:t>εἶναι παιδιάν τινα καὶ οὐ σπουδὴν τὴν μίμησιν</a:t>
            </a:r>
            <a:endParaRPr lang="hu-HU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3"/>
            <a:endParaRPr lang="hu-HU" sz="2000" strike="sngStrike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371600" lvl="2" indent="-457200">
              <a:buFont typeface="+mj-lt"/>
              <a:buAutoNum type="alphaLcParenR"/>
            </a:pPr>
            <a:r>
              <a:rPr lang="hu-HU" sz="2000" dirty="0">
                <a:latin typeface="Arial" panose="020B0604020202020204" pitchFamily="34" charset="0"/>
                <a:cs typeface="Arial" panose="020B0604020202020204" pitchFamily="34" charset="0"/>
              </a:rPr>
              <a:t>a keletkezés világára irányuló gondolatok (</a:t>
            </a:r>
            <a:r>
              <a:rPr lang="hu-HU" sz="2000" dirty="0" err="1">
                <a:latin typeface="Arial" panose="020B0604020202020204" pitchFamily="34" charset="0"/>
                <a:cs typeface="Arial" panose="020B0604020202020204" pitchFamily="34" charset="0"/>
              </a:rPr>
              <a:t>tim</a:t>
            </a:r>
            <a:r>
              <a:rPr lang="hu-HU" sz="2000" dirty="0">
                <a:latin typeface="Arial" panose="020B0604020202020204" pitchFamily="34" charset="0"/>
                <a:cs typeface="Arial" panose="020B0604020202020204" pitchFamily="34" charset="0"/>
              </a:rPr>
              <a:t>. 59c-d)</a:t>
            </a:r>
          </a:p>
          <a:p>
            <a:pPr lvl="3"/>
            <a:r>
              <a:rPr lang="hu-HU" sz="2000" dirty="0">
                <a:latin typeface="Arial" panose="020B0604020202020204" pitchFamily="34" charset="0"/>
                <a:cs typeface="Arial" panose="020B0604020202020204" pitchFamily="34" charset="0"/>
              </a:rPr>
              <a:t>(a filozófiai vizsgálódás is, ha nem az ideákra irányul)</a:t>
            </a:r>
          </a:p>
          <a:p>
            <a:pPr marL="1371600" lvl="2" indent="-457200">
              <a:buFont typeface="+mj-lt"/>
              <a:buAutoNum type="alphaLcParenR"/>
            </a:pPr>
            <a:endParaRPr lang="hu-HU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371600" lvl="2" indent="-457200">
              <a:buFont typeface="+mj-lt"/>
              <a:buAutoNum type="alphaLcParenR"/>
            </a:pPr>
            <a:r>
              <a:rPr lang="hu-HU" sz="2000" dirty="0">
                <a:latin typeface="Arial" panose="020B0604020202020204" pitchFamily="34" charset="0"/>
                <a:cs typeface="Arial" panose="020B0604020202020204" pitchFamily="34" charset="0"/>
              </a:rPr>
              <a:t>az írásban </a:t>
            </a:r>
            <a:r>
              <a:rPr lang="el-GR" sz="2000" dirty="0"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hu-HU" sz="2000" i="1" dirty="0" err="1">
                <a:latin typeface="Arial" panose="020B0604020202020204" pitchFamily="34" charset="0"/>
                <a:cs typeface="Arial" panose="020B0604020202020204" pitchFamily="34" charset="0"/>
              </a:rPr>
              <a:t>eidólon</a:t>
            </a:r>
            <a:r>
              <a:rPr lang="el-GR" sz="2000" dirty="0">
                <a:latin typeface="Arial" panose="020B0604020202020204" pitchFamily="34" charset="0"/>
                <a:cs typeface="Arial" panose="020B0604020202020204" pitchFamily="34" charset="0"/>
              </a:rPr>
              <a:t>) </a:t>
            </a:r>
            <a:r>
              <a:rPr lang="hu-HU" sz="2000" dirty="0">
                <a:latin typeface="Arial" panose="020B0604020202020204" pitchFamily="34" charset="0"/>
                <a:cs typeface="Arial" panose="020B0604020202020204" pitchFamily="34" charset="0"/>
              </a:rPr>
              <a:t>előadott gondolatok (</a:t>
            </a:r>
            <a:r>
              <a:rPr lang="hu-HU" sz="2000" dirty="0" err="1">
                <a:latin typeface="Arial" panose="020B0604020202020204" pitchFamily="34" charset="0"/>
                <a:cs typeface="Arial" panose="020B0604020202020204" pitchFamily="34" charset="0"/>
              </a:rPr>
              <a:t>phaedr</a:t>
            </a:r>
            <a:r>
              <a:rPr lang="hu-HU" sz="2000" dirty="0">
                <a:latin typeface="Arial" panose="020B0604020202020204" pitchFamily="34" charset="0"/>
                <a:cs typeface="Arial" panose="020B0604020202020204" pitchFamily="34" charset="0"/>
              </a:rPr>
              <a:t>. 277-8)</a:t>
            </a:r>
          </a:p>
        </p:txBody>
      </p:sp>
      <p:sp>
        <p:nvSpPr>
          <p:cNvPr id="2" name="Dia számának helye 1">
            <a:extLst>
              <a:ext uri="{FF2B5EF4-FFF2-40B4-BE49-F238E27FC236}">
                <a16:creationId xmlns:a16="http://schemas.microsoft.com/office/drawing/2014/main" id="{8909E788-F021-CF6D-C96C-3EA76E9567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B0B80A-2005-4F42-A088-0E291BBFD33F}" type="slidenum">
              <a:rPr lang="hu-HU" smtClean="0">
                <a:solidFill>
                  <a:schemeClr val="bg1"/>
                </a:solidFill>
              </a:rPr>
              <a:t>6</a:t>
            </a:fld>
            <a:endParaRPr lang="hu-HU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5453760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D97F817-B403-4005-BAC7-36EE48BA6D4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zövegdoboz 2">
            <a:extLst>
              <a:ext uri="{FF2B5EF4-FFF2-40B4-BE49-F238E27FC236}">
                <a16:creationId xmlns:a16="http://schemas.microsoft.com/office/drawing/2014/main" id="{5FE26898-2CCC-2000-BAD1-8C16ACA0CB66}"/>
              </a:ext>
            </a:extLst>
          </p:cNvPr>
          <p:cNvSpPr txBox="1"/>
          <p:nvPr/>
        </p:nvSpPr>
        <p:spPr>
          <a:xfrm>
            <a:off x="541176" y="420712"/>
            <a:ext cx="8210938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2000" b="1" u="sng" dirty="0">
                <a:highlight>
                  <a:srgbClr val="00FF00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Komolyság </a:t>
            </a:r>
            <a:r>
              <a:rPr lang="hu-HU" sz="2000" b="1" u="sng" dirty="0"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hu-HU" sz="2000" b="1" i="1" u="sng" dirty="0" err="1">
                <a:latin typeface="Arial" panose="020B0604020202020204" pitchFamily="34" charset="0"/>
                <a:cs typeface="Arial" panose="020B0604020202020204" pitchFamily="34" charset="0"/>
              </a:rPr>
              <a:t>szpúdé</a:t>
            </a:r>
            <a:r>
              <a:rPr lang="hu-HU" sz="2000" b="1" u="sng" dirty="0">
                <a:latin typeface="Arial" panose="020B0604020202020204" pitchFamily="34" charset="0"/>
                <a:cs typeface="Arial" panose="020B0604020202020204" pitchFamily="34" charset="0"/>
              </a:rPr>
              <a:t>) = komoly játék:</a:t>
            </a:r>
          </a:p>
          <a:p>
            <a:pPr lvl="2"/>
            <a:r>
              <a:rPr lang="hu-HU" sz="2000" dirty="0">
                <a:latin typeface="Arial" panose="020B0604020202020204" pitchFamily="34" charset="0"/>
                <a:cs typeface="Arial" panose="020B0604020202020204" pitchFamily="34" charset="0"/>
              </a:rPr>
              <a:t>ami az értelemmel megismerhető világhoz/istenhez kapcsolódik vagy közelít</a:t>
            </a:r>
          </a:p>
          <a:p>
            <a:endParaRPr lang="hu-HU" sz="2000" i="1" dirty="0">
              <a:highlight>
                <a:srgbClr val="C0C0C0"/>
              </a:highlight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hu-HU" sz="2000" i="1" dirty="0">
              <a:highlight>
                <a:srgbClr val="C0C0C0"/>
              </a:highlight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hu-HU" sz="2000" i="1" dirty="0">
                <a:highlight>
                  <a:srgbClr val="C0C0C0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„Nagyrészt bábok (</a:t>
            </a:r>
            <a:r>
              <a:rPr lang="el-GR" sz="2000" i="1" dirty="0">
                <a:highlight>
                  <a:srgbClr val="C0C0C0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θαύματα</a:t>
            </a:r>
            <a:r>
              <a:rPr lang="hu-HU" sz="2000" i="1" dirty="0">
                <a:highlight>
                  <a:srgbClr val="C0C0C0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  <a:r>
              <a:rPr lang="el-GR" sz="2000" i="1" dirty="0">
                <a:highlight>
                  <a:srgbClr val="C0C0C0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hu-HU" sz="2000" i="1" dirty="0">
                <a:highlight>
                  <a:srgbClr val="C0C0C0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vagyunk, de </a:t>
            </a:r>
            <a:r>
              <a:rPr lang="hu-HU" sz="2000" b="1" i="1" dirty="0">
                <a:highlight>
                  <a:srgbClr val="C0C0C0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egy kis mértékben </a:t>
            </a:r>
            <a:r>
              <a:rPr lang="hu-HU" sz="2000" i="1" dirty="0">
                <a:highlight>
                  <a:srgbClr val="C0C0C0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részünk van az </a:t>
            </a:r>
            <a:r>
              <a:rPr lang="hu-HU" sz="2000" b="1" i="1" dirty="0">
                <a:highlight>
                  <a:srgbClr val="C0C0C0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igazságban</a:t>
            </a:r>
            <a:r>
              <a:rPr lang="hu-HU" sz="2000" i="1" dirty="0">
                <a:highlight>
                  <a:srgbClr val="C0C0C0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 (</a:t>
            </a:r>
            <a:r>
              <a:rPr lang="el-GR" sz="2000" i="1" dirty="0">
                <a:highlight>
                  <a:srgbClr val="C0C0C0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ἀληθείας</a:t>
            </a:r>
            <a:r>
              <a:rPr lang="hu-HU" sz="2000" i="1" dirty="0">
                <a:highlight>
                  <a:srgbClr val="C0C0C0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  <a:r>
              <a:rPr lang="el-GR" sz="2000" i="1" dirty="0">
                <a:highlight>
                  <a:srgbClr val="C0C0C0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…</a:t>
            </a:r>
            <a:r>
              <a:rPr lang="hu-HU" sz="2000" i="1" dirty="0">
                <a:highlight>
                  <a:srgbClr val="C0C0C0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Ne legyen tehát, ha neked úgy tetszik, az emberi nem </a:t>
            </a:r>
            <a:r>
              <a:rPr lang="hu-HU" sz="2000" i="1" u="sng" dirty="0">
                <a:highlight>
                  <a:srgbClr val="C0C0C0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hitvány</a:t>
            </a:r>
            <a:r>
              <a:rPr lang="hu-HU" sz="2000" i="1" dirty="0">
                <a:highlight>
                  <a:srgbClr val="C0C0C0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 (</a:t>
            </a:r>
            <a:r>
              <a:rPr lang="el-GR" sz="2000" i="1" dirty="0">
                <a:highlight>
                  <a:srgbClr val="C0C0C0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φαῦλον</a:t>
            </a:r>
            <a:r>
              <a:rPr lang="hu-HU" sz="2000" i="1" dirty="0">
                <a:highlight>
                  <a:srgbClr val="C0C0C0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), hanem legyen </a:t>
            </a:r>
            <a:r>
              <a:rPr lang="hu-HU" sz="2000" b="1" i="1" dirty="0">
                <a:highlight>
                  <a:srgbClr val="C0C0C0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némi komolyságra</a:t>
            </a:r>
            <a:r>
              <a:rPr lang="hu-HU" sz="2000" i="1" dirty="0">
                <a:highlight>
                  <a:srgbClr val="C0C0C0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 (</a:t>
            </a:r>
            <a:r>
              <a:rPr lang="el-GR" sz="2000" i="1" dirty="0">
                <a:highlight>
                  <a:srgbClr val="C0C0C0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σπουδῆς</a:t>
            </a:r>
            <a:r>
              <a:rPr lang="hu-HU" sz="2000" i="1" dirty="0">
                <a:highlight>
                  <a:srgbClr val="C0C0C0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) méltó”</a:t>
            </a:r>
            <a:r>
              <a:rPr lang="hu-HU" sz="2000" i="1" dirty="0">
                <a:latin typeface="Arial" panose="020B0604020202020204" pitchFamily="34" charset="0"/>
                <a:cs typeface="Arial" panose="020B0604020202020204" pitchFamily="34" charset="0"/>
              </a:rPr>
              <a:t>						(leg. 804b)</a:t>
            </a:r>
          </a:p>
          <a:p>
            <a:endParaRPr lang="hu-HU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hu-HU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l-GR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>
              <a:buFont typeface="+mj-lt"/>
              <a:buAutoNum type="arabicPeriod"/>
            </a:pPr>
            <a:r>
              <a:rPr lang="hu-HU" sz="2000" u="sng" dirty="0">
                <a:latin typeface="Arial" panose="020B0604020202020204" pitchFamily="34" charset="0"/>
                <a:cs typeface="Arial" panose="020B0604020202020204" pitchFamily="34" charset="0"/>
              </a:rPr>
              <a:t>Nevelés</a:t>
            </a:r>
            <a:r>
              <a:rPr lang="hu-HU" sz="2000" dirty="0">
                <a:latin typeface="Arial" panose="020B0604020202020204" pitchFamily="34" charset="0"/>
                <a:cs typeface="Arial" panose="020B0604020202020204" pitchFamily="34" charset="0"/>
              </a:rPr>
              <a:t> (az </a:t>
            </a:r>
            <a:r>
              <a:rPr lang="hu-HU" sz="2000" b="1" dirty="0">
                <a:latin typeface="Arial" panose="020B0604020202020204" pitchFamily="34" charset="0"/>
                <a:cs typeface="Arial" panose="020B0604020202020204" pitchFamily="34" charset="0"/>
              </a:rPr>
              <a:t>ideák</a:t>
            </a:r>
            <a:r>
              <a:rPr lang="hu-HU" sz="2000" dirty="0">
                <a:latin typeface="Arial" panose="020B0604020202020204" pitchFamily="34" charset="0"/>
                <a:cs typeface="Arial" panose="020B0604020202020204" pitchFamily="34" charset="0"/>
              </a:rPr>
              <a:t> felé fordítás): a legkomolyabb dolog (leg. 803d),</a:t>
            </a:r>
          </a:p>
          <a:p>
            <a:pPr lvl="2"/>
            <a:r>
              <a:rPr lang="hu-HU" sz="2000" dirty="0">
                <a:latin typeface="Arial" panose="020B0604020202020204" pitchFamily="34" charset="0"/>
                <a:cs typeface="Arial" panose="020B0604020202020204" pitchFamily="34" charset="0"/>
              </a:rPr>
              <a:t>de fontos szerepet kap benne a játék (a gyerekek játéka)</a:t>
            </a:r>
          </a:p>
          <a:p>
            <a:pPr marL="457200" indent="-457200">
              <a:buFont typeface="+mj-lt"/>
              <a:buAutoNum type="arabicPeriod"/>
            </a:pPr>
            <a:endParaRPr lang="hu-HU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>
              <a:buFont typeface="+mj-lt"/>
              <a:buAutoNum type="arabicPeriod"/>
            </a:pPr>
            <a:r>
              <a:rPr lang="hu-HU" sz="2000" u="sng" dirty="0">
                <a:latin typeface="Arial" panose="020B0604020202020204" pitchFamily="34" charset="0"/>
                <a:cs typeface="Arial" panose="020B0604020202020204" pitchFamily="34" charset="0"/>
              </a:rPr>
              <a:t>Filozófia</a:t>
            </a:r>
            <a:r>
              <a:rPr lang="hu-HU" sz="2000" dirty="0">
                <a:latin typeface="Arial" panose="020B0604020202020204" pitchFamily="34" charset="0"/>
                <a:cs typeface="Arial" panose="020B0604020202020204" pitchFamily="34" charset="0"/>
              </a:rPr>
              <a:t>, ha szóbeli és az </a:t>
            </a:r>
            <a:r>
              <a:rPr lang="hu-HU" sz="2000" b="1" dirty="0">
                <a:latin typeface="Arial" panose="020B0604020202020204" pitchFamily="34" charset="0"/>
                <a:cs typeface="Arial" panose="020B0604020202020204" pitchFamily="34" charset="0"/>
              </a:rPr>
              <a:t>ideákra</a:t>
            </a:r>
            <a:r>
              <a:rPr lang="hu-HU" sz="2000" dirty="0">
                <a:latin typeface="Arial" panose="020B0604020202020204" pitchFamily="34" charset="0"/>
                <a:cs typeface="Arial" panose="020B0604020202020204" pitchFamily="34" charset="0"/>
              </a:rPr>
              <a:t> irányul (dialektika)</a:t>
            </a:r>
          </a:p>
          <a:p>
            <a:pPr marL="457200" indent="-457200">
              <a:buFont typeface="+mj-lt"/>
              <a:buAutoNum type="arabicPeriod"/>
            </a:pPr>
            <a:endParaRPr lang="hu-HU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>
              <a:buFont typeface="+mj-lt"/>
              <a:buAutoNum type="arabicPeriod"/>
            </a:pPr>
            <a:r>
              <a:rPr lang="hu-HU" sz="2000" u="sng" dirty="0">
                <a:latin typeface="Arial" panose="020B0604020202020204" pitchFamily="34" charset="0"/>
                <a:cs typeface="Arial" panose="020B0604020202020204" pitchFamily="34" charset="0"/>
              </a:rPr>
              <a:t>Ünnepek, áldozás, ének és tánc az </a:t>
            </a:r>
            <a:r>
              <a:rPr lang="hu-HU" sz="2000" b="1" u="sng" dirty="0">
                <a:latin typeface="Arial" panose="020B0604020202020204" pitchFamily="34" charset="0"/>
                <a:cs typeface="Arial" panose="020B0604020202020204" pitchFamily="34" charset="0"/>
              </a:rPr>
              <a:t>isten</a:t>
            </a:r>
            <a:r>
              <a:rPr lang="hu-HU" sz="2000" u="sng" dirty="0">
                <a:latin typeface="Arial" panose="020B0604020202020204" pitchFamily="34" charset="0"/>
                <a:cs typeface="Arial" panose="020B0604020202020204" pitchFamily="34" charset="0"/>
              </a:rPr>
              <a:t> dicséretére</a:t>
            </a:r>
          </a:p>
        </p:txBody>
      </p:sp>
      <p:sp>
        <p:nvSpPr>
          <p:cNvPr id="2" name="Dia számának helye 1">
            <a:extLst>
              <a:ext uri="{FF2B5EF4-FFF2-40B4-BE49-F238E27FC236}">
                <a16:creationId xmlns:a16="http://schemas.microsoft.com/office/drawing/2014/main" id="{C84A32F5-6E4E-2658-476C-B5A9772D78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B0B80A-2005-4F42-A088-0E291BBFD33F}" type="slidenum">
              <a:rPr lang="hu-HU" smtClean="0">
                <a:solidFill>
                  <a:schemeClr val="bg1"/>
                </a:solidFill>
              </a:rPr>
              <a:t>7</a:t>
            </a:fld>
            <a:endParaRPr lang="hu-HU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9492524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4B6EFD7-FCA0-3C51-224F-2B4BF948C1D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zövegdoboz 1">
            <a:extLst>
              <a:ext uri="{FF2B5EF4-FFF2-40B4-BE49-F238E27FC236}">
                <a16:creationId xmlns:a16="http://schemas.microsoft.com/office/drawing/2014/main" id="{333D59F0-C3B0-77F3-BAB3-F8F80DF4AA18}"/>
              </a:ext>
            </a:extLst>
          </p:cNvPr>
          <p:cNvSpPr txBox="1"/>
          <p:nvPr/>
        </p:nvSpPr>
        <p:spPr>
          <a:xfrm>
            <a:off x="475144" y="351654"/>
            <a:ext cx="8259029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2"/>
            <a:r>
              <a:rPr lang="hu-HU" sz="2000" b="1" u="sng" dirty="0">
                <a:highlight>
                  <a:srgbClr val="00FF00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KOMOLYSÁG</a:t>
            </a:r>
            <a:r>
              <a:rPr lang="hu-HU" sz="2000" b="1" dirty="0">
                <a:highlight>
                  <a:srgbClr val="00FF00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			1.) </a:t>
            </a:r>
            <a:r>
              <a:rPr lang="hu-HU" sz="2000" b="1" u="sng" dirty="0">
                <a:highlight>
                  <a:srgbClr val="00FF00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Nevelés </a:t>
            </a:r>
            <a:r>
              <a:rPr lang="hu-HU" sz="2000" dirty="0">
                <a:highlight>
                  <a:srgbClr val="00FF00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(ideák felé fordítás)</a:t>
            </a:r>
          </a:p>
          <a:p>
            <a:pPr marL="457200" indent="-457200">
              <a:buFont typeface="+mj-lt"/>
              <a:buAutoNum type="arabicPeriod"/>
            </a:pPr>
            <a:endParaRPr lang="hu-HU" sz="2000" b="1" u="sng" dirty="0">
              <a:highlight>
                <a:srgbClr val="00FF00"/>
              </a:highlight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hu-HU" sz="2000" b="1" u="sng" dirty="0">
                <a:latin typeface="Arial" panose="020B0604020202020204" pitchFamily="34" charset="0"/>
                <a:cs typeface="Arial" panose="020B0604020202020204" pitchFamily="34" charset="0"/>
              </a:rPr>
              <a:t>A játék egyedül a nevelésben kap pozitív megítélést:</a:t>
            </a:r>
          </a:p>
          <a:p>
            <a:pPr marL="457200" indent="-457200">
              <a:buAutoNum type="alphaLcParenR"/>
            </a:pPr>
            <a:endParaRPr lang="hu-HU" sz="20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/>
            <a:r>
              <a:rPr lang="hu-HU" sz="2000" dirty="0"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rPr>
              <a:t></a:t>
            </a:r>
            <a:r>
              <a:rPr lang="hu-HU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hu-HU" sz="2000" b="1" dirty="0">
                <a:latin typeface="Arial" panose="020B0604020202020204" pitchFamily="34" charset="0"/>
                <a:cs typeface="Arial" panose="020B0604020202020204" pitchFamily="34" charset="0"/>
              </a:rPr>
              <a:t>gyerekjáték értelemben szerepel</a:t>
            </a:r>
          </a:p>
          <a:p>
            <a:pPr lvl="1"/>
            <a:r>
              <a:rPr lang="hu-HU" sz="2000" dirty="0"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rPr>
              <a:t> </a:t>
            </a:r>
            <a:r>
              <a:rPr lang="hu-HU" sz="2000" b="1" dirty="0">
                <a:latin typeface="Arial" panose="020B0604020202020204" pitchFamily="34" charset="0"/>
                <a:cs typeface="Arial" panose="020B0604020202020204" pitchFamily="34" charset="0"/>
              </a:rPr>
              <a:t>jobb híján alkalmazandó:</a:t>
            </a:r>
          </a:p>
          <a:p>
            <a:pPr marL="1714500" lvl="3" indent="-342900">
              <a:buFont typeface="Symbol" panose="05050102010706020507" pitchFamily="18" charset="2"/>
              <a:buChar char="¬"/>
            </a:pPr>
            <a:r>
              <a:rPr lang="hu-HU" sz="2000" b="1" dirty="0">
                <a:latin typeface="Arial" panose="020B0604020202020204" pitchFamily="34" charset="0"/>
                <a:cs typeface="Arial" panose="020B0604020202020204" pitchFamily="34" charset="0"/>
              </a:rPr>
              <a:t>a gyerek nem képes még a komolyságra:</a:t>
            </a:r>
          </a:p>
          <a:p>
            <a:pPr marL="2171700" lvl="4" indent="-342900">
              <a:buFont typeface="Symbol" panose="05050102010706020507" pitchFamily="18" charset="2"/>
              <a:buChar char="¬"/>
            </a:pPr>
            <a:r>
              <a:rPr lang="hu-HU" sz="2000" b="1" dirty="0">
                <a:latin typeface="Arial" panose="020B0604020202020204" pitchFamily="34" charset="0"/>
                <a:cs typeface="Arial" panose="020B0604020202020204" pitchFamily="34" charset="0"/>
              </a:rPr>
              <a:t>az értelme fejletlen (leg 559d-e)</a:t>
            </a:r>
          </a:p>
        </p:txBody>
      </p:sp>
      <p:sp>
        <p:nvSpPr>
          <p:cNvPr id="3" name="Szövegdoboz 2">
            <a:extLst>
              <a:ext uri="{FF2B5EF4-FFF2-40B4-BE49-F238E27FC236}">
                <a16:creationId xmlns:a16="http://schemas.microsoft.com/office/drawing/2014/main" id="{C4FD59B2-3FC9-9E7D-FF61-423D507B767A}"/>
              </a:ext>
            </a:extLst>
          </p:cNvPr>
          <p:cNvSpPr txBox="1"/>
          <p:nvPr/>
        </p:nvSpPr>
        <p:spPr>
          <a:xfrm>
            <a:off x="475144" y="3504949"/>
            <a:ext cx="8259029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371600" lvl="2" indent="-457200">
              <a:buFont typeface="+mj-lt"/>
              <a:buAutoNum type="alphaLcParenR"/>
            </a:pPr>
            <a:r>
              <a:rPr lang="hu-HU" sz="2000" dirty="0">
                <a:latin typeface="Arial" panose="020B0604020202020204" pitchFamily="34" charset="0"/>
                <a:cs typeface="Arial" panose="020B0604020202020204" pitchFamily="34" charset="0"/>
              </a:rPr>
              <a:t>Már egészen fiatal korban elkezdhető (</a:t>
            </a:r>
            <a:r>
              <a:rPr lang="hu-HU" sz="2000" dirty="0" err="1">
                <a:latin typeface="Arial" panose="020B0604020202020204" pitchFamily="34" charset="0"/>
                <a:cs typeface="Arial" panose="020B0604020202020204" pitchFamily="34" charset="0"/>
              </a:rPr>
              <a:t>rep</a:t>
            </a:r>
            <a:r>
              <a:rPr lang="hu-HU" sz="2000" dirty="0">
                <a:latin typeface="Arial" panose="020B0604020202020204" pitchFamily="34" charset="0"/>
                <a:cs typeface="Arial" panose="020B0604020202020204" pitchFamily="34" charset="0"/>
              </a:rPr>
              <a:t>. 401e-402a)</a:t>
            </a:r>
          </a:p>
          <a:p>
            <a:pPr marL="1371600" lvl="2" indent="-457200">
              <a:buFont typeface="+mj-lt"/>
              <a:buAutoNum type="alphaLcParenR"/>
            </a:pPr>
            <a:endParaRPr lang="hu-HU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371600" lvl="2" indent="-457200">
              <a:buFont typeface="+mj-lt"/>
              <a:buAutoNum type="alphaLcParenR"/>
            </a:pPr>
            <a:r>
              <a:rPr lang="hu-HU" sz="2000" dirty="0">
                <a:latin typeface="Arial" panose="020B0604020202020204" pitchFamily="34" charset="0"/>
                <a:cs typeface="Arial" panose="020B0604020202020204" pitchFamily="34" charset="0"/>
              </a:rPr>
              <a:t>Örömet ad &gt;&gt; könnyebben tanul a gyerek (leg. 819b)</a:t>
            </a:r>
          </a:p>
          <a:p>
            <a:pPr lvl="3"/>
            <a:endParaRPr lang="hu-HU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371600" lvl="2" indent="-457200">
              <a:buFont typeface="+mj-lt"/>
              <a:buAutoNum type="alphaLcParenR"/>
            </a:pPr>
            <a:r>
              <a:rPr lang="hu-HU" sz="2000" dirty="0">
                <a:latin typeface="Arial" panose="020B0604020202020204" pitchFamily="34" charset="0"/>
                <a:cs typeface="Arial" panose="020B0604020202020204" pitchFamily="34" charset="0"/>
              </a:rPr>
              <a:t>Szabályozni kell a játékokat (leg. 797-8; </a:t>
            </a:r>
            <a:r>
              <a:rPr lang="hu-HU" sz="2000" dirty="0" err="1">
                <a:latin typeface="Arial" panose="020B0604020202020204" pitchFamily="34" charset="0"/>
                <a:cs typeface="Arial" panose="020B0604020202020204" pitchFamily="34" charset="0"/>
              </a:rPr>
              <a:t>rep</a:t>
            </a:r>
            <a:r>
              <a:rPr lang="hu-HU" sz="2000" dirty="0">
                <a:latin typeface="Arial" panose="020B0604020202020204" pitchFamily="34" charset="0"/>
                <a:cs typeface="Arial" panose="020B0604020202020204" pitchFamily="34" charset="0"/>
              </a:rPr>
              <a:t>. 424b-425a)</a:t>
            </a:r>
          </a:p>
          <a:p>
            <a:pPr marL="1714500" lvl="3" indent="-342900">
              <a:buFont typeface="Symbol" panose="05050102010706020507" pitchFamily="18" charset="2"/>
              <a:buChar char="¬"/>
            </a:pPr>
            <a:r>
              <a:rPr lang="hu-HU" sz="2000" dirty="0">
                <a:latin typeface="Arial" panose="020B0604020202020204" pitchFamily="34" charset="0"/>
                <a:cs typeface="Arial" panose="020B0604020202020204" pitchFamily="34" charset="0"/>
              </a:rPr>
              <a:t>alakítják a jellemet, ezért hatással vannak a társadalmi stabilitásra</a:t>
            </a:r>
          </a:p>
          <a:p>
            <a:pPr marL="1714500" lvl="3" indent="-342900">
              <a:buFont typeface="Symbol" panose="05050102010706020507" pitchFamily="18" charset="2"/>
              <a:buChar char="¬"/>
            </a:pPr>
            <a:endParaRPr lang="hu-HU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371600" lvl="2" indent="-457200">
              <a:buFont typeface="+mj-lt"/>
              <a:buAutoNum type="alphaLcParenR"/>
            </a:pPr>
            <a:r>
              <a:rPr lang="hu-HU" sz="2000" u="sng" dirty="0">
                <a:latin typeface="Arial" panose="020B0604020202020204" pitchFamily="34" charset="0"/>
                <a:cs typeface="Arial" panose="020B0604020202020204" pitchFamily="34" charset="0"/>
              </a:rPr>
              <a:t>Felkészít a felnőttkori foglalkozásra </a:t>
            </a:r>
            <a:r>
              <a:rPr lang="hu-HU" sz="2000" dirty="0">
                <a:latin typeface="Arial" panose="020B0604020202020204" pitchFamily="34" charset="0"/>
                <a:cs typeface="Arial" panose="020B0604020202020204" pitchFamily="34" charset="0"/>
              </a:rPr>
              <a:t>(leg. 643b-c)</a:t>
            </a:r>
          </a:p>
          <a:p>
            <a:pPr marL="1371600" lvl="2" indent="-457200">
              <a:buFont typeface="+mj-lt"/>
              <a:buAutoNum type="alphaLcParenR"/>
            </a:pPr>
            <a:endParaRPr lang="hu-HU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Dia számának helye 3">
            <a:extLst>
              <a:ext uri="{FF2B5EF4-FFF2-40B4-BE49-F238E27FC236}">
                <a16:creationId xmlns:a16="http://schemas.microsoft.com/office/drawing/2014/main" id="{EC589457-AED6-461F-7753-EFFD2FF0FE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812613" y="182952"/>
            <a:ext cx="628813" cy="767687"/>
          </a:xfrm>
        </p:spPr>
        <p:txBody>
          <a:bodyPr/>
          <a:lstStyle/>
          <a:p>
            <a:fld id="{FCB0B80A-2005-4F42-A088-0E291BBFD33F}" type="slidenum">
              <a:rPr lang="hu-HU" smtClean="0">
                <a:solidFill>
                  <a:schemeClr val="bg1"/>
                </a:solidFill>
              </a:rPr>
              <a:t>8</a:t>
            </a:fld>
            <a:endParaRPr lang="hu-HU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4916431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F02BCD6-D05F-91F0-8BB0-F50981C2753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zövegdoboz 2">
            <a:extLst>
              <a:ext uri="{FF2B5EF4-FFF2-40B4-BE49-F238E27FC236}">
                <a16:creationId xmlns:a16="http://schemas.microsoft.com/office/drawing/2014/main" id="{097DDB5A-BC9C-66CC-B2EB-D5765B4EC7A7}"/>
              </a:ext>
            </a:extLst>
          </p:cNvPr>
          <p:cNvSpPr txBox="1"/>
          <p:nvPr/>
        </p:nvSpPr>
        <p:spPr>
          <a:xfrm>
            <a:off x="748755" y="430830"/>
            <a:ext cx="7770093" cy="62478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2"/>
            <a:r>
              <a:rPr lang="hu-HU" sz="2000" b="1" u="sng" dirty="0">
                <a:highlight>
                  <a:srgbClr val="00FF00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KOMOLYSÁG</a:t>
            </a:r>
            <a:r>
              <a:rPr lang="hu-HU" sz="2000" b="1" dirty="0">
                <a:highlight>
                  <a:srgbClr val="00FF00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			2.) </a:t>
            </a:r>
            <a:r>
              <a:rPr lang="hu-HU" sz="2000" b="1" u="sng" dirty="0">
                <a:highlight>
                  <a:srgbClr val="00FF00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Dialektika </a:t>
            </a:r>
            <a:r>
              <a:rPr lang="hu-HU" sz="2000" dirty="0">
                <a:highlight>
                  <a:srgbClr val="00FF00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(ideákra irányul)</a:t>
            </a:r>
          </a:p>
          <a:p>
            <a:endParaRPr lang="hu-HU" sz="20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hu-HU" sz="20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hu-HU" sz="2000" b="1" dirty="0">
                <a:latin typeface="Arial" panose="020B0604020202020204" pitchFamily="34" charset="0"/>
                <a:cs typeface="Arial" panose="020B0604020202020204" pitchFamily="34" charset="0"/>
              </a:rPr>
              <a:t>A filozófia lehet komoly dolog: ha szóban és a dialektikus módszerrel történik	</a:t>
            </a:r>
          </a:p>
          <a:p>
            <a:r>
              <a:rPr lang="hu-HU" sz="2000" b="1" dirty="0"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</a:p>
          <a:p>
            <a:pPr marL="457200" indent="-457200">
              <a:buAutoNum type="alphaLcParenR" startAt="2"/>
            </a:pPr>
            <a:endParaRPr lang="hu-HU" sz="20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hu-HU" sz="2000" i="1" dirty="0">
                <a:highlight>
                  <a:srgbClr val="C0C0C0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„Aki viszont úgy gondolja, hogy </a:t>
            </a:r>
            <a:r>
              <a:rPr lang="hu-HU" sz="2000" b="1" i="1" dirty="0">
                <a:highlight>
                  <a:srgbClr val="C0C0C0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a leírt beszédben </a:t>
            </a:r>
            <a:r>
              <a:rPr lang="hu-HU" sz="2000" i="1" dirty="0">
                <a:highlight>
                  <a:srgbClr val="C0C0C0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– bármilyen témával kapcsolatban – szükségszerűen </a:t>
            </a:r>
            <a:r>
              <a:rPr lang="hu-HU" sz="2000" b="1" i="1" dirty="0">
                <a:highlight>
                  <a:srgbClr val="C0C0C0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sok a játék, és </a:t>
            </a:r>
            <a:r>
              <a:rPr lang="hu-HU" sz="2000" i="1" dirty="0">
                <a:highlight>
                  <a:srgbClr val="C0C0C0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soha </a:t>
            </a:r>
            <a:r>
              <a:rPr lang="hu-HU" sz="2000" b="1" i="1" dirty="0">
                <a:highlight>
                  <a:srgbClr val="C0C0C0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semmilyen beszéd</a:t>
            </a:r>
            <a:r>
              <a:rPr lang="hu-HU" sz="2000" i="1" dirty="0">
                <a:highlight>
                  <a:srgbClr val="C0C0C0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, akár versben, akár prózában, </a:t>
            </a:r>
            <a:r>
              <a:rPr lang="hu-HU" sz="2000" b="1" i="1" dirty="0">
                <a:highlight>
                  <a:srgbClr val="C0C0C0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írott formában nagy komolyságra nem méltó</a:t>
            </a:r>
            <a:r>
              <a:rPr lang="hu-HU" sz="2000" i="1" dirty="0">
                <a:highlight>
                  <a:srgbClr val="C0C0C0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… </a:t>
            </a:r>
          </a:p>
          <a:p>
            <a:endParaRPr lang="hu-HU" sz="2000" i="1" dirty="0">
              <a:highlight>
                <a:srgbClr val="C0C0C0"/>
              </a:highlight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hu-HU" sz="2000" b="1" i="1" dirty="0">
                <a:highlight>
                  <a:srgbClr val="C0C0C0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továbbá</a:t>
            </a:r>
            <a:r>
              <a:rPr lang="hu-HU" sz="2000" i="1" dirty="0">
                <a:highlight>
                  <a:srgbClr val="C0C0C0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 aki úgy gondolja, hogy világosság, teljesség és </a:t>
            </a:r>
            <a:r>
              <a:rPr lang="hu-HU" sz="2000" b="1" i="1" dirty="0">
                <a:highlight>
                  <a:srgbClr val="C0C0C0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komolyságra méltóság egyedül a tanítás során a tanulás érdekében elmondottakban van</a:t>
            </a:r>
            <a:r>
              <a:rPr lang="hu-HU" sz="2000" i="1" dirty="0">
                <a:highlight>
                  <a:srgbClr val="C0C0C0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, amelyek valóban a lélekbe lettek írva </a:t>
            </a:r>
            <a:r>
              <a:rPr lang="hu-HU" sz="2000" b="1" i="1" dirty="0">
                <a:highlight>
                  <a:srgbClr val="C0C0C0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az igazságosról, a szépről és a jóról </a:t>
            </a:r>
          </a:p>
          <a:p>
            <a:endParaRPr lang="hu-HU" sz="2000" b="1" i="1" dirty="0">
              <a:highlight>
                <a:srgbClr val="C0C0C0"/>
              </a:highlight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/>
            <a:r>
              <a:rPr lang="hu-HU" sz="2000" i="1" dirty="0">
                <a:highlight>
                  <a:srgbClr val="C0C0C0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…az egy olyan ember, amilyenné mi is válni szeretnénk”</a:t>
            </a:r>
          </a:p>
          <a:p>
            <a:endParaRPr lang="hu-HU" sz="2000" i="1" dirty="0">
              <a:highlight>
                <a:srgbClr val="C0C0C0"/>
              </a:highlight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hu-HU" sz="2000" dirty="0">
                <a:latin typeface="Arial" panose="020B0604020202020204" pitchFamily="34" charset="0"/>
                <a:cs typeface="Arial" panose="020B0604020202020204" pitchFamily="34" charset="0"/>
              </a:rPr>
              <a:t>										(phaedr. 277e-278b)</a:t>
            </a:r>
          </a:p>
        </p:txBody>
      </p:sp>
      <p:sp>
        <p:nvSpPr>
          <p:cNvPr id="2" name="Dia számának helye 1">
            <a:extLst>
              <a:ext uri="{FF2B5EF4-FFF2-40B4-BE49-F238E27FC236}">
                <a16:creationId xmlns:a16="http://schemas.microsoft.com/office/drawing/2014/main" id="{3F927E7C-7C05-BEF3-013A-B16564E6EE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B0B80A-2005-4F42-A088-0E291BBFD33F}" type="slidenum">
              <a:rPr lang="hu-HU" smtClean="0">
                <a:solidFill>
                  <a:schemeClr val="bg1"/>
                </a:solidFill>
              </a:rPr>
              <a:t>9</a:t>
            </a:fld>
            <a:endParaRPr lang="hu-HU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325446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0CCB3E6-04F9-104B-6DD0-24F52AB6A09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zövegdoboz 2">
            <a:extLst>
              <a:ext uri="{FF2B5EF4-FFF2-40B4-BE49-F238E27FC236}">
                <a16:creationId xmlns:a16="http://schemas.microsoft.com/office/drawing/2014/main" id="{5B3912FD-4B60-4512-0C0C-E5268E0A106B}"/>
              </a:ext>
            </a:extLst>
          </p:cNvPr>
          <p:cNvSpPr txBox="1"/>
          <p:nvPr/>
        </p:nvSpPr>
        <p:spPr>
          <a:xfrm>
            <a:off x="349898" y="295736"/>
            <a:ext cx="8444204" cy="6089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15000"/>
              </a:lnSpc>
              <a:spcAft>
                <a:spcPts val="800"/>
              </a:spcAft>
            </a:pPr>
            <a:r>
              <a:rPr lang="hu-HU" sz="2000" b="1" u="sng" dirty="0">
                <a:highlight>
                  <a:srgbClr val="00FF00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KOMOLYSÁG</a:t>
            </a:r>
            <a:r>
              <a:rPr lang="hu-HU" sz="2000" dirty="0">
                <a:highlight>
                  <a:srgbClr val="00FF00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			</a:t>
            </a:r>
            <a:r>
              <a:rPr lang="hu-HU" sz="2000" b="1" dirty="0">
                <a:highlight>
                  <a:srgbClr val="00FF00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3.) </a:t>
            </a:r>
            <a:r>
              <a:rPr lang="hu-HU" sz="2000" b="1" u="sng" kern="100" dirty="0">
                <a:effectLst/>
                <a:highlight>
                  <a:srgbClr val="00FF00"/>
                </a:highlight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Ünnepek, áldozás, ének és tánc az isten 	</a:t>
            </a:r>
            <a:r>
              <a:rPr lang="hu-HU" sz="2000" kern="100" dirty="0"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								</a:t>
            </a:r>
            <a:r>
              <a:rPr lang="hu-HU" sz="2000" b="1" u="sng" kern="100" dirty="0">
                <a:effectLst/>
                <a:highlight>
                  <a:srgbClr val="00FF00"/>
                </a:highlight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dicséretére	</a:t>
            </a:r>
            <a:r>
              <a:rPr lang="hu-HU" sz="2000" b="1" kern="100" dirty="0">
                <a:effectLst/>
                <a:highlight>
                  <a:srgbClr val="00FF00"/>
                </a:highlight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	</a:t>
            </a:r>
            <a:r>
              <a:rPr lang="hu-HU" sz="2000" dirty="0">
                <a:highlight>
                  <a:srgbClr val="00FF00"/>
                </a:highlight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(istenre irányul)</a:t>
            </a:r>
          </a:p>
          <a:p>
            <a:pPr>
              <a:lnSpc>
                <a:spcPct val="115000"/>
              </a:lnSpc>
              <a:spcAft>
                <a:spcPts val="800"/>
              </a:spcAft>
            </a:pPr>
            <a:endParaRPr lang="hu-HU" sz="2000" dirty="0">
              <a:highlight>
                <a:srgbClr val="00FF00"/>
              </a:highlight>
              <a:latin typeface="Arial" panose="020B0604020202020204" pitchFamily="34" charset="0"/>
              <a:ea typeface="Aptos" panose="020B00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15000"/>
              </a:lnSpc>
              <a:spcAft>
                <a:spcPts val="800"/>
              </a:spcAft>
            </a:pPr>
            <a:r>
              <a:rPr lang="hu-HU" sz="2000" i="1" dirty="0">
                <a:highlight>
                  <a:srgbClr val="C0C0C0"/>
                </a:highlight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„Mi akkor a helyes felfogás? </a:t>
            </a:r>
            <a:r>
              <a:rPr lang="hu-HU" sz="2000" b="1" i="1" dirty="0">
                <a:highlight>
                  <a:srgbClr val="C0C0C0"/>
                </a:highlight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Bizonyos</a:t>
            </a:r>
            <a:r>
              <a:rPr lang="hu-HU" sz="2000" i="1" dirty="0">
                <a:highlight>
                  <a:srgbClr val="C0C0C0"/>
                </a:highlight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 játékokkal játszva</a:t>
            </a:r>
            <a:r>
              <a:rPr lang="hu-HU" sz="2000" kern="100" dirty="0">
                <a:highlight>
                  <a:srgbClr val="C0C0C0"/>
                </a:highlight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 (πα</a:t>
            </a:r>
            <a:r>
              <a:rPr lang="hu-HU" sz="2000" kern="100" dirty="0" err="1">
                <a:highlight>
                  <a:srgbClr val="C0C0C0"/>
                </a:highlight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ίζοντά</a:t>
            </a:r>
            <a:r>
              <a:rPr lang="hu-HU" sz="2000" kern="100" dirty="0">
                <a:highlight>
                  <a:srgbClr val="C0C0C0"/>
                </a:highlight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… </a:t>
            </a:r>
            <a:r>
              <a:rPr lang="hu-HU" sz="2000" kern="100" dirty="0" err="1">
                <a:highlight>
                  <a:srgbClr val="C0C0C0"/>
                </a:highlight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τινὰς</a:t>
            </a:r>
            <a:r>
              <a:rPr lang="hu-HU" sz="2000" kern="100" dirty="0">
                <a:highlight>
                  <a:srgbClr val="C0C0C0"/>
                </a:highlight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 </a:t>
            </a:r>
            <a:r>
              <a:rPr lang="hu-HU" sz="2000" kern="100" dirty="0" err="1">
                <a:highlight>
                  <a:srgbClr val="C0C0C0"/>
                </a:highlight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δὴ</a:t>
            </a:r>
            <a:r>
              <a:rPr lang="hu-HU" sz="2000" kern="100" dirty="0">
                <a:highlight>
                  <a:srgbClr val="C0C0C0"/>
                </a:highlight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 πα</a:t>
            </a:r>
            <a:r>
              <a:rPr lang="hu-HU" sz="2000" kern="100" dirty="0" err="1">
                <a:highlight>
                  <a:srgbClr val="C0C0C0"/>
                </a:highlight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ιδιάς</a:t>
            </a:r>
            <a:r>
              <a:rPr lang="hu-HU" sz="2000" kern="100" dirty="0">
                <a:highlight>
                  <a:srgbClr val="C0C0C0"/>
                </a:highlight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)</a:t>
            </a:r>
            <a:r>
              <a:rPr lang="hu-HU" sz="2000" i="1" dirty="0">
                <a:highlight>
                  <a:srgbClr val="C0C0C0"/>
                </a:highlight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 kell eltöltenünk az életünket: áldozva, énekelve és táncolva, hogy így az isteneket jóindulatúvá tudjuk tenni magunkkal szemben…”</a:t>
            </a:r>
            <a:r>
              <a:rPr lang="hu-HU" sz="2000" kern="100" dirty="0">
                <a:highlight>
                  <a:srgbClr val="C0C0C0"/>
                </a:highlight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 </a:t>
            </a:r>
            <a:r>
              <a:rPr lang="hu-HU" sz="2000" kern="100" dirty="0"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						(leg. 803e)</a:t>
            </a:r>
          </a:p>
          <a:p>
            <a:pPr lvl="2">
              <a:lnSpc>
                <a:spcPct val="115000"/>
              </a:lnSpc>
              <a:spcAft>
                <a:spcPts val="800"/>
              </a:spcAft>
            </a:pPr>
            <a:endParaRPr lang="hu-HU" sz="2000" kern="100" dirty="0">
              <a:highlight>
                <a:srgbClr val="C0C0C0"/>
              </a:highlight>
              <a:latin typeface="Arial" panose="020B0604020202020204" pitchFamily="34" charset="0"/>
              <a:ea typeface="Aptos" panose="020B0004020202020204" pitchFamily="34" charset="0"/>
              <a:cs typeface="Arial" panose="020B0604020202020204" pitchFamily="34" charset="0"/>
            </a:endParaRPr>
          </a:p>
          <a:p>
            <a:pPr lvl="3">
              <a:lnSpc>
                <a:spcPct val="115000"/>
              </a:lnSpc>
              <a:spcAft>
                <a:spcPts val="800"/>
              </a:spcAft>
            </a:pPr>
            <a:r>
              <a:rPr lang="hu-HU" sz="2000" kern="100" dirty="0">
                <a:highlight>
                  <a:srgbClr val="C0C0C0"/>
                </a:highlight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 </a:t>
            </a:r>
            <a:r>
              <a:rPr lang="hu-HU" sz="2000" i="1" kern="100" dirty="0">
                <a:highlight>
                  <a:srgbClr val="C0C0C0"/>
                </a:highlight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„a </a:t>
            </a:r>
            <a:r>
              <a:rPr lang="hu-HU" sz="2000" b="1" i="1" kern="100" dirty="0">
                <a:highlight>
                  <a:srgbClr val="C0C0C0"/>
                </a:highlight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lehető legszebb </a:t>
            </a:r>
            <a:r>
              <a:rPr lang="hu-HU" sz="2000" i="1" kern="100" dirty="0">
                <a:highlight>
                  <a:srgbClr val="C0C0C0"/>
                </a:highlight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játékokat játszva (</a:t>
            </a:r>
            <a:r>
              <a:rPr lang="el-GR" sz="2000" i="1" kern="100" dirty="0">
                <a:highlight>
                  <a:srgbClr val="C0C0C0"/>
                </a:highlight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παίζοντα ὅτι καλλίστας παιδιὰς</a:t>
            </a:r>
            <a:r>
              <a:rPr lang="hu-HU" sz="2000" i="1" kern="100" dirty="0">
                <a:highlight>
                  <a:srgbClr val="C0C0C0"/>
                </a:highlight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) kell minden férfinak és nőnek élnie”</a:t>
            </a:r>
            <a:r>
              <a:rPr lang="hu-HU" sz="2000" kern="100" dirty="0">
                <a:highlight>
                  <a:srgbClr val="C0C0C0"/>
                </a:highlight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 </a:t>
            </a:r>
            <a:r>
              <a:rPr lang="hu-HU" sz="2000" kern="100" dirty="0"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	(leg. 803c)</a:t>
            </a:r>
          </a:p>
          <a:p>
            <a:pPr lvl="3">
              <a:lnSpc>
                <a:spcPct val="115000"/>
              </a:lnSpc>
              <a:spcAft>
                <a:spcPts val="800"/>
              </a:spcAft>
            </a:pPr>
            <a:endParaRPr lang="hu-HU" sz="2000" i="1" kern="100" dirty="0">
              <a:highlight>
                <a:srgbClr val="C0C0C0"/>
              </a:highlight>
              <a:latin typeface="Arial" panose="020B0604020202020204" pitchFamily="34" charset="0"/>
              <a:ea typeface="Aptos" panose="020B0004020202020204" pitchFamily="34" charset="0"/>
              <a:cs typeface="Arial" panose="020B0604020202020204" pitchFamily="34" charset="0"/>
            </a:endParaRPr>
          </a:p>
          <a:p>
            <a:pPr lvl="3">
              <a:lnSpc>
                <a:spcPct val="115000"/>
              </a:lnSpc>
              <a:spcAft>
                <a:spcPts val="800"/>
              </a:spcAft>
            </a:pPr>
            <a:r>
              <a:rPr lang="hu-HU" sz="2000" i="1" kern="100" dirty="0">
                <a:highlight>
                  <a:srgbClr val="C0C0C0"/>
                </a:highlight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„azt állítom, hogy természettől az isten méltó minden boldog komolyságra (</a:t>
            </a:r>
            <a:r>
              <a:rPr lang="hu-HU" sz="2000" i="1" dirty="0">
                <a:highlight>
                  <a:srgbClr val="C0C0C0"/>
                </a:highlight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μακα</a:t>
            </a:r>
            <a:r>
              <a:rPr lang="hu-HU" sz="2000" i="1" dirty="0" err="1">
                <a:highlight>
                  <a:srgbClr val="C0C0C0"/>
                </a:highlight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ρίου</a:t>
            </a:r>
            <a:r>
              <a:rPr lang="hu-HU" sz="2000" i="1" dirty="0">
                <a:highlight>
                  <a:srgbClr val="C0C0C0"/>
                </a:highlight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 σπ</a:t>
            </a:r>
            <a:r>
              <a:rPr lang="hu-HU" sz="2000" i="1" dirty="0" err="1">
                <a:highlight>
                  <a:srgbClr val="C0C0C0"/>
                </a:highlight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ουδῆς</a:t>
            </a:r>
            <a:r>
              <a:rPr lang="hu-HU" sz="2000" i="1" dirty="0">
                <a:highlight>
                  <a:srgbClr val="C0C0C0"/>
                </a:highlight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)</a:t>
            </a:r>
            <a:r>
              <a:rPr lang="hu-HU" sz="2000" i="1" kern="100" dirty="0">
                <a:highlight>
                  <a:srgbClr val="C0C0C0"/>
                </a:highlight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” </a:t>
            </a:r>
            <a:r>
              <a:rPr lang="hu-HU" sz="2000" i="1" kern="100" dirty="0"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			</a:t>
            </a:r>
            <a:r>
              <a:rPr lang="hu-HU" sz="2000" kern="100" dirty="0"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(leg. 803c)</a:t>
            </a:r>
          </a:p>
          <a:p>
            <a:pPr>
              <a:lnSpc>
                <a:spcPct val="115000"/>
              </a:lnSpc>
              <a:spcAft>
                <a:spcPts val="800"/>
              </a:spcAft>
            </a:pPr>
            <a:r>
              <a:rPr lang="hu-HU" sz="2000" b="1" kern="100" dirty="0"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Tehát nem mint játékok, hanem mint komoly játékok értékesek az áldozás, tánc, ének</a:t>
            </a:r>
            <a:endParaRPr lang="hu-HU" sz="2000" b="1" kern="100" dirty="0">
              <a:effectLst/>
              <a:highlight>
                <a:srgbClr val="FFFF00"/>
              </a:highlight>
              <a:latin typeface="Arial" panose="020B0604020202020204" pitchFamily="34" charset="0"/>
              <a:ea typeface="Aptos" panose="020B00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Dia számának helye 3">
            <a:extLst>
              <a:ext uri="{FF2B5EF4-FFF2-40B4-BE49-F238E27FC236}">
                <a16:creationId xmlns:a16="http://schemas.microsoft.com/office/drawing/2014/main" id="{6A9F1D74-DB9B-459E-6848-666AA718E3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B0B80A-2005-4F42-A088-0E291BBFD33F}" type="slidenum">
              <a:rPr lang="hu-HU" smtClean="0">
                <a:solidFill>
                  <a:schemeClr val="bg1"/>
                </a:solidFill>
              </a:rPr>
              <a:t>10</a:t>
            </a:fld>
            <a:endParaRPr lang="hu-HU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1375037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D2C4C28-17C6-3739-CE51-550F1B7D57B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zövegdoboz 2">
            <a:extLst>
              <a:ext uri="{FF2B5EF4-FFF2-40B4-BE49-F238E27FC236}">
                <a16:creationId xmlns:a16="http://schemas.microsoft.com/office/drawing/2014/main" id="{532F9E23-F576-A8E9-56A8-84D2924357A5}"/>
              </a:ext>
            </a:extLst>
          </p:cNvPr>
          <p:cNvSpPr txBox="1"/>
          <p:nvPr/>
        </p:nvSpPr>
        <p:spPr>
          <a:xfrm>
            <a:off x="287215" y="823109"/>
            <a:ext cx="8569569" cy="55707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1"/>
            <a:r>
              <a:rPr lang="hu-HU" sz="2000" i="1" dirty="0">
                <a:latin typeface="Arial" panose="020B0604020202020204" pitchFamily="34" charset="0"/>
                <a:cs typeface="Arial" panose="020B0604020202020204" pitchFamily="34" charset="0"/>
              </a:rPr>
              <a:t>Paidia</a:t>
            </a:r>
            <a:r>
              <a:rPr lang="hu-HU" sz="2000" dirty="0">
                <a:latin typeface="Arial" panose="020B0604020202020204" pitchFamily="34" charset="0"/>
                <a:cs typeface="Arial" panose="020B0604020202020204" pitchFamily="34" charset="0"/>
              </a:rPr>
              <a:t> = szórakozás</a:t>
            </a:r>
          </a:p>
          <a:p>
            <a:pPr lvl="1"/>
            <a:endParaRPr lang="hu-HU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hu-HU" sz="2000" b="1" dirty="0">
                <a:latin typeface="Arial" panose="020B0604020202020204" pitchFamily="34" charset="0"/>
                <a:cs typeface="Arial" panose="020B0604020202020204" pitchFamily="34" charset="0"/>
              </a:rPr>
              <a:t>Arisztotelész kevésre értékeli a szórakozást:</a:t>
            </a:r>
          </a:p>
          <a:p>
            <a:pPr lvl="1"/>
            <a:endParaRPr lang="hu-HU" sz="2000" dirty="0">
              <a:highlight>
                <a:srgbClr val="FFFF00"/>
              </a:highlight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2"/>
            <a:r>
              <a:rPr lang="hu-HU" sz="2000" dirty="0">
                <a:highlight>
                  <a:srgbClr val="C0C0C0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„Nem a szórakozásban található a boldogság”</a:t>
            </a:r>
            <a:r>
              <a:rPr lang="hu-HU" sz="2000" dirty="0">
                <a:latin typeface="Arial" panose="020B0604020202020204" pitchFamily="34" charset="0"/>
                <a:cs typeface="Arial" panose="020B0604020202020204" pitchFamily="34" charset="0"/>
              </a:rPr>
              <a:t> (EN 1176b 28-30)</a:t>
            </a:r>
          </a:p>
          <a:p>
            <a:pPr lvl="2"/>
            <a:endParaRPr lang="hu-HU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2"/>
            <a:r>
              <a:rPr lang="hu-HU" sz="2000" dirty="0">
                <a:highlight>
                  <a:srgbClr val="C0C0C0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„A munkához van szükségünk szórakozásokra, aki ugyanis dolgozik, annak szüksége van pihenésre, a szórakozás pedig a pihenésért van…”</a:t>
            </a:r>
            <a:r>
              <a:rPr lang="hu-HU" sz="2000" dirty="0">
                <a:latin typeface="Arial" panose="020B0604020202020204" pitchFamily="34" charset="0"/>
                <a:cs typeface="Arial" panose="020B0604020202020204" pitchFamily="34" charset="0"/>
              </a:rPr>
              <a:t>							(Pol. 1337b 37-40)</a:t>
            </a:r>
          </a:p>
          <a:p>
            <a:pPr lvl="1"/>
            <a:endParaRPr lang="hu-HU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hu-HU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hu-HU" sz="2000" u="sng" dirty="0">
                <a:highlight>
                  <a:srgbClr val="00FF00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Pihenés</a:t>
            </a:r>
            <a:r>
              <a:rPr lang="hu-HU" sz="2000" dirty="0">
                <a:latin typeface="Arial" panose="020B0604020202020204" pitchFamily="34" charset="0"/>
                <a:cs typeface="Arial" panose="020B0604020202020204" pitchFamily="34" charset="0"/>
              </a:rPr>
              <a:t> (</a:t>
            </a:r>
            <a:r>
              <a:rPr lang="hu-HU" sz="2000" i="1" dirty="0" err="1">
                <a:latin typeface="Arial" panose="020B0604020202020204" pitchFamily="34" charset="0"/>
                <a:cs typeface="Arial" panose="020B0604020202020204" pitchFamily="34" charset="0"/>
              </a:rPr>
              <a:t>anapauszisz</a:t>
            </a:r>
            <a:r>
              <a:rPr lang="hu-HU" sz="2000" i="1" dirty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  <a:r>
              <a:rPr lang="hu-HU" sz="2000" dirty="0">
                <a:latin typeface="Arial" panose="020B0604020202020204" pitchFamily="34" charset="0"/>
                <a:cs typeface="Arial" panose="020B0604020202020204" pitchFamily="34" charset="0"/>
              </a:rPr>
              <a:t> - ennek egyik formája a </a:t>
            </a:r>
            <a:r>
              <a:rPr lang="hu-HU" sz="2000" b="1" u="sng" dirty="0">
                <a:latin typeface="Arial" panose="020B0604020202020204" pitchFamily="34" charset="0"/>
                <a:cs typeface="Arial" panose="020B0604020202020204" pitchFamily="34" charset="0"/>
              </a:rPr>
              <a:t>szórakozás</a:t>
            </a:r>
          </a:p>
          <a:p>
            <a:pPr lvl="1"/>
            <a:r>
              <a:rPr lang="hu-HU" sz="2000" dirty="0"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rPr>
              <a:t>	   </a:t>
            </a:r>
            <a:r>
              <a:rPr lang="hu-HU" sz="2800" b="1" dirty="0"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rPr>
              <a:t></a:t>
            </a:r>
            <a:endParaRPr lang="hu-HU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hu-HU" sz="2000" u="sng" dirty="0">
                <a:highlight>
                  <a:srgbClr val="00FF00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Munka</a:t>
            </a:r>
            <a:r>
              <a:rPr lang="hu-HU" sz="2000" dirty="0">
                <a:latin typeface="Arial" panose="020B0604020202020204" pitchFamily="34" charset="0"/>
                <a:cs typeface="Arial" panose="020B0604020202020204" pitchFamily="34" charset="0"/>
              </a:rPr>
              <a:t> (</a:t>
            </a:r>
            <a:r>
              <a:rPr lang="hu-HU" sz="2000" i="1" dirty="0" err="1">
                <a:latin typeface="Arial" panose="020B0604020202020204" pitchFamily="34" charset="0"/>
                <a:cs typeface="Arial" panose="020B0604020202020204" pitchFamily="34" charset="0"/>
              </a:rPr>
              <a:t>aszkholia</a:t>
            </a:r>
            <a:r>
              <a:rPr lang="hu-HU" sz="2000" i="1" dirty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</a:p>
          <a:p>
            <a:pPr lvl="1"/>
            <a:r>
              <a:rPr lang="hu-HU" sz="2000" dirty="0">
                <a:latin typeface="Arial" panose="020B0604020202020204" pitchFamily="34" charset="0"/>
                <a:cs typeface="Arial" panose="020B0604020202020204" pitchFamily="34" charset="0"/>
              </a:rPr>
              <a:t>	   </a:t>
            </a:r>
            <a:r>
              <a:rPr lang="hu-HU" sz="2800" b="1" dirty="0"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rPr>
              <a:t></a:t>
            </a:r>
            <a:endParaRPr lang="hu-HU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hu-HU" sz="2000" i="1" u="sng" dirty="0" err="1">
                <a:highlight>
                  <a:srgbClr val="00FF00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Szkholé</a:t>
            </a:r>
            <a:r>
              <a:rPr lang="hu-HU" sz="2000" i="1" u="sng" dirty="0"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  <a:r>
              <a:rPr lang="hu-HU" sz="2000" dirty="0">
                <a:latin typeface="Arial" panose="020B0604020202020204" pitchFamily="34" charset="0"/>
                <a:cs typeface="Arial" panose="020B0604020202020204" pitchFamily="34" charset="0"/>
              </a:rPr>
              <a:t> értékes szabadidő, az élet legértékesebb időszaka (</a:t>
            </a:r>
            <a:r>
              <a:rPr lang="hu-HU" sz="2000" i="1" dirty="0" err="1">
                <a:latin typeface="Arial" panose="020B0604020202020204" pitchFamily="34" charset="0"/>
                <a:cs typeface="Arial" panose="020B0604020202020204" pitchFamily="34" charset="0"/>
              </a:rPr>
              <a:t>khronosz</a:t>
            </a:r>
            <a:r>
              <a:rPr lang="hu-HU" sz="2000" dirty="0">
                <a:latin typeface="Arial" panose="020B0604020202020204" pitchFamily="34" charset="0"/>
                <a:cs typeface="Arial" panose="020B0604020202020204" pitchFamily="34" charset="0"/>
              </a:rPr>
              <a:t>); itt az élet célja, a kontempláció, vagyis a boldogság</a:t>
            </a:r>
          </a:p>
        </p:txBody>
      </p:sp>
      <p:sp>
        <p:nvSpPr>
          <p:cNvPr id="4" name="Dia számának helye 3">
            <a:extLst>
              <a:ext uri="{FF2B5EF4-FFF2-40B4-BE49-F238E27FC236}">
                <a16:creationId xmlns:a16="http://schemas.microsoft.com/office/drawing/2014/main" id="{31E290E4-2B52-1719-6EC3-BA7DF76FCA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B0B80A-2005-4F42-A088-0E291BBFD33F}" type="slidenum">
              <a:rPr lang="hu-HU" smtClean="0">
                <a:solidFill>
                  <a:schemeClr val="bg1"/>
                </a:solidFill>
              </a:rPr>
              <a:t>11</a:t>
            </a:fld>
            <a:endParaRPr lang="hu-HU" dirty="0">
              <a:solidFill>
                <a:schemeClr val="bg1"/>
              </a:solidFill>
            </a:endParaRPr>
          </a:p>
        </p:txBody>
      </p:sp>
      <p:sp>
        <p:nvSpPr>
          <p:cNvPr id="5" name="Szövegdoboz 4">
            <a:extLst>
              <a:ext uri="{FF2B5EF4-FFF2-40B4-BE49-F238E27FC236}">
                <a16:creationId xmlns:a16="http://schemas.microsoft.com/office/drawing/2014/main" id="{3D726499-2657-8515-0B63-96857FC3B85B}"/>
              </a:ext>
            </a:extLst>
          </p:cNvPr>
          <p:cNvSpPr txBox="1"/>
          <p:nvPr/>
        </p:nvSpPr>
        <p:spPr>
          <a:xfrm>
            <a:off x="459507" y="156359"/>
            <a:ext cx="851095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3"/>
            <a:r>
              <a:rPr lang="hu-HU" sz="2800" b="1" u="sng" dirty="0">
                <a:latin typeface="Arial" panose="020B0604020202020204" pitchFamily="34" charset="0"/>
                <a:cs typeface="Arial" panose="020B0604020202020204" pitchFamily="34" charset="0"/>
              </a:rPr>
              <a:t>ARISZTOTELÉSZ</a:t>
            </a:r>
            <a:r>
              <a:rPr lang="hu-HU" sz="2800" dirty="0">
                <a:latin typeface="Arial" panose="020B0604020202020204" pitchFamily="34" charset="0"/>
                <a:cs typeface="Arial" panose="020B0604020202020204" pitchFamily="34" charset="0"/>
              </a:rPr>
              <a:t>	(I.)</a:t>
            </a:r>
            <a:endParaRPr lang="hu-HU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0784596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D2CA0D4-8392-1719-C525-B06A7B47CD2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zövegdoboz 2">
            <a:extLst>
              <a:ext uri="{FF2B5EF4-FFF2-40B4-BE49-F238E27FC236}">
                <a16:creationId xmlns:a16="http://schemas.microsoft.com/office/drawing/2014/main" id="{6A9F7525-106A-8ED1-F1C9-C16A95F8C675}"/>
              </a:ext>
            </a:extLst>
          </p:cNvPr>
          <p:cNvSpPr txBox="1"/>
          <p:nvPr/>
        </p:nvSpPr>
        <p:spPr>
          <a:xfrm>
            <a:off x="287215" y="818956"/>
            <a:ext cx="8569569" cy="57554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2400" b="1" u="sng" dirty="0">
                <a:highlight>
                  <a:srgbClr val="C0C0C0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A bevett felfogás:</a:t>
            </a:r>
          </a:p>
          <a:p>
            <a:endParaRPr lang="hu-HU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hu-HU" sz="2000" dirty="0">
                <a:latin typeface="Arial" panose="020B0604020202020204" pitchFamily="34" charset="0"/>
                <a:cs typeface="Arial" panose="020B0604020202020204" pitchFamily="34" charset="0"/>
              </a:rPr>
              <a:t>Arisztotelész Platónnal ellentétesen értékeli a </a:t>
            </a:r>
            <a:r>
              <a:rPr lang="hu-HU" sz="2000" i="1" dirty="0" err="1">
                <a:latin typeface="Arial" panose="020B0604020202020204" pitchFamily="34" charset="0"/>
                <a:cs typeface="Arial" panose="020B0604020202020204" pitchFamily="34" charset="0"/>
              </a:rPr>
              <a:t>paidiá</a:t>
            </a:r>
            <a:r>
              <a:rPr lang="hu-HU" sz="2000" dirty="0" err="1">
                <a:latin typeface="Arial" panose="020B0604020202020204" pitchFamily="34" charset="0"/>
                <a:cs typeface="Arial" panose="020B0604020202020204" pitchFamily="34" charset="0"/>
              </a:rPr>
              <a:t>t</a:t>
            </a:r>
            <a:r>
              <a:rPr lang="hu-HU" sz="2000" dirty="0">
                <a:latin typeface="Arial" panose="020B0604020202020204" pitchFamily="34" charset="0"/>
                <a:cs typeface="Arial" panose="020B0604020202020204" pitchFamily="34" charset="0"/>
              </a:rPr>
              <a:t>;</a:t>
            </a:r>
          </a:p>
          <a:p>
            <a:pPr lvl="3"/>
            <a:r>
              <a:rPr lang="hu-HU" sz="2000" dirty="0">
                <a:latin typeface="Arial" panose="020B0604020202020204" pitchFamily="34" charset="0"/>
                <a:cs typeface="Arial" panose="020B0604020202020204" pitchFamily="34" charset="0"/>
              </a:rPr>
              <a:t>sőt egyesek szerint Platónt kritizálja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hu-HU" sz="2000" dirty="0">
                <a:latin typeface="Arial" panose="020B0604020202020204" pitchFamily="34" charset="0"/>
                <a:cs typeface="Arial" panose="020B0604020202020204" pitchFamily="34" charset="0"/>
              </a:rPr>
              <a:t>A platóni </a:t>
            </a:r>
            <a:r>
              <a:rPr lang="hu-HU" sz="2000" i="1" dirty="0" err="1">
                <a:latin typeface="Arial" panose="020B0604020202020204" pitchFamily="34" charset="0"/>
                <a:cs typeface="Arial" panose="020B0604020202020204" pitchFamily="34" charset="0"/>
              </a:rPr>
              <a:t>paidiá</a:t>
            </a:r>
            <a:r>
              <a:rPr lang="hu-HU" sz="2000" dirty="0" err="1">
                <a:latin typeface="Arial" panose="020B0604020202020204" pitchFamily="34" charset="0"/>
                <a:cs typeface="Arial" panose="020B0604020202020204" pitchFamily="34" charset="0"/>
              </a:rPr>
              <a:t>nak</a:t>
            </a:r>
            <a:r>
              <a:rPr lang="hu-HU" sz="2000" dirty="0">
                <a:latin typeface="Arial" panose="020B0604020202020204" pitchFamily="34" charset="0"/>
                <a:cs typeface="Arial" panose="020B0604020202020204" pitchFamily="34" charset="0"/>
              </a:rPr>
              <a:t> megfelelő fogalom Arisztotelésznél a </a:t>
            </a:r>
            <a:r>
              <a:rPr lang="hu-HU" sz="2000" i="1" dirty="0" err="1">
                <a:latin typeface="Arial" panose="020B0604020202020204" pitchFamily="34" charset="0"/>
                <a:cs typeface="Arial" panose="020B0604020202020204" pitchFamily="34" charset="0"/>
              </a:rPr>
              <a:t>szkholé</a:t>
            </a:r>
            <a:endParaRPr lang="hu-HU" sz="2000" i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800100" lvl="1" indent="-342900">
              <a:buFont typeface="Arial" panose="020B0604020202020204" pitchFamily="34" charset="0"/>
              <a:buChar char="•"/>
            </a:pPr>
            <a:endParaRPr lang="hu-HU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hu-HU" sz="2400" b="1" u="sng" dirty="0">
                <a:highlight>
                  <a:srgbClr val="C0C0C0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Véleményem szerint:</a:t>
            </a:r>
          </a:p>
          <a:p>
            <a:endParaRPr lang="hu-HU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hu-HU" sz="2000" dirty="0">
                <a:latin typeface="Arial" panose="020B0604020202020204" pitchFamily="34" charset="0"/>
                <a:cs typeface="Arial" panose="020B0604020202020204" pitchFamily="34" charset="0"/>
              </a:rPr>
              <a:t>Platónnál sem pozitív fogalom a </a:t>
            </a:r>
            <a:r>
              <a:rPr lang="hu-HU" sz="2000" i="1" dirty="0" err="1">
                <a:latin typeface="Arial" panose="020B0604020202020204" pitchFamily="34" charset="0"/>
                <a:cs typeface="Arial" panose="020B0604020202020204" pitchFamily="34" charset="0"/>
              </a:rPr>
              <a:t>paidia</a:t>
            </a:r>
            <a:endParaRPr lang="hu-HU" sz="2000" i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3"/>
            <a:r>
              <a:rPr lang="hu-HU" sz="2000" dirty="0"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rPr>
              <a:t> nincs ellentétben Arisztotelész felfogásával</a:t>
            </a:r>
          </a:p>
          <a:p>
            <a:pPr marL="1714500" lvl="3" indent="-342900">
              <a:buFont typeface="Symbol" panose="05050102010706020507" pitchFamily="18" charset="2"/>
              <a:buChar char="®"/>
            </a:pPr>
            <a:r>
              <a:rPr lang="hu-HU" sz="2000" dirty="0"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rPr>
              <a:t>a platóni </a:t>
            </a:r>
            <a:r>
              <a:rPr lang="hu-HU" sz="2000" i="1" dirty="0" err="1"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rPr>
              <a:t>paidia</a:t>
            </a:r>
            <a:r>
              <a:rPr lang="hu-HU" sz="2000" dirty="0"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rPr>
              <a:t> nem felel meg a </a:t>
            </a:r>
            <a:r>
              <a:rPr lang="hu-HU" sz="2000" i="1" dirty="0" err="1"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rPr>
              <a:t>szkholé</a:t>
            </a:r>
            <a:r>
              <a:rPr lang="hu-HU" sz="2000" dirty="0" err="1"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rPr>
              <a:t>nak</a:t>
            </a:r>
            <a:endParaRPr lang="hu-HU" sz="2000" dirty="0">
              <a:latin typeface="Arial" panose="020B0604020202020204" pitchFamily="34" charset="0"/>
              <a:cs typeface="Arial" panose="020B0604020202020204" pitchFamily="34" charset="0"/>
              <a:sym typeface="Symbol" panose="05050102010706020507" pitchFamily="18" charset="2"/>
            </a:endParaRPr>
          </a:p>
          <a:p>
            <a:pPr marL="1714500" lvl="3" indent="-342900">
              <a:buFont typeface="Symbol" panose="05050102010706020507" pitchFamily="18" charset="2"/>
              <a:buChar char="®"/>
            </a:pPr>
            <a:endParaRPr lang="hu-HU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hu-HU" sz="2000" dirty="0">
                <a:latin typeface="Arial" panose="020B0604020202020204" pitchFamily="34" charset="0"/>
                <a:cs typeface="Arial" panose="020B0604020202020204" pitchFamily="34" charset="0"/>
              </a:rPr>
              <a:t>Arisztotelész nem Platón </a:t>
            </a:r>
            <a:r>
              <a:rPr lang="hu-HU" sz="2000" i="1" dirty="0" err="1">
                <a:latin typeface="Arial" panose="020B0604020202020204" pitchFamily="34" charset="0"/>
                <a:cs typeface="Arial" panose="020B0604020202020204" pitchFamily="34" charset="0"/>
              </a:rPr>
              <a:t>paidia</a:t>
            </a:r>
            <a:r>
              <a:rPr lang="hu-HU" sz="2000" dirty="0">
                <a:latin typeface="Arial" panose="020B0604020202020204" pitchFamily="34" charset="0"/>
                <a:cs typeface="Arial" panose="020B0604020202020204" pitchFamily="34" charset="0"/>
              </a:rPr>
              <a:t>-fogalmát kritizálja:</a:t>
            </a:r>
          </a:p>
          <a:p>
            <a:pPr lvl="2"/>
            <a:r>
              <a:rPr lang="hu-HU" sz="2000" dirty="0"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rPr>
              <a:t> </a:t>
            </a:r>
            <a:r>
              <a:rPr lang="hu-HU" sz="2000" dirty="0">
                <a:latin typeface="Arial" panose="020B0604020202020204" pitchFamily="34" charset="0"/>
                <a:cs typeface="Arial" panose="020B0604020202020204" pitchFamily="34" charset="0"/>
              </a:rPr>
              <a:t>mást ért </a:t>
            </a:r>
            <a:r>
              <a:rPr lang="hu-HU" sz="2000" i="1" dirty="0" err="1">
                <a:latin typeface="Arial" panose="020B0604020202020204" pitchFamily="34" charset="0"/>
                <a:cs typeface="Arial" panose="020B0604020202020204" pitchFamily="34" charset="0"/>
              </a:rPr>
              <a:t>paidia</a:t>
            </a:r>
            <a:r>
              <a:rPr lang="hu-HU" sz="2000" dirty="0">
                <a:latin typeface="Arial" panose="020B0604020202020204" pitchFamily="34" charset="0"/>
                <a:cs typeface="Arial" panose="020B0604020202020204" pitchFamily="34" charset="0"/>
              </a:rPr>
              <a:t> alatt (a szórakozást)</a:t>
            </a:r>
          </a:p>
          <a:p>
            <a:pPr marL="1257300" lvl="2" indent="-342900">
              <a:buFont typeface="Symbol" panose="05050102010706020507" pitchFamily="18" charset="2"/>
              <a:buChar char="¬"/>
            </a:pPr>
            <a:r>
              <a:rPr lang="hu-HU" sz="2000" dirty="0">
                <a:latin typeface="Arial" panose="020B0604020202020204" pitchFamily="34" charset="0"/>
                <a:cs typeface="Arial" panose="020B0604020202020204" pitchFamily="34" charset="0"/>
              </a:rPr>
              <a:t>más összefüggésekben foglalkozik a </a:t>
            </a:r>
            <a:r>
              <a:rPr lang="hu-HU" sz="2000" i="1" dirty="0" err="1">
                <a:latin typeface="Arial" panose="020B0604020202020204" pitchFamily="34" charset="0"/>
                <a:cs typeface="Arial" panose="020B0604020202020204" pitchFamily="34" charset="0"/>
              </a:rPr>
              <a:t>paidiá</a:t>
            </a:r>
            <a:r>
              <a:rPr lang="hu-HU" sz="2000" dirty="0" err="1">
                <a:latin typeface="Arial" panose="020B0604020202020204" pitchFamily="34" charset="0"/>
                <a:cs typeface="Arial" panose="020B0604020202020204" pitchFamily="34" charset="0"/>
              </a:rPr>
              <a:t>val</a:t>
            </a:r>
            <a:r>
              <a:rPr lang="hu-HU" sz="2000" dirty="0"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</a:p>
          <a:p>
            <a:pPr lvl="2"/>
            <a:r>
              <a:rPr lang="hu-HU" sz="2000" dirty="0">
                <a:latin typeface="Arial" panose="020B0604020202020204" pitchFamily="34" charset="0"/>
                <a:cs typeface="Arial" panose="020B0604020202020204" pitchFamily="34" charset="0"/>
              </a:rPr>
              <a:t>	a sokaság boldogságfogalmát, hedonizmusát kritizálja</a:t>
            </a:r>
          </a:p>
          <a:p>
            <a:pPr lvl="3"/>
            <a:r>
              <a:rPr lang="hu-HU" sz="2000" dirty="0">
                <a:latin typeface="Arial" panose="020B0604020202020204" pitchFamily="34" charset="0"/>
                <a:cs typeface="Arial" panose="020B0604020202020204" pitchFamily="34" charset="0"/>
              </a:rPr>
              <a:t>(Platón: </a:t>
            </a:r>
            <a:r>
              <a:rPr lang="hu-HU" sz="2000" i="1" dirty="0" err="1">
                <a:latin typeface="Arial" panose="020B0604020202020204" pitchFamily="34" charset="0"/>
                <a:cs typeface="Arial" panose="020B0604020202020204" pitchFamily="34" charset="0"/>
              </a:rPr>
              <a:t>paidia</a:t>
            </a:r>
            <a:r>
              <a:rPr lang="hu-HU" sz="2000" dirty="0">
                <a:latin typeface="Arial" panose="020B0604020202020204" pitchFamily="34" charset="0"/>
                <a:cs typeface="Arial" panose="020B0604020202020204" pitchFamily="34" charset="0"/>
              </a:rPr>
              <a:t> és komolyság a neveléssel, művészettel, dialektikával, ideákkal, istennel kapcsolatosak)</a:t>
            </a:r>
            <a:endParaRPr lang="hu-HU" sz="2000" dirty="0">
              <a:highlight>
                <a:srgbClr val="FFFF00"/>
              </a:highligh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Dia számának helye 3">
            <a:extLst>
              <a:ext uri="{FF2B5EF4-FFF2-40B4-BE49-F238E27FC236}">
                <a16:creationId xmlns:a16="http://schemas.microsoft.com/office/drawing/2014/main" id="{82BDFCF1-1002-1018-6F93-00403BE065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B0B80A-2005-4F42-A088-0E291BBFD33F}" type="slidenum">
              <a:rPr lang="hu-HU" smtClean="0">
                <a:solidFill>
                  <a:schemeClr val="bg1"/>
                </a:solidFill>
              </a:rPr>
              <a:t>12</a:t>
            </a:fld>
            <a:endParaRPr lang="hu-HU" dirty="0">
              <a:solidFill>
                <a:schemeClr val="bg1"/>
              </a:solidFill>
            </a:endParaRPr>
          </a:p>
        </p:txBody>
      </p:sp>
      <p:sp>
        <p:nvSpPr>
          <p:cNvPr id="5" name="Szövegdoboz 4">
            <a:extLst>
              <a:ext uri="{FF2B5EF4-FFF2-40B4-BE49-F238E27FC236}">
                <a16:creationId xmlns:a16="http://schemas.microsoft.com/office/drawing/2014/main" id="{2BAF3181-175D-0353-08F2-F1A32488E9A3}"/>
              </a:ext>
            </a:extLst>
          </p:cNvPr>
          <p:cNvSpPr txBox="1"/>
          <p:nvPr/>
        </p:nvSpPr>
        <p:spPr>
          <a:xfrm>
            <a:off x="748756" y="156359"/>
            <a:ext cx="851095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3"/>
            <a:r>
              <a:rPr lang="hu-HU" sz="2800" b="1" u="sng" dirty="0">
                <a:latin typeface="Arial" panose="020B0604020202020204" pitchFamily="34" charset="0"/>
                <a:cs typeface="Arial" panose="020B0604020202020204" pitchFamily="34" charset="0"/>
              </a:rPr>
              <a:t>ARISZTOTELÉSZ</a:t>
            </a:r>
            <a:r>
              <a:rPr lang="hu-HU" sz="2800" dirty="0">
                <a:latin typeface="Arial" panose="020B0604020202020204" pitchFamily="34" charset="0"/>
                <a:cs typeface="Arial" panose="020B0604020202020204" pitchFamily="34" charset="0"/>
              </a:rPr>
              <a:t>	(II.)</a:t>
            </a:r>
            <a:endParaRPr lang="hu-HU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6913331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E2CEA93-DBBE-F319-0FA4-584E256C2D2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zövegdoboz 2">
            <a:extLst>
              <a:ext uri="{FF2B5EF4-FFF2-40B4-BE49-F238E27FC236}">
                <a16:creationId xmlns:a16="http://schemas.microsoft.com/office/drawing/2014/main" id="{E9572926-EACF-C9E8-B900-8196F4039D91}"/>
              </a:ext>
            </a:extLst>
          </p:cNvPr>
          <p:cNvSpPr txBox="1"/>
          <p:nvPr/>
        </p:nvSpPr>
        <p:spPr>
          <a:xfrm>
            <a:off x="287215" y="1247194"/>
            <a:ext cx="8569569" cy="5016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2000" b="1" i="1" u="sng" dirty="0">
                <a:highlight>
                  <a:srgbClr val="00FF00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Paidia </a:t>
            </a:r>
            <a:r>
              <a:rPr lang="hu-HU" sz="2000" b="1" u="sng" dirty="0">
                <a:highlight>
                  <a:srgbClr val="00FF00"/>
                </a:highlight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rPr>
              <a:t> </a:t>
            </a:r>
            <a:r>
              <a:rPr lang="hu-HU" sz="2000" b="1" u="sng" dirty="0">
                <a:highlight>
                  <a:srgbClr val="00FF00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Komolyság</a:t>
            </a:r>
          </a:p>
          <a:p>
            <a:endParaRPr lang="hu-HU" sz="2000" i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hu-HU" sz="2000" i="1" dirty="0">
                <a:latin typeface="Arial" panose="020B0604020202020204" pitchFamily="34" charset="0"/>
                <a:cs typeface="Arial" panose="020B0604020202020204" pitchFamily="34" charset="0"/>
              </a:rPr>
              <a:t>„Úgy tűnik, hogy a boldog élet az erény szerinti élet: ez pedig komolysággal jár együtt, és nem a szórakozásban valósul meg</a:t>
            </a:r>
            <a:r>
              <a:rPr lang="hu-HU" sz="2000" dirty="0">
                <a:latin typeface="Arial" panose="020B0604020202020204" pitchFamily="34" charset="0"/>
                <a:cs typeface="Arial" panose="020B0604020202020204" pitchFamily="34" charset="0"/>
              </a:rPr>
              <a:t>.” 												(EN 1177a 2-3)</a:t>
            </a:r>
          </a:p>
          <a:p>
            <a:endParaRPr lang="hu-HU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2"/>
            <a:r>
              <a:rPr lang="hu-HU" sz="2000" dirty="0">
                <a:latin typeface="Arial" panose="020B0604020202020204" pitchFamily="34" charset="0"/>
                <a:cs typeface="Arial" panose="020B0604020202020204" pitchFamily="34" charset="0"/>
              </a:rPr>
              <a:t>+ komoly ember </a:t>
            </a:r>
            <a:r>
              <a:rPr lang="hu-HU" sz="2000" i="1" dirty="0"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hu-HU" sz="2000" i="1" dirty="0" err="1">
                <a:latin typeface="Arial" panose="020B0604020202020204" pitchFamily="34" charset="0"/>
                <a:cs typeface="Arial" panose="020B0604020202020204" pitchFamily="34" charset="0"/>
              </a:rPr>
              <a:t>szpúdaiosz</a:t>
            </a:r>
            <a:r>
              <a:rPr lang="hu-HU" sz="2000" i="1" dirty="0">
                <a:latin typeface="Arial" panose="020B0604020202020204" pitchFamily="34" charset="0"/>
                <a:cs typeface="Arial" panose="020B0604020202020204" pitchFamily="34" charset="0"/>
              </a:rPr>
              <a:t>):</a:t>
            </a:r>
            <a:r>
              <a:rPr lang="hu-HU" sz="2000" dirty="0">
                <a:latin typeface="Arial" panose="020B0604020202020204" pitchFamily="34" charset="0"/>
                <a:cs typeface="Arial" panose="020B0604020202020204" pitchFamily="34" charset="0"/>
              </a:rPr>
              <a:t> kiváló/erényes/jó ember</a:t>
            </a:r>
          </a:p>
          <a:p>
            <a:pPr lvl="2"/>
            <a:endParaRPr lang="hu-HU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hu-HU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hu-HU" sz="2000" dirty="0">
                <a:latin typeface="Arial" panose="020B0604020202020204" pitchFamily="34" charset="0"/>
                <a:cs typeface="Arial" panose="020B0604020202020204" pitchFamily="34" charset="0"/>
              </a:rPr>
              <a:t>- A komoly tevékenység az erénnyel és így a boldogsággal kapcsolatos</a:t>
            </a:r>
          </a:p>
          <a:p>
            <a:pPr lvl="2"/>
            <a:endParaRPr lang="hu-HU" sz="2000" i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800100" lvl="1" indent="-342900">
              <a:buFont typeface="Arial" panose="020B0604020202020204" pitchFamily="34" charset="0"/>
              <a:buChar char="•"/>
            </a:pPr>
            <a:endParaRPr lang="hu-HU" sz="20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/>
            <a:endParaRPr lang="hu-HU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/>
            <a:r>
              <a:rPr lang="hu-HU" sz="2000" b="1" u="sng" dirty="0">
                <a:highlight>
                  <a:srgbClr val="00FF00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Hasonlóan Platónhoz a komolyság az értékes,</a:t>
            </a:r>
          </a:p>
          <a:p>
            <a:pPr lvl="2"/>
            <a:r>
              <a:rPr lang="hu-HU" sz="2000" b="1" dirty="0">
                <a:highlight>
                  <a:srgbClr val="00FF00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de itt a </a:t>
            </a:r>
            <a:r>
              <a:rPr lang="hu-HU" sz="2000" b="1" i="1" dirty="0" err="1">
                <a:highlight>
                  <a:srgbClr val="00FF00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paidia</a:t>
            </a:r>
            <a:r>
              <a:rPr lang="hu-HU" sz="2000" b="1" dirty="0">
                <a:highlight>
                  <a:srgbClr val="00FF00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, a </a:t>
            </a:r>
            <a:r>
              <a:rPr lang="hu-HU" sz="2000" b="1" i="1" dirty="0" err="1">
                <a:highlight>
                  <a:srgbClr val="00FF00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szpúdé</a:t>
            </a:r>
            <a:r>
              <a:rPr lang="hu-HU" sz="2000" b="1" dirty="0">
                <a:highlight>
                  <a:srgbClr val="00FF00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 és a </a:t>
            </a:r>
            <a:r>
              <a:rPr lang="hu-HU" sz="2000" b="1" i="1" dirty="0" err="1">
                <a:highlight>
                  <a:srgbClr val="00FF00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szkholé</a:t>
            </a:r>
            <a:r>
              <a:rPr lang="hu-HU" sz="2000" b="1" dirty="0">
                <a:highlight>
                  <a:srgbClr val="00FF00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 etikai fogalmak</a:t>
            </a:r>
            <a:r>
              <a:rPr lang="hu-HU" sz="2000" dirty="0"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</a:p>
          <a:p>
            <a:pPr lvl="2"/>
            <a:r>
              <a:rPr lang="hu-HU" sz="2000" dirty="0">
                <a:latin typeface="Arial" panose="020B0604020202020204" pitchFamily="34" charset="0"/>
                <a:cs typeface="Arial" panose="020B0604020202020204" pitchFamily="34" charset="0"/>
              </a:rPr>
              <a:t>	az élet egyes időszakait, ill. tevékenységeit jelölik</a:t>
            </a:r>
          </a:p>
        </p:txBody>
      </p:sp>
      <p:sp>
        <p:nvSpPr>
          <p:cNvPr id="4" name="Dia számának helye 3">
            <a:extLst>
              <a:ext uri="{FF2B5EF4-FFF2-40B4-BE49-F238E27FC236}">
                <a16:creationId xmlns:a16="http://schemas.microsoft.com/office/drawing/2014/main" id="{7BFBFFA9-FDB2-E173-8338-8FC70D290F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B0B80A-2005-4F42-A088-0E291BBFD33F}" type="slidenum">
              <a:rPr lang="hu-HU" smtClean="0">
                <a:solidFill>
                  <a:schemeClr val="bg1"/>
                </a:solidFill>
              </a:rPr>
              <a:t>13</a:t>
            </a:fld>
            <a:endParaRPr lang="hu-HU" dirty="0">
              <a:solidFill>
                <a:schemeClr val="bg1"/>
              </a:solidFill>
            </a:endParaRPr>
          </a:p>
        </p:txBody>
      </p:sp>
      <p:sp>
        <p:nvSpPr>
          <p:cNvPr id="6" name="Szövegdoboz 5">
            <a:extLst>
              <a:ext uri="{FF2B5EF4-FFF2-40B4-BE49-F238E27FC236}">
                <a16:creationId xmlns:a16="http://schemas.microsoft.com/office/drawing/2014/main" id="{0C0610A0-14A9-5535-D58A-BF71827A9B33}"/>
              </a:ext>
            </a:extLst>
          </p:cNvPr>
          <p:cNvSpPr txBox="1"/>
          <p:nvPr/>
        </p:nvSpPr>
        <p:spPr>
          <a:xfrm>
            <a:off x="450177" y="295736"/>
            <a:ext cx="851095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3"/>
            <a:r>
              <a:rPr lang="hu-HU" sz="2800" b="1" u="sng" dirty="0">
                <a:latin typeface="Arial" panose="020B0604020202020204" pitchFamily="34" charset="0"/>
                <a:cs typeface="Arial" panose="020B0604020202020204" pitchFamily="34" charset="0"/>
              </a:rPr>
              <a:t>ARISZTOTELÉSZ</a:t>
            </a:r>
            <a:r>
              <a:rPr lang="hu-HU" sz="2800" dirty="0">
                <a:latin typeface="Arial" panose="020B0604020202020204" pitchFamily="34" charset="0"/>
                <a:cs typeface="Arial" panose="020B0604020202020204" pitchFamily="34" charset="0"/>
              </a:rPr>
              <a:t>	(III.)</a:t>
            </a:r>
            <a:endParaRPr lang="hu-HU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1438834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AFDDB21-9605-36F9-BB8B-8D8BDEF9C1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zövegdoboz 2">
            <a:extLst>
              <a:ext uri="{FF2B5EF4-FFF2-40B4-BE49-F238E27FC236}">
                <a16:creationId xmlns:a16="http://schemas.microsoft.com/office/drawing/2014/main" id="{3FE9F208-AF68-523E-2556-AF4B754DEFF2}"/>
              </a:ext>
            </a:extLst>
          </p:cNvPr>
          <p:cNvSpPr txBox="1"/>
          <p:nvPr/>
        </p:nvSpPr>
        <p:spPr>
          <a:xfrm>
            <a:off x="287216" y="1200204"/>
            <a:ext cx="8569569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2000" dirty="0">
                <a:latin typeface="Arial" panose="020B0604020202020204" pitchFamily="34" charset="0"/>
                <a:cs typeface="Arial" panose="020B0604020202020204" pitchFamily="34" charset="0"/>
              </a:rPr>
              <a:t>A nevelésben Arisztotelész is helyesnek látja a </a:t>
            </a:r>
            <a:r>
              <a:rPr lang="hu-HU" sz="2000" i="1" dirty="0" err="1">
                <a:latin typeface="Arial" panose="020B0604020202020204" pitchFamily="34" charset="0"/>
                <a:cs typeface="Arial" panose="020B0604020202020204" pitchFamily="34" charset="0"/>
              </a:rPr>
              <a:t>paidia</a:t>
            </a:r>
            <a:r>
              <a:rPr lang="hu-HU" sz="2000" dirty="0">
                <a:latin typeface="Arial" panose="020B0604020202020204" pitchFamily="34" charset="0"/>
                <a:cs typeface="Arial" panose="020B0604020202020204" pitchFamily="34" charset="0"/>
              </a:rPr>
              <a:t> alkalmazását:</a:t>
            </a:r>
          </a:p>
          <a:p>
            <a:endParaRPr lang="hu-HU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hu-HU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hu-HU" sz="2000" dirty="0" err="1">
                <a:latin typeface="Arial" panose="020B0604020202020204" pitchFamily="34" charset="0"/>
                <a:cs typeface="Arial" panose="020B0604020202020204" pitchFamily="34" charset="0"/>
              </a:rPr>
              <a:t>pol</a:t>
            </a:r>
            <a:r>
              <a:rPr lang="hu-HU" sz="2000" dirty="0">
                <a:latin typeface="Arial" panose="020B0604020202020204" pitchFamily="34" charset="0"/>
                <a:cs typeface="Arial" panose="020B0604020202020204" pitchFamily="34" charset="0"/>
              </a:rPr>
              <a:t>. 1336a: 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hu-HU" sz="2000" dirty="0">
                <a:latin typeface="Arial" panose="020B0604020202020204" pitchFamily="34" charset="0"/>
                <a:cs typeface="Arial" panose="020B0604020202020204" pitchFamily="34" charset="0"/>
              </a:rPr>
              <a:t>öt éves kor alatt játékkal kell nevelni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hu-HU" sz="2000" dirty="0">
                <a:latin typeface="Arial" panose="020B0604020202020204" pitchFamily="34" charset="0"/>
                <a:cs typeface="Arial" panose="020B0604020202020204" pitchFamily="34" charset="0"/>
              </a:rPr>
              <a:t>sőt: a játéknak utánoznia kell a későbbi felnőttkori foglalkozást</a:t>
            </a:r>
          </a:p>
        </p:txBody>
      </p:sp>
      <p:sp>
        <p:nvSpPr>
          <p:cNvPr id="4" name="Dia számának helye 3">
            <a:extLst>
              <a:ext uri="{FF2B5EF4-FFF2-40B4-BE49-F238E27FC236}">
                <a16:creationId xmlns:a16="http://schemas.microsoft.com/office/drawing/2014/main" id="{2F57439E-9336-5E38-73FD-828E6AED98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B0B80A-2005-4F42-A088-0E291BBFD33F}" type="slidenum">
              <a:rPr lang="hu-HU" smtClean="0">
                <a:solidFill>
                  <a:schemeClr val="bg1"/>
                </a:solidFill>
              </a:rPr>
              <a:t>14</a:t>
            </a:fld>
            <a:endParaRPr lang="hu-HU" dirty="0">
              <a:solidFill>
                <a:schemeClr val="bg1"/>
              </a:solidFill>
            </a:endParaRPr>
          </a:p>
        </p:txBody>
      </p:sp>
      <p:sp>
        <p:nvSpPr>
          <p:cNvPr id="6" name="Szövegdoboz 5">
            <a:extLst>
              <a:ext uri="{FF2B5EF4-FFF2-40B4-BE49-F238E27FC236}">
                <a16:creationId xmlns:a16="http://schemas.microsoft.com/office/drawing/2014/main" id="{DC6BF00A-0B55-E90A-7D23-22CBDE45C401}"/>
              </a:ext>
            </a:extLst>
          </p:cNvPr>
          <p:cNvSpPr txBox="1"/>
          <p:nvPr/>
        </p:nvSpPr>
        <p:spPr>
          <a:xfrm>
            <a:off x="450177" y="295736"/>
            <a:ext cx="851095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3"/>
            <a:r>
              <a:rPr lang="hu-HU" sz="2800" b="1" u="sng" dirty="0">
                <a:latin typeface="Arial" panose="020B0604020202020204" pitchFamily="34" charset="0"/>
                <a:cs typeface="Arial" panose="020B0604020202020204" pitchFamily="34" charset="0"/>
              </a:rPr>
              <a:t>ARISZTOTELÉSZ</a:t>
            </a:r>
            <a:r>
              <a:rPr lang="hu-HU" sz="2800" dirty="0">
                <a:latin typeface="Arial" panose="020B0604020202020204" pitchFamily="34" charset="0"/>
                <a:cs typeface="Arial" panose="020B0604020202020204" pitchFamily="34" charset="0"/>
              </a:rPr>
              <a:t>	(IV.)</a:t>
            </a:r>
            <a:endParaRPr lang="hu-HU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8829570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F1D0684-4653-2566-BBB9-7C9632BC17E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zövegdoboz 1">
            <a:extLst>
              <a:ext uri="{FF2B5EF4-FFF2-40B4-BE49-F238E27FC236}">
                <a16:creationId xmlns:a16="http://schemas.microsoft.com/office/drawing/2014/main" id="{7F34D3B7-D9B6-E689-9DA1-6FE2C2D4B1FF}"/>
              </a:ext>
            </a:extLst>
          </p:cNvPr>
          <p:cNvSpPr txBox="1"/>
          <p:nvPr/>
        </p:nvSpPr>
        <p:spPr>
          <a:xfrm>
            <a:off x="316881" y="181957"/>
            <a:ext cx="8519209" cy="64940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6"/>
            <a:r>
              <a:rPr lang="hu-HU" sz="2800" b="1" u="sng" dirty="0">
                <a:latin typeface="Arial" panose="020B0604020202020204" pitchFamily="34" charset="0"/>
                <a:cs typeface="Arial" panose="020B0604020202020204" pitchFamily="34" charset="0"/>
              </a:rPr>
              <a:t>KONKLÚZIÓ</a:t>
            </a:r>
          </a:p>
          <a:p>
            <a:endParaRPr lang="hu-HU" sz="2000" b="1" u="sng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hu-HU" sz="2400" u="sng" dirty="0">
                <a:latin typeface="Arial" panose="020B0604020202020204" pitchFamily="34" charset="0"/>
                <a:cs typeface="Arial" panose="020B0604020202020204" pitchFamily="34" charset="0"/>
              </a:rPr>
              <a:t>Platón és Arisztotelész közelebb állnak egymáshoz, mint gondolni szokás </a:t>
            </a:r>
            <a:r>
              <a:rPr lang="hu-HU" sz="2400" dirty="0"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</a:p>
          <a:p>
            <a:endParaRPr lang="hu-HU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hu-HU" sz="2000" dirty="0">
                <a:latin typeface="Arial" panose="020B0604020202020204" pitchFamily="34" charset="0"/>
                <a:cs typeface="Arial" panose="020B0604020202020204" pitchFamily="34" charset="0"/>
              </a:rPr>
              <a:t>Mindkettőjüknél a </a:t>
            </a:r>
            <a:r>
              <a:rPr lang="hu-HU" sz="2000" i="1" dirty="0" err="1">
                <a:latin typeface="Arial" panose="020B0604020202020204" pitchFamily="34" charset="0"/>
                <a:cs typeface="Arial" panose="020B0604020202020204" pitchFamily="34" charset="0"/>
              </a:rPr>
              <a:t>paidia</a:t>
            </a:r>
            <a:r>
              <a:rPr lang="hu-HU" sz="2000" dirty="0">
                <a:latin typeface="Arial" panose="020B0604020202020204" pitchFamily="34" charset="0"/>
                <a:cs typeface="Arial" panose="020B0604020202020204" pitchFamily="34" charset="0"/>
              </a:rPr>
              <a:t> alacsony értéket jelent</a:t>
            </a:r>
          </a:p>
          <a:p>
            <a:pPr marL="800100" lvl="1" indent="-342900">
              <a:buFontTx/>
              <a:buChar char="-"/>
            </a:pPr>
            <a:r>
              <a:rPr lang="hu-HU" sz="2000" dirty="0">
                <a:latin typeface="Arial" panose="020B0604020202020204" pitchFamily="34" charset="0"/>
                <a:cs typeface="Arial" panose="020B0604020202020204" pitchFamily="34" charset="0"/>
              </a:rPr>
              <a:t>de a nevelésben mindketten alkalmaznák</a:t>
            </a:r>
          </a:p>
          <a:p>
            <a:pPr marL="800100" lvl="1" indent="-342900">
              <a:buFontTx/>
              <a:buChar char="-"/>
            </a:pPr>
            <a:endParaRPr lang="hu-HU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hu-HU" sz="2000" dirty="0">
                <a:latin typeface="Arial" panose="020B0604020202020204" pitchFamily="34" charset="0"/>
                <a:cs typeface="Arial" panose="020B0604020202020204" pitchFamily="34" charset="0"/>
              </a:rPr>
              <a:t>Ami értékes:</a:t>
            </a:r>
          </a:p>
          <a:p>
            <a:pPr lvl="2"/>
            <a:r>
              <a:rPr lang="hu-HU" sz="2000" dirty="0">
                <a:latin typeface="Arial" panose="020B0604020202020204" pitchFamily="34" charset="0"/>
                <a:cs typeface="Arial" panose="020B0604020202020204" pitchFamily="34" charset="0"/>
              </a:rPr>
              <a:t>- Platónnál a komolyság (komoly játék)</a:t>
            </a:r>
          </a:p>
          <a:p>
            <a:pPr lvl="2"/>
            <a:r>
              <a:rPr lang="hu-HU" sz="2000" dirty="0">
                <a:latin typeface="Arial" panose="020B0604020202020204" pitchFamily="34" charset="0"/>
                <a:cs typeface="Arial" panose="020B0604020202020204" pitchFamily="34" charset="0"/>
              </a:rPr>
              <a:t>- Arisztotelésznél a </a:t>
            </a:r>
            <a:r>
              <a:rPr lang="hu-HU" sz="2000" i="1" dirty="0" err="1">
                <a:latin typeface="Arial" panose="020B0604020202020204" pitchFamily="34" charset="0"/>
                <a:cs typeface="Arial" panose="020B0604020202020204" pitchFamily="34" charset="0"/>
              </a:rPr>
              <a:t>szkholé</a:t>
            </a:r>
            <a:r>
              <a:rPr lang="hu-HU" sz="2000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hu-HU" sz="2000" dirty="0">
                <a:latin typeface="Arial" panose="020B0604020202020204" pitchFamily="34" charset="0"/>
                <a:cs typeface="Arial" panose="020B0604020202020204" pitchFamily="34" charset="0"/>
              </a:rPr>
              <a:t>(és a komolyság)</a:t>
            </a:r>
          </a:p>
          <a:p>
            <a:pPr lvl="1"/>
            <a:r>
              <a:rPr lang="hu-HU" sz="2000" dirty="0">
                <a:latin typeface="Arial" panose="020B0604020202020204" pitchFamily="34" charset="0"/>
                <a:cs typeface="Arial" panose="020B0604020202020204" pitchFamily="34" charset="0"/>
              </a:rPr>
              <a:t>Ezek részben megfeleltethetők egymásnak:</a:t>
            </a:r>
            <a:endParaRPr lang="hu-HU" sz="2000" i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2"/>
            <a:endParaRPr lang="hu-HU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2"/>
            <a:r>
              <a:rPr lang="hu-HU" sz="2000" u="sng" dirty="0">
                <a:latin typeface="Arial" panose="020B0604020202020204" pitchFamily="34" charset="0"/>
                <a:cs typeface="Arial" panose="020B0604020202020204" pitchFamily="34" charset="0"/>
              </a:rPr>
              <a:t>Platóni komolyság</a:t>
            </a:r>
            <a:r>
              <a:rPr lang="hu-HU" sz="2000" dirty="0">
                <a:latin typeface="Arial" panose="020B0604020202020204" pitchFamily="34" charset="0"/>
                <a:cs typeface="Arial" panose="020B0604020202020204" pitchFamily="34" charset="0"/>
              </a:rPr>
              <a:t>: ami kapcsolódik az </a:t>
            </a:r>
            <a:r>
              <a:rPr lang="hu-HU" sz="2000" dirty="0" err="1">
                <a:latin typeface="Arial" panose="020B0604020202020204" pitchFamily="34" charset="0"/>
                <a:cs typeface="Arial" panose="020B0604020202020204" pitchFamily="34" charset="0"/>
              </a:rPr>
              <a:t>intelligibilis</a:t>
            </a:r>
            <a:r>
              <a:rPr lang="hu-HU" sz="2000" dirty="0">
                <a:latin typeface="Arial" panose="020B0604020202020204" pitchFamily="34" charset="0"/>
                <a:cs typeface="Arial" panose="020B0604020202020204" pitchFamily="34" charset="0"/>
              </a:rPr>
              <a:t> valósághoz</a:t>
            </a:r>
          </a:p>
          <a:p>
            <a:pPr lvl="2"/>
            <a:r>
              <a:rPr lang="hu-HU" sz="2000" u="sng" dirty="0">
                <a:latin typeface="Arial" panose="020B0604020202020204" pitchFamily="34" charset="0"/>
                <a:cs typeface="Arial" panose="020B0604020202020204" pitchFamily="34" charset="0"/>
              </a:rPr>
              <a:t>Arisztotelészi </a:t>
            </a:r>
            <a:r>
              <a:rPr lang="hu-HU" sz="2000" i="1" u="sng" dirty="0" err="1">
                <a:latin typeface="Arial" panose="020B0604020202020204" pitchFamily="34" charset="0"/>
                <a:cs typeface="Arial" panose="020B0604020202020204" pitchFamily="34" charset="0"/>
              </a:rPr>
              <a:t>szkholé</a:t>
            </a:r>
            <a:r>
              <a:rPr lang="hu-HU" sz="2000" u="sng" dirty="0">
                <a:latin typeface="Arial" panose="020B0604020202020204" pitchFamily="34" charset="0"/>
                <a:cs typeface="Arial" panose="020B0604020202020204" pitchFamily="34" charset="0"/>
              </a:rPr>
              <a:t>/komolyság</a:t>
            </a:r>
            <a:r>
              <a:rPr lang="hu-HU" sz="2000" dirty="0">
                <a:latin typeface="Arial" panose="020B0604020202020204" pitchFamily="34" charset="0"/>
                <a:cs typeface="Arial" panose="020B0604020202020204" pitchFamily="34" charset="0"/>
              </a:rPr>
              <a:t>: amiben a boldogság (a </a:t>
            </a:r>
            <a:r>
              <a:rPr lang="hu-HU" sz="2000" i="1" dirty="0" err="1">
                <a:latin typeface="Arial" panose="020B0604020202020204" pitchFamily="34" charset="0"/>
                <a:cs typeface="Arial" panose="020B0604020202020204" pitchFamily="34" charset="0"/>
              </a:rPr>
              <a:t>theória</a:t>
            </a:r>
            <a:r>
              <a:rPr lang="hu-HU" sz="2000" dirty="0">
                <a:latin typeface="Arial" panose="020B0604020202020204" pitchFamily="34" charset="0"/>
                <a:cs typeface="Arial" panose="020B0604020202020204" pitchFamily="34" charset="0"/>
              </a:rPr>
              <a:t>) 										realizálódik</a:t>
            </a:r>
          </a:p>
          <a:p>
            <a:endParaRPr lang="hu-HU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hu-HU" sz="2000" dirty="0">
                <a:latin typeface="Arial" panose="020B0604020202020204" pitchFamily="34" charset="0"/>
                <a:cs typeface="Arial" panose="020B0604020202020204" pitchFamily="34" charset="0"/>
              </a:rPr>
              <a:t>DE:</a:t>
            </a:r>
          </a:p>
          <a:p>
            <a:pPr lvl="2"/>
            <a:r>
              <a:rPr lang="hu-HU" sz="2000" b="1" dirty="0">
                <a:latin typeface="Arial" panose="020B0604020202020204" pitchFamily="34" charset="0"/>
                <a:cs typeface="Arial" panose="020B0604020202020204" pitchFamily="34" charset="0"/>
              </a:rPr>
              <a:t>Platóni játék és komolyság: metafizikai státuszt jelölnek</a:t>
            </a:r>
          </a:p>
          <a:p>
            <a:pPr lvl="2"/>
            <a:r>
              <a:rPr lang="hu-HU" sz="2000" b="1" dirty="0">
                <a:latin typeface="Arial" panose="020B0604020202020204" pitchFamily="34" charset="0"/>
                <a:cs typeface="Arial" panose="020B0604020202020204" pitchFamily="34" charset="0"/>
              </a:rPr>
              <a:t>Arisztotelészi játék, komolyság és </a:t>
            </a:r>
            <a:r>
              <a:rPr lang="hu-HU" sz="2000" b="1" i="1" dirty="0" err="1">
                <a:latin typeface="Arial" panose="020B0604020202020204" pitchFamily="34" charset="0"/>
                <a:cs typeface="Arial" panose="020B0604020202020204" pitchFamily="34" charset="0"/>
              </a:rPr>
              <a:t>szkholé</a:t>
            </a:r>
            <a:r>
              <a:rPr lang="hu-HU" sz="2000" b="1" dirty="0">
                <a:latin typeface="Arial" panose="020B0604020202020204" pitchFamily="34" charset="0"/>
                <a:cs typeface="Arial" panose="020B0604020202020204" pitchFamily="34" charset="0"/>
              </a:rPr>
              <a:t>: etikai kategóriák</a:t>
            </a:r>
          </a:p>
        </p:txBody>
      </p:sp>
      <p:sp>
        <p:nvSpPr>
          <p:cNvPr id="4" name="Dia számának helye 3">
            <a:extLst>
              <a:ext uri="{FF2B5EF4-FFF2-40B4-BE49-F238E27FC236}">
                <a16:creationId xmlns:a16="http://schemas.microsoft.com/office/drawing/2014/main" id="{683DA9ED-C82C-8B5C-3083-42C1346612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B0B80A-2005-4F42-A088-0E291BBFD33F}" type="slidenum">
              <a:rPr lang="hu-HU" smtClean="0">
                <a:solidFill>
                  <a:schemeClr val="bg1"/>
                </a:solidFill>
              </a:rPr>
              <a:t>15</a:t>
            </a:fld>
            <a:endParaRPr lang="hu-HU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4786205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C72DC59-1512-5F47-9F31-013C1FDD655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zövegdoboz 1">
            <a:extLst>
              <a:ext uri="{FF2B5EF4-FFF2-40B4-BE49-F238E27FC236}">
                <a16:creationId xmlns:a16="http://schemas.microsoft.com/office/drawing/2014/main" id="{5F7E5BBA-81B9-8FA6-4838-970A0A3721B4}"/>
              </a:ext>
            </a:extLst>
          </p:cNvPr>
          <p:cNvSpPr txBox="1"/>
          <p:nvPr/>
        </p:nvSpPr>
        <p:spPr>
          <a:xfrm>
            <a:off x="1800808" y="2726614"/>
            <a:ext cx="487991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3200" b="1" dirty="0">
                <a:latin typeface="Arial" panose="020B0604020202020204" pitchFamily="34" charset="0"/>
                <a:cs typeface="Arial" panose="020B0604020202020204" pitchFamily="34" charset="0"/>
              </a:rPr>
              <a:t>Köszönöm a figyelmet</a:t>
            </a:r>
            <a:endParaRPr lang="hu-HU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Dia számának helye 3">
            <a:extLst>
              <a:ext uri="{FF2B5EF4-FFF2-40B4-BE49-F238E27FC236}">
                <a16:creationId xmlns:a16="http://schemas.microsoft.com/office/drawing/2014/main" id="{270807CC-B3B5-7CF3-089F-4C6ADF88B9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B0B80A-2005-4F42-A088-0E291BBFD33F}" type="slidenum">
              <a:rPr lang="hu-HU" smtClean="0">
                <a:solidFill>
                  <a:schemeClr val="bg1"/>
                </a:solidFill>
              </a:rPr>
              <a:t>16</a:t>
            </a:fld>
            <a:endParaRPr lang="hu-HU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94819636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on">
  <a:themeElements>
    <a:clrScheme name="Aspektus">
      <a:dk1>
        <a:sysClr val="windowText" lastClr="000000"/>
      </a:dk1>
      <a:lt1>
        <a:sysClr val="window" lastClr="FFFFFF"/>
      </a:lt1>
      <a:dk2>
        <a:srgbClr val="323232"/>
      </a:dk2>
      <a:lt2>
        <a:srgbClr val="E3DED1"/>
      </a:lt2>
      <a:accent1>
        <a:srgbClr val="F07F09"/>
      </a:accent1>
      <a:accent2>
        <a:srgbClr val="9F2936"/>
      </a:accent2>
      <a:accent3>
        <a:srgbClr val="1B587C"/>
      </a:accent3>
      <a:accent4>
        <a:srgbClr val="4E8542"/>
      </a:accent4>
      <a:accent5>
        <a:srgbClr val="604878"/>
      </a:accent5>
      <a:accent6>
        <a:srgbClr val="C19859"/>
      </a:accent6>
      <a:hlink>
        <a:srgbClr val="6B9F25"/>
      </a:hlink>
      <a:folHlink>
        <a:srgbClr val="B26B02"/>
      </a:folHlink>
    </a:clrScheme>
    <a:fontScheme name="Ion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7000"/>
                <a:hueMod val="88000"/>
                <a:satMod val="130000"/>
                <a:lumMod val="124000"/>
              </a:schemeClr>
            </a:gs>
            <a:gs pos="100000">
              <a:schemeClr val="phClr">
                <a:tint val="96000"/>
                <a:shade val="88000"/>
                <a:hueMod val="108000"/>
                <a:satMod val="164000"/>
                <a:lumMod val="7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108000"/>
                <a:satMod val="164000"/>
                <a:lumMod val="74000"/>
              </a:schemeClr>
              <a:schemeClr val="phClr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" id="{B8441ADB-2E43-4AF7-B97A-BD870242C6A8}" vid="{292E63A9-BB86-4E3D-B92A-7223C6510D2E}"/>
    </a:ext>
  </a:extLst>
</a:theme>
</file>

<file path=ppt/theme/theme2.xml><?xml version="1.0" encoding="utf-8"?>
<a:theme xmlns:a="http://schemas.openxmlformats.org/drawingml/2006/main" name="Office-té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Office-té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</Template>
  <TotalTime>47315</TotalTime>
  <Words>1333</Words>
  <Application>Microsoft Office PowerPoint</Application>
  <PresentationFormat>Diavetítés a képernyőre (4:3 oldalarány)</PresentationFormat>
  <Paragraphs>227</Paragraphs>
  <Slides>16</Slides>
  <Notes>1</Notes>
  <HiddenSlides>0</HiddenSlides>
  <MMClips>0</MMClips>
  <ScaleCrop>false</ScaleCrop>
  <HeadingPairs>
    <vt:vector size="6" baseType="variant">
      <vt:variant>
        <vt:lpstr>Használt betűtípusok</vt:lpstr>
      </vt:variant>
      <vt:variant>
        <vt:i4>5</vt:i4>
      </vt:variant>
      <vt:variant>
        <vt:lpstr>Téma</vt:lpstr>
      </vt:variant>
      <vt:variant>
        <vt:i4>1</vt:i4>
      </vt:variant>
      <vt:variant>
        <vt:lpstr>Diacímek</vt:lpstr>
      </vt:variant>
      <vt:variant>
        <vt:i4>16</vt:i4>
      </vt:variant>
    </vt:vector>
  </HeadingPairs>
  <TitlesOfParts>
    <vt:vector size="22" baseType="lpstr">
      <vt:lpstr>Aptos</vt:lpstr>
      <vt:lpstr>Arial</vt:lpstr>
      <vt:lpstr>Century Gothic</vt:lpstr>
      <vt:lpstr>Symbol</vt:lpstr>
      <vt:lpstr>Wingdings 3</vt:lpstr>
      <vt:lpstr>Ion</vt:lpstr>
      <vt:lpstr>  Mohay Gergely  A játék szerepe az életben:  Platón és Arisztotelész különböző álláspontja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Mohay Gergely</dc:creator>
  <cp:lastModifiedBy>Mohay Gergely</cp:lastModifiedBy>
  <cp:revision>230</cp:revision>
  <dcterms:created xsi:type="dcterms:W3CDTF">2026-04-07T10:09:48Z</dcterms:created>
  <dcterms:modified xsi:type="dcterms:W3CDTF">2026-05-21T06:25:10Z</dcterms:modified>
</cp:coreProperties>
</file>