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84" r:id="rId2"/>
    <p:sldId id="283" r:id="rId3"/>
    <p:sldId id="287" r:id="rId4"/>
    <p:sldId id="286" r:id="rId5"/>
    <p:sldId id="289" r:id="rId6"/>
    <p:sldId id="290" r:id="rId7"/>
    <p:sldId id="291" r:id="rId8"/>
    <p:sldId id="295" r:id="rId9"/>
    <p:sldId id="292" r:id="rId10"/>
    <p:sldId id="293" r:id="rId11"/>
    <p:sldId id="294" r:id="rId12"/>
    <p:sldId id="29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0583D-F65D-4CDF-8471-230B918FC031}" type="datetimeFigureOut">
              <a:rPr lang="hu-HU" smtClean="0"/>
              <a:t>2025. 09. 15.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36064-0FD7-4D5F-8F8D-CC519CB6B2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840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30ED657-DA44-4895-93DB-4232A94178FD}" type="datetime1">
              <a:rPr lang="hu-HU" smtClean="0"/>
              <a:t>2025. 09. 15.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5128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B90F-1C47-4F24-A51D-B3DCBE9B6A13}" type="datetime1">
              <a:rPr lang="hu-HU" smtClean="0"/>
              <a:t>2025. 09. 15.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06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6FF059-5884-4A02-AD45-CCFE4BD11126}" type="datetime1">
              <a:rPr lang="hu-HU" smtClean="0"/>
              <a:t>2025. 09. 15.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05389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0906-DD58-436E-8091-C5B17CE5568D}" type="datetime1">
              <a:rPr lang="hu-HU" smtClean="0"/>
              <a:t>2025. 09. 15.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2030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C40D-1E58-4976-81A9-B4C6998D4CFB}" type="datetime1">
              <a:rPr lang="hu-HU" smtClean="0"/>
              <a:t>2025. 09. 15.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7337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075C-CFA2-4F71-A795-B2106D159E2E}" type="datetime1">
              <a:rPr lang="hu-HU" smtClean="0"/>
              <a:t>2025. 09. 15.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940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01A9A-1B29-4DF1-A67B-DC0B639C49FD}" type="datetime1">
              <a:rPr lang="hu-HU" smtClean="0"/>
              <a:t>2025. 09. 15.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1167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1123E6-A55A-43CD-8450-5331A7290AC7}" type="datetime1">
              <a:rPr lang="hu-HU" smtClean="0"/>
              <a:t>2025. 09. 15.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1141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BFF5E6-607C-416C-80CE-463F3310CEE2}" type="datetime1">
              <a:rPr lang="hu-HU" smtClean="0"/>
              <a:t>2025. 09. 15.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7308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18773-245C-4009-88CF-60DC139BD8C7}" type="datetime1">
              <a:rPr lang="hu-HU" smtClean="0"/>
              <a:t>2025. 09. 15.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404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689-39E1-4DAC-A909-7FCD6ABE1731}" type="datetime1">
              <a:rPr lang="hu-HU" smtClean="0"/>
              <a:t>2025. 09. 15.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6361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05340733-F03D-4EF4-A5E3-61F22B270B5A}" type="datetime1">
              <a:rPr lang="hu-HU" smtClean="0"/>
              <a:t>2025. 09. 15.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E60E0D72-B88B-4AA3-A256-63BCBEF73EE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624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4643" y="744469"/>
            <a:ext cx="8005589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6C94072-1B34-48FB-9A9C-5A9A0FFC8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C1100D6-78C9-2072-A2F1-D9E6ADDE3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93" r="-2" b="18905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D5941F3-0256-4E90-BBBC-5A6EDEB8E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3503" y="4166755"/>
            <a:ext cx="4205931" cy="2040066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CCE8481-DD18-1582-EE34-C16948AF8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503" y="4132924"/>
            <a:ext cx="4205931" cy="2040066"/>
          </a:xfrm>
          <a:solidFill>
            <a:schemeClr val="tx1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defTabSz="914400"/>
            <a:r>
              <a:rPr lang="en-US" sz="2400" cap="all">
                <a:solidFill>
                  <a:srgbClr val="FFFFFF"/>
                </a:solidFill>
              </a:rPr>
              <a:t>Mohay gergely:</a:t>
            </a:r>
            <a:br>
              <a:rPr lang="en-US" sz="2400" cap="all">
                <a:solidFill>
                  <a:srgbClr val="FFFFFF"/>
                </a:solidFill>
              </a:rPr>
            </a:br>
            <a:br>
              <a:rPr lang="en-US" sz="2400" cap="all">
                <a:solidFill>
                  <a:srgbClr val="FFFFFF"/>
                </a:solidFill>
              </a:rPr>
            </a:br>
            <a:br>
              <a:rPr lang="en-US" sz="2400" cap="all">
                <a:solidFill>
                  <a:srgbClr val="FFFFFF"/>
                </a:solidFill>
              </a:rPr>
            </a:br>
            <a:r>
              <a:rPr lang="en-US" sz="2400" b="1" cap="all">
                <a:solidFill>
                  <a:srgbClr val="FFFFFF"/>
                </a:solidFill>
              </a:rPr>
              <a:t>Arisztophanész istenei és a peloponnészoszi háború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5019358-4900-4555-99FF-EF6AE90B8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252609" y="3710250"/>
            <a:ext cx="1598600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BDE1B830-B840-60B1-7FA0-68BD6E35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94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7E2D8A-19BE-48A0-889C-CCAC0234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FA966A9-A0EF-58C5-2C0F-7198489C2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71" y="1064086"/>
            <a:ext cx="3803442" cy="4409787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43AD2C47-2A9C-DF6E-91A5-BB5497AFBD02}"/>
              </a:ext>
            </a:extLst>
          </p:cNvPr>
          <p:cNvSpPr txBox="1"/>
          <p:nvPr/>
        </p:nvSpPr>
        <p:spPr>
          <a:xfrm>
            <a:off x="4980213" y="1457613"/>
            <a:ext cx="3960587" cy="4995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>
                <a:solidFill>
                  <a:schemeClr val="tx2"/>
                </a:solidFill>
              </a:rPr>
              <a:t>Az istenek szerepe a peloponnészoszi háborúban és a békekötésben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						+</a:t>
            </a: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Megszemélyesítések a béke-darabokban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Az istenek kigúnyolása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40D2CD0C-33BB-F072-615C-82FE5697F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E60E0D72-B88B-4AA3-A256-63BCBEF73EE4}" type="slidenum">
              <a:rPr lang="en-US" sz="1200" smtClean="0"/>
              <a:pPr defTabSz="914400">
                <a:spcAft>
                  <a:spcPts val="600"/>
                </a:spcAft>
              </a:pPr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93294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4E68AB-1B1F-0CE9-29B6-7E4220AA5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39F6264-974C-F96B-4A7A-40D39052ECFA}"/>
              </a:ext>
            </a:extLst>
          </p:cNvPr>
          <p:cNvSpPr txBox="1"/>
          <p:nvPr/>
        </p:nvSpPr>
        <p:spPr>
          <a:xfrm>
            <a:off x="358570" y="943897"/>
            <a:ext cx="4980346" cy="53389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>
                <a:solidFill>
                  <a:schemeClr val="tx2"/>
                </a:solidFill>
              </a:rPr>
              <a:t>Arisztophanész</a:t>
            </a:r>
            <a:r>
              <a:rPr lang="en-US" sz="2200">
                <a:solidFill>
                  <a:schemeClr val="tx2"/>
                </a:solidFill>
              </a:rPr>
              <a:t> (</a:t>
            </a:r>
            <a:r>
              <a:rPr lang="hu-HU" sz="2200">
                <a:solidFill>
                  <a:schemeClr val="tx2"/>
                </a:solidFill>
              </a:rPr>
              <a:t>kb. </a:t>
            </a:r>
            <a:r>
              <a:rPr lang="en-US" sz="2200">
                <a:solidFill>
                  <a:schemeClr val="tx2"/>
                </a:solidFill>
              </a:rPr>
              <a:t>Kr. e. 446 – 380)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	(Peloponnészoszi háború: 431–404) 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>
                <a:solidFill>
                  <a:schemeClr val="tx2"/>
                </a:solidFill>
              </a:rPr>
              <a:t>Három béke-darab:</a:t>
            </a:r>
            <a:endParaRPr lang="hu-HU" sz="2200" b="1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8412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Akharnaibeliek (Kr. e. 425)</a:t>
            </a:r>
            <a:endParaRPr lang="hu-HU" sz="2200">
              <a:solidFill>
                <a:schemeClr val="tx2"/>
              </a:solidFill>
            </a:endParaRPr>
          </a:p>
          <a:p>
            <a:pPr marL="8412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en-US" sz="2200">
              <a:solidFill>
                <a:schemeClr val="tx2"/>
              </a:solidFill>
            </a:endParaRPr>
          </a:p>
          <a:p>
            <a:pPr marL="8412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 b="1">
                <a:solidFill>
                  <a:schemeClr val="tx2"/>
                </a:solidFill>
              </a:rPr>
              <a:t>Béke (Kr. e. 421)</a:t>
            </a:r>
            <a:endParaRPr lang="hu-HU" sz="2200" b="1">
              <a:solidFill>
                <a:schemeClr val="tx2"/>
              </a:solidFill>
            </a:endParaRPr>
          </a:p>
          <a:p>
            <a:pPr marL="8412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en-US" sz="2200" b="1">
              <a:solidFill>
                <a:schemeClr val="tx2"/>
              </a:solidFill>
            </a:endParaRPr>
          </a:p>
          <a:p>
            <a:pPr marL="8412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Lüszsisztraté (Kr. e. 411)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774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CE5CE86-0CFC-8266-719B-61C61E8281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02" r="11982"/>
          <a:stretch>
            <a:fillRect/>
          </a:stretch>
        </p:blipFill>
        <p:spPr>
          <a:xfrm>
            <a:off x="5709195" y="10"/>
            <a:ext cx="3434804" cy="685799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1B6A565A-FB19-C318-392F-90BB75359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26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85DFC-EE11-DE50-B11A-906B69FD6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C47D4F4-0CFE-4B87-8C7E-3681081D3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75DA423-1E6A-406A-9B05-E620EFA1F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C00E1B4-0DC0-7364-2183-8A30175673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74" r="-5" b="4739"/>
          <a:stretch>
            <a:fillRect/>
          </a:stretch>
        </p:blipFill>
        <p:spPr>
          <a:xfrm>
            <a:off x="20" y="-1"/>
            <a:ext cx="3280138" cy="3438081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BD984278-C969-91CD-8FE4-9070D39937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59" r="13397"/>
          <a:stretch>
            <a:fillRect/>
          </a:stretch>
        </p:blipFill>
        <p:spPr>
          <a:xfrm>
            <a:off x="20" y="3438457"/>
            <a:ext cx="3280138" cy="3429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5408C03-B752-49FB-ABD5-7ED758AE4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0158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D1AE5EAD-6E23-7837-8C33-99D60B81528D}"/>
              </a:ext>
            </a:extLst>
          </p:cNvPr>
          <p:cNvSpPr txBox="1"/>
          <p:nvPr/>
        </p:nvSpPr>
        <p:spPr>
          <a:xfrm>
            <a:off x="3825618" y="943897"/>
            <a:ext cx="4632582" cy="49235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 u="sng">
                <a:solidFill>
                  <a:schemeClr val="tx2"/>
                </a:solidFill>
              </a:rPr>
              <a:t>Arisztophanész komédiáinak istenei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200">
                <a:solidFill>
                  <a:schemeClr val="tx2"/>
                </a:solidFill>
              </a:rPr>
              <a:t>Létük magától értetődő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200">
                <a:solidFill>
                  <a:schemeClr val="tx2"/>
                </a:solidFill>
              </a:rPr>
              <a:t>Csak négy komédiában szerepelnek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200">
                <a:solidFill>
                  <a:schemeClr val="tx2"/>
                </a:solidFill>
              </a:rPr>
              <a:t>Jóindulatúak, de befolyásuk kicsi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200">
                <a:solidFill>
                  <a:schemeClr val="tx2"/>
                </a:solidFill>
              </a:rPr>
              <a:t>A problémák megoldása az embereken múlik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08777B4-DB13-8B17-72B5-B0B4A5D4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 smtClean="0"/>
              <a:pPr>
                <a:spcAft>
                  <a:spcPts val="600"/>
                </a:spcAft>
              </a:pPr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5896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DEDFC2-B401-6FDA-A25A-779F155A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D9A2198-CDF8-109B-21BB-4F22E1732E54}"/>
              </a:ext>
            </a:extLst>
          </p:cNvPr>
          <p:cNvSpPr txBox="1"/>
          <p:nvPr/>
        </p:nvSpPr>
        <p:spPr>
          <a:xfrm>
            <a:off x="701471" y="398206"/>
            <a:ext cx="4345106" cy="62828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 u="sng">
                <a:solidFill>
                  <a:schemeClr val="tx2"/>
                </a:solidFill>
              </a:rPr>
              <a:t>A </a:t>
            </a:r>
            <a:r>
              <a:rPr lang="en-US" sz="2200" b="1" i="1" u="sng">
                <a:solidFill>
                  <a:schemeClr val="tx2"/>
                </a:solidFill>
              </a:rPr>
              <a:t>hagyományos</a:t>
            </a:r>
            <a:r>
              <a:rPr lang="en-US" sz="2200" b="1" u="sng">
                <a:solidFill>
                  <a:schemeClr val="tx2"/>
                </a:solidFill>
              </a:rPr>
              <a:t> istenek szerepe a </a:t>
            </a:r>
            <a:r>
              <a:rPr lang="en-US" sz="2200" b="1" i="1" u="sng">
                <a:solidFill>
                  <a:schemeClr val="tx2"/>
                </a:solidFill>
              </a:rPr>
              <a:t>Béké</a:t>
            </a:r>
            <a:r>
              <a:rPr lang="en-US" sz="2200" b="1" u="sng">
                <a:solidFill>
                  <a:schemeClr val="tx2"/>
                </a:solidFill>
              </a:rPr>
              <a:t>ben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200">
                <a:solidFill>
                  <a:schemeClr val="tx2"/>
                </a:solidFill>
              </a:rPr>
              <a:t>Nem az istenek okozták a háborút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lvl="1" defTabSz="914400">
              <a:lnSpc>
                <a:spcPct val="94000"/>
              </a:lnSpc>
              <a:spcAft>
                <a:spcPts val="200"/>
              </a:spcAft>
            </a:pPr>
            <a:r>
              <a:rPr lang="hu-HU" sz="2200">
                <a:solidFill>
                  <a:schemeClr val="tx2"/>
                </a:solidFill>
              </a:rPr>
              <a:t>&gt;&gt; </a:t>
            </a:r>
            <a:r>
              <a:rPr lang="en-US" sz="2200">
                <a:solidFill>
                  <a:schemeClr val="tx2"/>
                </a:solidFill>
              </a:rPr>
              <a:t>A békét is csak az emberek tudják létrehozni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 sz="2200">
                <a:solidFill>
                  <a:schemeClr val="tx2"/>
                </a:solidFill>
              </a:rPr>
              <a:t>Hermész haszonleső és megvesztegethető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 </a:t>
            </a:r>
            <a:r>
              <a:rPr lang="hu-HU" sz="2200">
                <a:solidFill>
                  <a:schemeClr val="tx2"/>
                </a:solidFill>
              </a:rPr>
              <a:t>	</a:t>
            </a:r>
            <a:r>
              <a:rPr lang="en-US" sz="2200">
                <a:solidFill>
                  <a:schemeClr val="tx2"/>
                </a:solidFill>
              </a:rPr>
              <a:t>&gt;&gt; valójában nem isten, hanem emberi hibák megjelenítője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774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5710E9C-6441-F499-DCB8-BB069F199C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11" r="12510"/>
          <a:stretch>
            <a:fillRect/>
          </a:stretch>
        </p:blipFill>
        <p:spPr>
          <a:xfrm>
            <a:off x="5709195" y="10"/>
            <a:ext cx="3434804" cy="685799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09A8D072-112F-D557-7B3D-372C573C9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50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40D855-6F61-13ED-3185-85680FCE0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7E2D8A-19BE-48A0-889C-CCAC0234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6596360-34E0-A3FD-C6DF-085970F0F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71" y="1005027"/>
            <a:ext cx="3803442" cy="4527905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D64051E3-CD6A-A1BD-E364-7C571755C390}"/>
              </a:ext>
            </a:extLst>
          </p:cNvPr>
          <p:cNvSpPr txBox="1"/>
          <p:nvPr/>
        </p:nvSpPr>
        <p:spPr>
          <a:xfrm>
            <a:off x="4808763" y="508000"/>
            <a:ext cx="3845379" cy="53974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 u="sng">
                <a:solidFill>
                  <a:schemeClr val="tx2"/>
                </a:solidFill>
              </a:rPr>
              <a:t>Megszemélyesített elvont fogalmak</a:t>
            </a: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pl. Gazdagság, Szegénység, Demokrácia, Nép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u="sng">
                <a:solidFill>
                  <a:schemeClr val="tx2"/>
                </a:solidFill>
              </a:rPr>
              <a:t>Két típusuk:</a:t>
            </a:r>
            <a:endParaRPr lang="hu-HU" sz="2200" u="sng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Költői eszközök (allegorikus beszédmód)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Istennek tekintett elvont fogalmak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EE0067A-F448-3B9C-11F3-EC8AB305F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E60E0D72-B88B-4AA3-A256-63BCBEF73EE4}" type="slidenum">
              <a:rPr lang="en-US" sz="1200" smtClean="0"/>
              <a:pPr defTabSz="914400">
                <a:spcAft>
                  <a:spcPts val="600"/>
                </a:spcAft>
              </a:pPr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4898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D373A9-8707-56BB-0E21-BD603CF08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871B231-F307-A2E5-B67F-58CBF5850E24}"/>
              </a:ext>
            </a:extLst>
          </p:cNvPr>
          <p:cNvSpPr txBox="1"/>
          <p:nvPr/>
        </p:nvSpPr>
        <p:spPr>
          <a:xfrm>
            <a:off x="358570" y="986971"/>
            <a:ext cx="4910115" cy="48804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 u="sng">
                <a:solidFill>
                  <a:schemeClr val="tx2"/>
                </a:solidFill>
              </a:rPr>
              <a:t>Megszemélyesítések a </a:t>
            </a:r>
            <a:r>
              <a:rPr lang="en-US" sz="2200" b="1" i="1" u="sng">
                <a:solidFill>
                  <a:schemeClr val="tx2"/>
                </a:solidFill>
              </a:rPr>
              <a:t>Béké</a:t>
            </a:r>
            <a:r>
              <a:rPr lang="en-US" sz="2200" b="1" u="sng">
                <a:solidFill>
                  <a:schemeClr val="tx2"/>
                </a:solidFill>
              </a:rPr>
              <a:t>ben</a:t>
            </a:r>
            <a:r>
              <a:rPr lang="hu-HU" sz="2200" b="1" u="sng">
                <a:solidFill>
                  <a:schemeClr val="tx2"/>
                </a:solidFill>
              </a:rPr>
              <a:t>  - 1.</a:t>
            </a: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>
                <a:solidFill>
                  <a:schemeClr val="tx2"/>
                </a:solidFill>
              </a:rPr>
              <a:t>Háború</a:t>
            </a:r>
            <a:endParaRPr lang="hu-HU" sz="2200" b="1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– elsősorban egy állapot megszemélyesítése, nem isten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	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hu-HU" sz="2200">
                <a:solidFill>
                  <a:schemeClr val="tx2"/>
                </a:solidFill>
              </a:rPr>
              <a:t>	</a:t>
            </a:r>
            <a:r>
              <a:rPr lang="en-US" sz="2200">
                <a:solidFill>
                  <a:schemeClr val="tx2"/>
                </a:solidFill>
              </a:rPr>
              <a:t>&gt;&gt; az emberek hatalmában áll megindítani és lezárni a háborút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– segítője: Zűrzavar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774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8110820-08B5-AFDF-7995-40BE1E990C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42" r="25132" b="5"/>
          <a:stretch>
            <a:fillRect/>
          </a:stretch>
        </p:blipFill>
        <p:spPr>
          <a:xfrm>
            <a:off x="5709195" y="10"/>
            <a:ext cx="3434804" cy="685799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5D925A7-FD4D-DAF5-EF6B-04D99B266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88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796C3-B673-9E9B-EBCC-AF055E647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66E71E0-8ACB-341B-5251-1C8477323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44" r="8436"/>
          <a:stretch>
            <a:fillRect/>
          </a:stretch>
        </p:blipFill>
        <p:spPr>
          <a:xfrm>
            <a:off x="20" y="10"/>
            <a:ext cx="3280138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0158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68E43FCC-3AAB-500F-971E-A1AFCFCDD5AC}"/>
              </a:ext>
            </a:extLst>
          </p:cNvPr>
          <p:cNvSpPr txBox="1"/>
          <p:nvPr/>
        </p:nvSpPr>
        <p:spPr>
          <a:xfrm>
            <a:off x="3825617" y="754743"/>
            <a:ext cx="5200396" cy="59363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 u="sng">
                <a:solidFill>
                  <a:schemeClr val="tx2"/>
                </a:solidFill>
              </a:rPr>
              <a:t>Megszemélyesítések a </a:t>
            </a:r>
            <a:r>
              <a:rPr lang="en-US" sz="2200" b="1" i="1" u="sng">
                <a:solidFill>
                  <a:schemeClr val="tx2"/>
                </a:solidFill>
              </a:rPr>
              <a:t>Béké</a:t>
            </a:r>
            <a:r>
              <a:rPr lang="en-US" sz="2200" b="1" u="sng">
                <a:solidFill>
                  <a:schemeClr val="tx2"/>
                </a:solidFill>
              </a:rPr>
              <a:t>ben</a:t>
            </a:r>
            <a:r>
              <a:rPr lang="hu-HU" sz="2200" b="1" u="sng">
                <a:solidFill>
                  <a:schemeClr val="tx2"/>
                </a:solidFill>
              </a:rPr>
              <a:t> – 2.</a:t>
            </a: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>
                <a:solidFill>
                  <a:schemeClr val="tx2"/>
                </a:solidFill>
              </a:rPr>
              <a:t>Béke</a:t>
            </a:r>
            <a:endParaRPr lang="hu-HU" sz="2200" b="1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 b="1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– </a:t>
            </a:r>
            <a:r>
              <a:rPr lang="hu-HU" sz="2200">
                <a:solidFill>
                  <a:schemeClr val="tx2"/>
                </a:solidFill>
              </a:rPr>
              <a:t>E</a:t>
            </a:r>
            <a:r>
              <a:rPr lang="en-US" sz="2200">
                <a:solidFill>
                  <a:schemeClr val="tx2"/>
                </a:solidFill>
              </a:rPr>
              <a:t>gy állapot szimbolikus ábrázolása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– </a:t>
            </a:r>
            <a:r>
              <a:rPr lang="hu-HU" sz="2200">
                <a:solidFill>
                  <a:schemeClr val="tx2"/>
                </a:solidFill>
              </a:rPr>
              <a:t>I</a:t>
            </a:r>
            <a:r>
              <a:rPr lang="en-US" sz="2200">
                <a:solidFill>
                  <a:schemeClr val="tx2"/>
                </a:solidFill>
              </a:rPr>
              <a:t>stennek tekinti a költő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– </a:t>
            </a:r>
            <a:r>
              <a:rPr lang="hu-HU" sz="2200">
                <a:solidFill>
                  <a:schemeClr val="tx2"/>
                </a:solidFill>
              </a:rPr>
              <a:t>E</a:t>
            </a:r>
            <a:r>
              <a:rPr lang="en-US" sz="2200">
                <a:solidFill>
                  <a:schemeClr val="tx2"/>
                </a:solidFill>
              </a:rPr>
              <a:t>gy szobor jelenítette meg a színpadon (emberi alkotás)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– </a:t>
            </a:r>
            <a:r>
              <a:rPr lang="hu-HU" sz="2200">
                <a:solidFill>
                  <a:schemeClr val="tx2"/>
                </a:solidFill>
              </a:rPr>
              <a:t>S</a:t>
            </a:r>
            <a:r>
              <a:rPr lang="en-US" sz="2200">
                <a:solidFill>
                  <a:schemeClr val="tx2"/>
                </a:solidFill>
              </a:rPr>
              <a:t>egítői: Szüret és Ünnep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–</a:t>
            </a:r>
            <a:r>
              <a:rPr lang="hu-HU" sz="2200">
                <a:solidFill>
                  <a:schemeClr val="tx2"/>
                </a:solidFill>
              </a:rPr>
              <a:t> Állami </a:t>
            </a:r>
            <a:r>
              <a:rPr lang="en-US" sz="2200">
                <a:solidFill>
                  <a:schemeClr val="tx2"/>
                </a:solidFill>
              </a:rPr>
              <a:t>kultusza Athénban a 4. századtól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D654E9B-5E11-BA22-5AA8-BE855C54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 smtClean="0"/>
              <a:pPr>
                <a:spcAft>
                  <a:spcPts val="600"/>
                </a:spcAft>
              </a:pPr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6921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97A9B3-E031-279D-F753-86F6B755A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7C08825-03F5-24E6-DD04-5AD612119DAA}"/>
              </a:ext>
            </a:extLst>
          </p:cNvPr>
          <p:cNvSpPr txBox="1"/>
          <p:nvPr/>
        </p:nvSpPr>
        <p:spPr>
          <a:xfrm>
            <a:off x="358570" y="864493"/>
            <a:ext cx="4882637" cy="5791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 u="sng">
                <a:solidFill>
                  <a:schemeClr val="tx2"/>
                </a:solidFill>
              </a:rPr>
              <a:t>Az istenek kigúnyolása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 b="1" u="sng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 b="1" u="sng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Az athéniak nem tartották istentelenségnek a gúnyolódást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u="sng">
                <a:solidFill>
                  <a:schemeClr val="tx2"/>
                </a:solidFill>
              </a:rPr>
              <a:t>A gúny célja</a:t>
            </a:r>
            <a:r>
              <a:rPr lang="en-US" sz="2200">
                <a:solidFill>
                  <a:schemeClr val="tx2"/>
                </a:solidFill>
              </a:rPr>
              <a:t>: </a:t>
            </a:r>
            <a:endParaRPr lang="hu-HU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—"/>
            </a:pPr>
            <a:r>
              <a:rPr lang="en-US" sz="2200">
                <a:solidFill>
                  <a:schemeClr val="tx2"/>
                </a:solidFill>
              </a:rPr>
              <a:t>öncélú nevettetés</a:t>
            </a:r>
            <a:endParaRPr lang="hu-HU" sz="2200">
              <a:solidFill>
                <a:schemeClr val="tx2"/>
              </a:solidFill>
            </a:endParaRP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—"/>
            </a:pPr>
            <a:endParaRPr lang="en-US" sz="2200">
              <a:solidFill>
                <a:schemeClr val="tx2"/>
              </a:solidFill>
            </a:endParaRP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—"/>
            </a:pPr>
            <a:r>
              <a:rPr lang="en-US" sz="2200">
                <a:solidFill>
                  <a:schemeClr val="tx2"/>
                </a:solidFill>
              </a:rPr>
              <a:t>az istenkép kritikája</a:t>
            </a:r>
            <a:endParaRPr lang="hu-HU" sz="2200">
              <a:solidFill>
                <a:schemeClr val="tx2"/>
              </a:solidFill>
            </a:endParaRP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—"/>
            </a:pPr>
            <a:endParaRPr lang="en-US" sz="2200">
              <a:solidFill>
                <a:schemeClr val="tx2"/>
              </a:solidFill>
            </a:endParaRP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—"/>
            </a:pPr>
            <a:r>
              <a:rPr lang="en-US" sz="2200">
                <a:solidFill>
                  <a:schemeClr val="tx2"/>
                </a:solidFill>
              </a:rPr>
              <a:t>emberi vétkeket felnagyítva kritizálni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774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C083594-9ECC-539C-D6B9-B4A159D954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66" r="28104" b="1"/>
          <a:stretch>
            <a:fillRect/>
          </a:stretch>
        </p:blipFill>
        <p:spPr>
          <a:xfrm>
            <a:off x="5709195" y="10"/>
            <a:ext cx="3434804" cy="685799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B87D7678-8A88-D3A3-4260-CE0EA332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4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EB5ECC-BF1E-C135-72EE-1A3D670F4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880B70-9045-4B1E-A61A-E849BE8C8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E2B8A2D-F46F-4DA5-8AFF-BC57461C2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09C0B3B-8A41-75B8-5431-74F1F2BFE2F9}"/>
              </a:ext>
            </a:extLst>
          </p:cNvPr>
          <p:cNvSpPr txBox="1"/>
          <p:nvPr/>
        </p:nvSpPr>
        <p:spPr>
          <a:xfrm>
            <a:off x="588557" y="643467"/>
            <a:ext cx="4345106" cy="522393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 b="1" u="sng">
                <a:solidFill>
                  <a:schemeClr val="tx2"/>
                </a:solidFill>
              </a:rPr>
              <a:t>Az istenek kigúnyolásának magyarázata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 b="1" u="sng">
              <a:solidFill>
                <a:schemeClr val="tx2"/>
              </a:solidFill>
            </a:endParaRP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Az istentelenség jele? – inkább a hit elevenségének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A Dionüszosz-kultusz szentesítette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Más műfajoktól és a hagyományos vallástól sem teljesen idegen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</a:rPr>
              <a:t>Korlátok között marad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2BAD85-00E4-4D0A-993C-8372E78E1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774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0F019BE-25B1-D673-2BC9-80F70556E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150" y="643467"/>
            <a:ext cx="1798892" cy="27051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14187F8-B6CA-194F-30F3-4AC689B27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817" y="3931795"/>
            <a:ext cx="2797559" cy="186037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8B1B40C-222B-626C-CCC0-72B55371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 smtClean="0"/>
              <a:pPr>
                <a:spcAft>
                  <a:spcPts val="600"/>
                </a:spcAft>
              </a:pPr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59989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DCE648-CDA0-1B91-CDB7-558A79EA4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37E899-1A26-449D-9A99-B8D7B9564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023BA4-63D6-4B04-BC2C-6D126A23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EF141B1-C49E-9570-49A8-B9F5777D982E}"/>
              </a:ext>
            </a:extLst>
          </p:cNvPr>
          <p:cNvSpPr txBox="1"/>
          <p:nvPr/>
        </p:nvSpPr>
        <p:spPr>
          <a:xfrm>
            <a:off x="2729859" y="195900"/>
            <a:ext cx="6414142" cy="6459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  <a:highlight>
                  <a:srgbClr val="FFFF00"/>
                </a:highlight>
              </a:rPr>
              <a:t>Az istenek befolyása az életre és a történelemre kisebb, mint a hagyományos gondolkodás szerint</a:t>
            </a:r>
            <a:endParaRPr lang="hu-HU" sz="2200">
              <a:solidFill>
                <a:schemeClr val="tx2"/>
              </a:solidFill>
              <a:highlight>
                <a:srgbClr val="FFFF00"/>
              </a:highlight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hu-HU" sz="2200">
              <a:solidFill>
                <a:schemeClr val="tx2"/>
              </a:solidFill>
              <a:highlight>
                <a:srgbClr val="00FFFF"/>
              </a:highlight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hu-HU" sz="2200">
                <a:solidFill>
                  <a:schemeClr val="tx2"/>
                </a:solidFill>
                <a:highlight>
                  <a:srgbClr val="00FFFF"/>
                </a:highlight>
              </a:rPr>
              <a:t>Thuküdiész hasonlóan gondolkodik a háború és az istenek kapcsolatáról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endParaRPr lang="en-US" sz="2200">
              <a:solidFill>
                <a:schemeClr val="tx2"/>
              </a:solidFill>
              <a:highlight>
                <a:srgbClr val="00FFFF"/>
              </a:highlight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200">
                <a:solidFill>
                  <a:schemeClr val="tx2"/>
                </a:solidFill>
                <a:highlight>
                  <a:srgbClr val="FFFF00"/>
                </a:highlight>
              </a:rPr>
              <a:t>A peloponnészoszi háborút az emberi ostobaság, indulatok és önzés okozta</a:t>
            </a:r>
          </a:p>
          <a:p>
            <a:pPr marL="8412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  <a:highlight>
                  <a:srgbClr val="FFFF00"/>
                </a:highlight>
              </a:rPr>
              <a:t>&gt;&gt; a társadalomnak kell megújulnia a békéhez</a:t>
            </a:r>
            <a:endParaRPr lang="hu-HU" sz="2200">
              <a:solidFill>
                <a:schemeClr val="tx2"/>
              </a:solidFill>
              <a:highlight>
                <a:srgbClr val="FFFF00"/>
              </a:highlight>
            </a:endParaRPr>
          </a:p>
          <a:p>
            <a:pPr marL="8412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hu-HU" sz="2200">
              <a:solidFill>
                <a:schemeClr val="tx2"/>
              </a:solidFill>
              <a:highlight>
                <a:srgbClr val="FFFF00"/>
              </a:highlight>
            </a:endParaRP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200">
                <a:solidFill>
                  <a:schemeClr val="tx2"/>
                </a:solidFill>
                <a:highlight>
                  <a:srgbClr val="00FFFF"/>
                </a:highlight>
              </a:rPr>
              <a:t>A megújulás emberfeletti erőt igényel + rendkívüli áldás és egy csoda lenne &gt;&gt; Béke egy istenség</a:t>
            </a:r>
            <a:endParaRPr lang="hu-HU" sz="2200">
              <a:solidFill>
                <a:schemeClr val="tx2"/>
              </a:solidFill>
              <a:highlight>
                <a:srgbClr val="00FFFF"/>
              </a:highlight>
            </a:endParaRP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endParaRPr lang="hu-HU" sz="2200">
              <a:solidFill>
                <a:schemeClr val="tx2"/>
              </a:solidFill>
              <a:highlight>
                <a:srgbClr val="00FFFF"/>
              </a:highlight>
            </a:endParaRP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200">
                <a:solidFill>
                  <a:schemeClr val="tx2"/>
                </a:solidFill>
                <a:highlight>
                  <a:srgbClr val="FFFF00"/>
                </a:highlight>
              </a:rPr>
              <a:t>Elvont fogalmak istenként szerepeltetése + a hagyományos istenek kigúnyolása:  </a:t>
            </a:r>
          </a:p>
          <a:p>
            <a:pPr marL="457200" lvl="2" defTabSz="914400">
              <a:lnSpc>
                <a:spcPct val="94000"/>
              </a:lnSpc>
              <a:spcAft>
                <a:spcPts val="200"/>
              </a:spcAft>
            </a:pPr>
            <a:r>
              <a:rPr lang="en-US" sz="2200">
                <a:solidFill>
                  <a:schemeClr val="tx2"/>
                </a:solidFill>
                <a:highlight>
                  <a:srgbClr val="FFFF00"/>
                </a:highlight>
              </a:rPr>
              <a:t>az istenség és a szentség jelentéséről elgondolkodtatni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200">
                <a:solidFill>
                  <a:schemeClr val="tx2"/>
                </a:solidFill>
              </a:rPr>
              <a:t>	</a:t>
            </a:r>
          </a:p>
          <a:p>
            <a:pPr marL="384048" lvl="1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77ADB64-D665-4989-0BCE-6D727861F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 smtClean="0"/>
              <a:pPr>
                <a:spcAft>
                  <a:spcPts val="600"/>
                </a:spcAft>
              </a:pPr>
              <a:t>11</a:t>
            </a:fld>
            <a:endParaRPr lang="en-US" sz="120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FB157DF-60A7-C114-906E-1307D8FB3F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17" t="323" r="11121" b="-323"/>
          <a:stretch>
            <a:fillRect/>
          </a:stretch>
        </p:blipFill>
        <p:spPr>
          <a:xfrm>
            <a:off x="0" y="10"/>
            <a:ext cx="2729858" cy="685799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75F25A46-E9D4-BA81-15A9-CFBCDBF69746}"/>
              </a:ext>
            </a:extLst>
          </p:cNvPr>
          <p:cNvSpPr txBox="1"/>
          <p:nvPr/>
        </p:nvSpPr>
        <p:spPr>
          <a:xfrm>
            <a:off x="530021" y="170574"/>
            <a:ext cx="1572061" cy="4394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400" b="1">
                <a:solidFill>
                  <a:schemeClr val="tx2"/>
                </a:solidFill>
              </a:rPr>
              <a:t>Összegzés</a:t>
            </a:r>
          </a:p>
        </p:txBody>
      </p:sp>
    </p:spTree>
    <p:extLst>
      <p:ext uri="{BB962C8B-B14F-4D97-AF65-F5344CB8AC3E}">
        <p14:creationId xmlns:p14="http://schemas.microsoft.com/office/powerpoint/2010/main" val="2401015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AA40F-6C59-14CD-5F68-F5DAB69D3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A53D48FD-5C50-738C-E5EC-D060262155C0}"/>
              </a:ext>
            </a:extLst>
          </p:cNvPr>
          <p:cNvSpPr txBox="1"/>
          <p:nvPr/>
        </p:nvSpPr>
        <p:spPr>
          <a:xfrm>
            <a:off x="634181" y="176982"/>
            <a:ext cx="8347587" cy="64450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hu-HU" sz="3300" b="1">
                <a:solidFill>
                  <a:schemeClr val="tx2"/>
                </a:solidFill>
                <a:highlight>
                  <a:srgbClr val="FFFF00"/>
                </a:highlight>
              </a:rPr>
              <a:t>KÖSZÖNÖM A FIGYELMET</a:t>
            </a:r>
            <a:r>
              <a:rPr lang="hu-HU" sz="2200" b="1">
                <a:solidFill>
                  <a:schemeClr val="tx2"/>
                </a:solidFill>
                <a:highlight>
                  <a:srgbClr val="FFFF00"/>
                </a:highlight>
              </a:rPr>
              <a:t>	</a:t>
            </a:r>
            <a:r>
              <a:rPr lang="hu-HU" sz="2200" b="1">
                <a:solidFill>
                  <a:schemeClr val="tx2"/>
                </a:solidFill>
              </a:rPr>
              <a:t>		</a:t>
            </a:r>
            <a:r>
              <a:rPr lang="hu-HU" sz="2900" b="1" u="sng">
                <a:solidFill>
                  <a:schemeClr val="tx2"/>
                </a:solidFill>
              </a:rPr>
              <a:t>Felhasznált irodalom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Aristophanes: Peace. Edited with Introduction and Commentary by S. Douglas Olson. Clarendon Press. Oxford 1998</a:t>
            </a:r>
            <a:r>
              <a:rPr lang="hu-HU" sz="2700">
                <a:solidFill>
                  <a:schemeClr val="tx2"/>
                </a:solidFill>
              </a:rPr>
              <a:t>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Burliga</a:t>
            </a:r>
            <a:r>
              <a:rPr lang="hu-HU" sz="2700">
                <a:solidFill>
                  <a:schemeClr val="tx2"/>
                </a:solidFill>
              </a:rPr>
              <a:t>, </a:t>
            </a:r>
            <a:r>
              <a:rPr lang="en-US" sz="2700">
                <a:solidFill>
                  <a:schemeClr val="tx2"/>
                </a:solidFill>
              </a:rPr>
              <a:t>B</a:t>
            </a:r>
            <a:r>
              <a:rPr lang="hu-HU" sz="2700">
                <a:solidFill>
                  <a:schemeClr val="tx2"/>
                </a:solidFill>
              </a:rPr>
              <a:t>.</a:t>
            </a:r>
            <a:r>
              <a:rPr lang="en-US" sz="2700">
                <a:solidFill>
                  <a:schemeClr val="tx2"/>
                </a:solidFill>
              </a:rPr>
              <a:t>: The Terrified Face of Alcyoneus: The Religious Character of Greek Warfare, or What about the Vanquished? </a:t>
            </a:r>
            <a:r>
              <a:rPr lang="hu-HU" sz="2700">
                <a:solidFill>
                  <a:schemeClr val="tx2"/>
                </a:solidFill>
              </a:rPr>
              <a:t>I</a:t>
            </a:r>
            <a:r>
              <a:rPr lang="en-US" sz="2700">
                <a:solidFill>
                  <a:schemeClr val="tx2"/>
                </a:solidFill>
              </a:rPr>
              <a:t>n: The Religious Aspects of War in the Ancient Near East, Greece, and Rome (ed. K. Ulanowski) Leiden, Boston</a:t>
            </a:r>
            <a:r>
              <a:rPr lang="hu-HU" sz="2700">
                <a:solidFill>
                  <a:schemeClr val="tx2"/>
                </a:solidFill>
              </a:rPr>
              <a:t>.</a:t>
            </a:r>
            <a:r>
              <a:rPr lang="en-US" sz="2700">
                <a:solidFill>
                  <a:schemeClr val="tx2"/>
                </a:solidFill>
              </a:rPr>
              <a:t> Brill 2016. 133–165.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The Encyclopedia of Greek Comedy (ed. Alan H. Sommerstein) Wiley-Blackwell 2019</a:t>
            </a:r>
            <a:r>
              <a:rPr lang="hu-HU" sz="2700">
                <a:solidFill>
                  <a:schemeClr val="tx2"/>
                </a:solidFill>
              </a:rPr>
              <a:t>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Fabbro</a:t>
            </a:r>
            <a:r>
              <a:rPr lang="hu-HU" sz="2700">
                <a:solidFill>
                  <a:schemeClr val="tx2"/>
                </a:solidFill>
              </a:rPr>
              <a:t>, E.</a:t>
            </a:r>
            <a:r>
              <a:rPr lang="en-US" sz="2700">
                <a:solidFill>
                  <a:schemeClr val="tx2"/>
                </a:solidFill>
              </a:rPr>
              <a:t>: Peace: War. </a:t>
            </a:r>
            <a:r>
              <a:rPr lang="hu-HU" sz="2700">
                <a:solidFill>
                  <a:schemeClr val="tx2"/>
                </a:solidFill>
              </a:rPr>
              <a:t>I</a:t>
            </a:r>
            <a:r>
              <a:rPr lang="en-US" sz="2700">
                <a:solidFill>
                  <a:schemeClr val="tx2"/>
                </a:solidFill>
              </a:rPr>
              <a:t>n: A </a:t>
            </a:r>
            <a:r>
              <a:rPr lang="hu-HU" sz="2700">
                <a:solidFill>
                  <a:schemeClr val="tx2"/>
                </a:solidFill>
              </a:rPr>
              <a:t>C</a:t>
            </a:r>
            <a:r>
              <a:rPr lang="en-US" sz="2700">
                <a:solidFill>
                  <a:schemeClr val="tx2"/>
                </a:solidFill>
              </a:rPr>
              <a:t>ompanion to Aristophanes (ed. Matthew C. Farmer, Jeremy B. Lefkowitz) Wiley-Blackwell 2024. 165–181</a:t>
            </a:r>
            <a:r>
              <a:rPr lang="hu-HU" sz="2700">
                <a:solidFill>
                  <a:schemeClr val="tx2"/>
                </a:solidFill>
              </a:rPr>
              <a:t>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Lexicon Iconographicum Mythologiae Classicae</a:t>
            </a:r>
            <a:r>
              <a:rPr lang="hu-HU" sz="2700">
                <a:solidFill>
                  <a:schemeClr val="tx2"/>
                </a:solidFill>
              </a:rPr>
              <a:t>…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hu-HU" sz="2700">
                <a:solidFill>
                  <a:schemeClr val="tx2"/>
                </a:solidFill>
              </a:rPr>
              <a:t>Long, T.: Barbarians in Greek Comedy. </a:t>
            </a:r>
            <a:r>
              <a:rPr lang="en-US" sz="2700">
                <a:solidFill>
                  <a:schemeClr val="tx2"/>
                </a:solidFill>
              </a:rPr>
              <a:t>Southern Illinois University Press, 1986</a:t>
            </a:r>
            <a:r>
              <a:rPr lang="hu-HU" sz="2700">
                <a:solidFill>
                  <a:schemeClr val="tx2"/>
                </a:solidFill>
              </a:rPr>
              <a:t>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Neue Pauly: Personifikation</a:t>
            </a:r>
            <a:r>
              <a:rPr lang="hu-HU" sz="2700">
                <a:solidFill>
                  <a:schemeClr val="tx2"/>
                </a:solidFill>
              </a:rPr>
              <a:t>…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hu-HU" sz="2700">
                <a:solidFill>
                  <a:schemeClr val="tx2"/>
                </a:solidFill>
              </a:rPr>
              <a:t>N</a:t>
            </a:r>
            <a:r>
              <a:rPr lang="en-US" sz="2700">
                <a:solidFill>
                  <a:schemeClr val="tx2"/>
                </a:solidFill>
              </a:rPr>
              <a:t>ewiger</a:t>
            </a:r>
            <a:r>
              <a:rPr lang="hu-HU" sz="2700">
                <a:solidFill>
                  <a:schemeClr val="tx2"/>
                </a:solidFill>
              </a:rPr>
              <a:t>, H</a:t>
            </a:r>
            <a:r>
              <a:rPr lang="en-US" sz="2700">
                <a:solidFill>
                  <a:schemeClr val="tx2"/>
                </a:solidFill>
              </a:rPr>
              <a:t>-J</a:t>
            </a:r>
            <a:r>
              <a:rPr lang="hu-HU" sz="2700">
                <a:solidFill>
                  <a:schemeClr val="tx2"/>
                </a:solidFill>
              </a:rPr>
              <a:t>.</a:t>
            </a:r>
            <a:r>
              <a:rPr lang="en-US" sz="2700">
                <a:solidFill>
                  <a:schemeClr val="tx2"/>
                </a:solidFill>
              </a:rPr>
              <a:t>: War and peace in the </a:t>
            </a:r>
            <a:r>
              <a:rPr lang="hu-HU" sz="2700">
                <a:solidFill>
                  <a:schemeClr val="tx2"/>
                </a:solidFill>
              </a:rPr>
              <a:t>C</a:t>
            </a:r>
            <a:r>
              <a:rPr lang="en-US" sz="2700">
                <a:solidFill>
                  <a:schemeClr val="tx2"/>
                </a:solidFill>
              </a:rPr>
              <a:t>omedy of Aristophanes. In: Aristophanes: Essays in Interpretation. Cambridge University Press 1980. 219–237.</a:t>
            </a:r>
            <a:endParaRPr lang="hu-HU" sz="2700">
              <a:solidFill>
                <a:schemeClr val="tx2"/>
              </a:solidFill>
            </a:endParaRP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Parker</a:t>
            </a:r>
            <a:r>
              <a:rPr lang="hu-HU" sz="2700">
                <a:solidFill>
                  <a:schemeClr val="tx2"/>
                </a:solidFill>
              </a:rPr>
              <a:t>, R.</a:t>
            </a:r>
            <a:r>
              <a:rPr lang="en-US" sz="2700">
                <a:solidFill>
                  <a:schemeClr val="tx2"/>
                </a:solidFill>
              </a:rPr>
              <a:t>: Polytheism and Society</a:t>
            </a:r>
            <a:r>
              <a:rPr lang="hu-HU" sz="2700">
                <a:solidFill>
                  <a:schemeClr val="tx2"/>
                </a:solidFill>
              </a:rPr>
              <a:t> at</a:t>
            </a:r>
            <a:r>
              <a:rPr lang="en-US" sz="2700">
                <a:solidFill>
                  <a:schemeClr val="tx2"/>
                </a:solidFill>
              </a:rPr>
              <a:t> Athens</a:t>
            </a:r>
            <a:r>
              <a:rPr lang="hu-HU" sz="2700">
                <a:solidFill>
                  <a:schemeClr val="tx2"/>
                </a:solidFill>
              </a:rPr>
              <a:t>. Oxford University Press 2007.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Parker</a:t>
            </a:r>
            <a:r>
              <a:rPr lang="hu-HU" sz="2700">
                <a:solidFill>
                  <a:schemeClr val="tx2"/>
                </a:solidFill>
              </a:rPr>
              <a:t>, R.</a:t>
            </a:r>
            <a:r>
              <a:rPr lang="en-US" sz="2700">
                <a:solidFill>
                  <a:schemeClr val="tx2"/>
                </a:solidFill>
              </a:rPr>
              <a:t>: Athenian Religion. A History. Clarendon Press. Oxford 1996.</a:t>
            </a:r>
            <a:endParaRPr lang="hu-HU" sz="2700">
              <a:solidFill>
                <a:schemeClr val="tx2"/>
              </a:solidFill>
            </a:endParaRP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Revermann</a:t>
            </a:r>
            <a:r>
              <a:rPr lang="hu-HU" sz="2700">
                <a:solidFill>
                  <a:schemeClr val="tx2"/>
                </a:solidFill>
              </a:rPr>
              <a:t>, M.</a:t>
            </a:r>
            <a:r>
              <a:rPr lang="en-US" sz="2700">
                <a:solidFill>
                  <a:schemeClr val="tx2"/>
                </a:solidFill>
              </a:rPr>
              <a:t>: Divinity and </a:t>
            </a:r>
            <a:r>
              <a:rPr lang="hu-HU" sz="2700">
                <a:solidFill>
                  <a:schemeClr val="tx2"/>
                </a:solidFill>
              </a:rPr>
              <a:t>religious practice</a:t>
            </a:r>
            <a:r>
              <a:rPr lang="en-US" sz="2700">
                <a:solidFill>
                  <a:schemeClr val="tx2"/>
                </a:solidFill>
              </a:rPr>
              <a:t>. </a:t>
            </a:r>
            <a:r>
              <a:rPr lang="hu-HU" sz="2700">
                <a:solidFill>
                  <a:schemeClr val="tx2"/>
                </a:solidFill>
              </a:rPr>
              <a:t>I</a:t>
            </a:r>
            <a:r>
              <a:rPr lang="en-US" sz="2700">
                <a:solidFill>
                  <a:schemeClr val="tx2"/>
                </a:solidFill>
              </a:rPr>
              <a:t>n Cambridge Companion to Greek Comedy</a:t>
            </a:r>
            <a:r>
              <a:rPr lang="hu-HU" sz="2700">
                <a:solidFill>
                  <a:schemeClr val="tx2"/>
                </a:solidFill>
              </a:rPr>
              <a:t> (ed. M. Revermann) Cambridge University Press 2014. 275-290.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Stafford, E.: Worshipping Virtues. Personifications and the Divine in Ancient Greece. Duckworth</a:t>
            </a:r>
            <a:r>
              <a:rPr lang="hu-HU" sz="2700">
                <a:solidFill>
                  <a:schemeClr val="tx2"/>
                </a:solidFill>
              </a:rPr>
              <a:t> </a:t>
            </a:r>
            <a:r>
              <a:rPr lang="en-US" sz="2700">
                <a:solidFill>
                  <a:schemeClr val="tx2"/>
                </a:solidFill>
              </a:rPr>
              <a:t>and The Classical Press of Wales 2000.</a:t>
            </a:r>
          </a:p>
          <a:p>
            <a:pPr marL="457200" indent="-457200" defTabSz="914400">
              <a:lnSpc>
                <a:spcPct val="94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700">
                <a:solidFill>
                  <a:schemeClr val="tx2"/>
                </a:solidFill>
              </a:rPr>
              <a:t>Storey</a:t>
            </a:r>
            <a:r>
              <a:rPr lang="hu-HU" sz="2700">
                <a:solidFill>
                  <a:schemeClr val="tx2"/>
                </a:solidFill>
              </a:rPr>
              <a:t>, </a:t>
            </a:r>
            <a:r>
              <a:rPr lang="en-US" sz="2700">
                <a:solidFill>
                  <a:schemeClr val="tx2"/>
                </a:solidFill>
              </a:rPr>
              <a:t>I</a:t>
            </a:r>
            <a:r>
              <a:rPr lang="hu-HU" sz="2700">
                <a:solidFill>
                  <a:schemeClr val="tx2"/>
                </a:solidFill>
              </a:rPr>
              <a:t>.</a:t>
            </a:r>
            <a:r>
              <a:rPr lang="en-US" sz="2700">
                <a:solidFill>
                  <a:schemeClr val="tx2"/>
                </a:solidFill>
              </a:rPr>
              <a:t> C.: Aristophanes: Peace. Bloomsbury Academic 2019,</a:t>
            </a:r>
            <a:endParaRPr lang="hu-HU" sz="270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2200">
              <a:solidFill>
                <a:schemeClr val="tx2"/>
              </a:solidFill>
            </a:endParaRP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C300E779-7497-28FE-3596-623AAB20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60E0D72-B88B-4AA3-A256-63BCBEF73EE4}" type="slidenum">
              <a:rPr lang="en-US" sz="1200" smtClean="0"/>
              <a:pPr>
                <a:spcAft>
                  <a:spcPts val="600"/>
                </a:spcAft>
              </a:pPr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09444153"/>
      </p:ext>
    </p:extLst>
  </p:cSld>
  <p:clrMapOvr>
    <a:masterClrMapping/>
  </p:clrMapOvr>
</p:sld>
</file>

<file path=ppt/theme/theme1.xml><?xml version="1.0" encoding="utf-8"?>
<a:theme xmlns:a="http://schemas.openxmlformats.org/drawingml/2006/main" name="Körülvágás">
  <a:themeElements>
    <a:clrScheme name="Körülvágás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Körülvágás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örülvágá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Körülvágás</Template>
  <TotalTime>22225</TotalTime>
  <Words>677</Words>
  <Application>Microsoft Office PowerPoint</Application>
  <PresentationFormat>Diavetítés a képernyőre (4:3 oldalarány)</PresentationFormat>
  <Paragraphs>148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5" baseType="lpstr">
      <vt:lpstr>Aptos</vt:lpstr>
      <vt:lpstr>Franklin Gothic Book</vt:lpstr>
      <vt:lpstr>Körülvágás</vt:lpstr>
      <vt:lpstr>Mohay gergely:   Arisztophanész istenei és a peloponnészoszi háború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Mohay Gergely</dc:creator>
  <cp:lastModifiedBy>Mohay Gergely</cp:lastModifiedBy>
  <cp:revision>24</cp:revision>
  <dcterms:created xsi:type="dcterms:W3CDTF">2025-08-21T10:48:22Z</dcterms:created>
  <dcterms:modified xsi:type="dcterms:W3CDTF">2025-09-15T10:02:41Z</dcterms:modified>
</cp:coreProperties>
</file>