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6" r:id="rId2"/>
    <p:sldId id="319" r:id="rId3"/>
    <p:sldId id="298" r:id="rId4"/>
    <p:sldId id="321" r:id="rId5"/>
    <p:sldId id="309" r:id="rId6"/>
    <p:sldId id="310" r:id="rId7"/>
    <p:sldId id="263" r:id="rId8"/>
    <p:sldId id="305" r:id="rId9"/>
    <p:sldId id="323" r:id="rId10"/>
    <p:sldId id="312" r:id="rId11"/>
    <p:sldId id="267" r:id="rId12"/>
    <p:sldId id="325" r:id="rId13"/>
    <p:sldId id="326" r:id="rId14"/>
    <p:sldId id="327" r:id="rId15"/>
    <p:sldId id="328" r:id="rId16"/>
    <p:sldId id="329" r:id="rId17"/>
    <p:sldId id="330" r:id="rId18"/>
    <p:sldId id="315" r:id="rId19"/>
    <p:sldId id="316" r:id="rId20"/>
    <p:sldId id="288" r:id="rId21"/>
    <p:sldId id="291" r:id="rId22"/>
    <p:sldId id="332" r:id="rId23"/>
    <p:sldId id="336" r:id="rId24"/>
    <p:sldId id="337" r:id="rId25"/>
    <p:sldId id="333" r:id="rId26"/>
    <p:sldId id="334" r:id="rId27"/>
    <p:sldId id="335" r:id="rId28"/>
    <p:sldId id="317" r:id="rId29"/>
    <p:sldId id="338" r:id="rId30"/>
    <p:sldId id="339" r:id="rId31"/>
    <p:sldId id="300" r:id="rId32"/>
    <p:sldId id="340" r:id="rId33"/>
    <p:sldId id="318" r:id="rId34"/>
    <p:sldId id="314" r:id="rId35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930" y="-4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826ADA-0790-4CAA-B3C0-4A96D3DDC47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148077-A1AE-4014-B0B2-B5F07DB94769}">
      <dgm:prSet/>
      <dgm:spPr/>
      <dgm:t>
        <a:bodyPr/>
        <a:lstStyle/>
        <a:p>
          <a:r>
            <a:rPr lang="hu-HU"/>
            <a:t>Vallási intézmény: egy kötelesség, Zeusz a védelmezője</a:t>
          </a:r>
          <a:endParaRPr lang="en-US"/>
        </a:p>
      </dgm:t>
    </dgm:pt>
    <dgm:pt modelId="{F13859C1-997B-4765-B5B5-82B5602F08A1}" type="parTrans" cxnId="{656BA160-50D9-4571-A942-775EFA77CDF4}">
      <dgm:prSet/>
      <dgm:spPr/>
      <dgm:t>
        <a:bodyPr/>
        <a:lstStyle/>
        <a:p>
          <a:endParaRPr lang="en-US"/>
        </a:p>
      </dgm:t>
    </dgm:pt>
    <dgm:pt modelId="{64E5E762-DEDB-4E2F-B194-398BFBA1D787}" type="sibTrans" cxnId="{656BA160-50D9-4571-A942-775EFA77CDF4}">
      <dgm:prSet/>
      <dgm:spPr/>
      <dgm:t>
        <a:bodyPr/>
        <a:lstStyle/>
        <a:p>
          <a:endParaRPr lang="en-US"/>
        </a:p>
      </dgm:t>
    </dgm:pt>
    <dgm:pt modelId="{F6302E8F-5F63-4F2B-BD8A-860F3EA1068F}">
      <dgm:prSet/>
      <dgm:spPr/>
      <dgm:t>
        <a:bodyPr/>
        <a:lstStyle/>
        <a:p>
          <a:r>
            <a:rPr lang="hu-HU"/>
            <a:t>Ételt, italt és szállást adni az utazónak vagy menekültnek, majd ajándékot is </a:t>
          </a:r>
          <a:endParaRPr lang="en-US"/>
        </a:p>
      </dgm:t>
    </dgm:pt>
    <dgm:pt modelId="{A54DB1AB-04D5-4FE9-9EAE-B37DD7F17B88}" type="parTrans" cxnId="{44063260-0504-434C-A958-6A4A7726147D}">
      <dgm:prSet/>
      <dgm:spPr/>
      <dgm:t>
        <a:bodyPr/>
        <a:lstStyle/>
        <a:p>
          <a:endParaRPr lang="en-US"/>
        </a:p>
      </dgm:t>
    </dgm:pt>
    <dgm:pt modelId="{456A0EAD-AFD9-4A05-A798-869E2018A9F3}" type="sibTrans" cxnId="{44063260-0504-434C-A958-6A4A7726147D}">
      <dgm:prSet/>
      <dgm:spPr/>
      <dgm:t>
        <a:bodyPr/>
        <a:lstStyle/>
        <a:p>
          <a:endParaRPr lang="en-US"/>
        </a:p>
      </dgm:t>
    </dgm:pt>
    <dgm:pt modelId="{4A151A7F-4190-4ADF-BF64-64C40DC6651B}">
      <dgm:prSet/>
      <dgm:spPr/>
      <dgm:t>
        <a:bodyPr/>
        <a:lstStyle/>
        <a:p>
          <a:r>
            <a:rPr lang="hu-HU"/>
            <a:t>Öröklődő kötelék jön létre (rendszeres ajándékcsere, kölcsönös segítségnyújtások)</a:t>
          </a:r>
          <a:endParaRPr lang="en-US"/>
        </a:p>
      </dgm:t>
    </dgm:pt>
    <dgm:pt modelId="{03D2454E-E95F-4D9D-B715-FFFA5F4C9488}" type="parTrans" cxnId="{F2EDBA9D-3736-4ED6-AFF9-EC58D577708D}">
      <dgm:prSet/>
      <dgm:spPr/>
      <dgm:t>
        <a:bodyPr/>
        <a:lstStyle/>
        <a:p>
          <a:endParaRPr lang="en-US"/>
        </a:p>
      </dgm:t>
    </dgm:pt>
    <dgm:pt modelId="{594796AE-91B1-40D1-9AC9-07CE5E499243}" type="sibTrans" cxnId="{F2EDBA9D-3736-4ED6-AFF9-EC58D577708D}">
      <dgm:prSet/>
      <dgm:spPr/>
      <dgm:t>
        <a:bodyPr/>
        <a:lstStyle/>
        <a:p>
          <a:endParaRPr lang="en-US"/>
        </a:p>
      </dgm:t>
    </dgm:pt>
    <dgm:pt modelId="{D2BE1A3F-6A0E-46FC-93BB-3808EFC893BE}">
      <dgm:prSet/>
      <dgm:spPr/>
      <dgm:t>
        <a:bodyPr/>
        <a:lstStyle/>
        <a:p>
          <a:r>
            <a:rPr lang="hu-HU"/>
            <a:t>Pl. Diomédész és Glaukosz, Alkinoosz Odüsszeusszal szemben, Nesztór Télemakhosszal, a küklopszok Odüsszeusszal, Parisz Spártában Menelaosszal</a:t>
          </a:r>
          <a:endParaRPr lang="en-US"/>
        </a:p>
      </dgm:t>
    </dgm:pt>
    <dgm:pt modelId="{76963DBE-C5FA-4F48-BE9A-2944945BCC23}" type="parTrans" cxnId="{05F6FE48-F757-4B2C-88CD-C0149C93AD56}">
      <dgm:prSet/>
      <dgm:spPr/>
      <dgm:t>
        <a:bodyPr/>
        <a:lstStyle/>
        <a:p>
          <a:endParaRPr lang="en-US"/>
        </a:p>
      </dgm:t>
    </dgm:pt>
    <dgm:pt modelId="{B2A5471C-97A9-49B8-B143-980A9F789571}" type="sibTrans" cxnId="{05F6FE48-F757-4B2C-88CD-C0149C93AD56}">
      <dgm:prSet/>
      <dgm:spPr/>
      <dgm:t>
        <a:bodyPr/>
        <a:lstStyle/>
        <a:p>
          <a:endParaRPr lang="en-US"/>
        </a:p>
      </dgm:t>
    </dgm:pt>
    <dgm:pt modelId="{80BA65E9-D0D0-468E-99C6-486394E82F38}" type="pres">
      <dgm:prSet presAssocID="{74826ADA-0790-4CAA-B3C0-4A96D3DDC474}" presName="vert0" presStyleCnt="0">
        <dgm:presLayoutVars>
          <dgm:dir/>
          <dgm:animOne val="branch"/>
          <dgm:animLvl val="lvl"/>
        </dgm:presLayoutVars>
      </dgm:prSet>
      <dgm:spPr/>
    </dgm:pt>
    <dgm:pt modelId="{607FBC40-31E8-4572-9504-016410A4D336}" type="pres">
      <dgm:prSet presAssocID="{95148077-A1AE-4014-B0B2-B5F07DB94769}" presName="thickLine" presStyleLbl="alignNode1" presStyleIdx="0" presStyleCnt="4"/>
      <dgm:spPr/>
    </dgm:pt>
    <dgm:pt modelId="{6B970081-9730-4F8A-AB54-3BC6D0039C4A}" type="pres">
      <dgm:prSet presAssocID="{95148077-A1AE-4014-B0B2-B5F07DB94769}" presName="horz1" presStyleCnt="0"/>
      <dgm:spPr/>
    </dgm:pt>
    <dgm:pt modelId="{9903EB1D-0F1B-4029-AC9E-CACA9DEB6FB3}" type="pres">
      <dgm:prSet presAssocID="{95148077-A1AE-4014-B0B2-B5F07DB94769}" presName="tx1" presStyleLbl="revTx" presStyleIdx="0" presStyleCnt="4"/>
      <dgm:spPr/>
    </dgm:pt>
    <dgm:pt modelId="{E907E98F-24A2-415B-9AA9-63043D3E6C26}" type="pres">
      <dgm:prSet presAssocID="{95148077-A1AE-4014-B0B2-B5F07DB94769}" presName="vert1" presStyleCnt="0"/>
      <dgm:spPr/>
    </dgm:pt>
    <dgm:pt modelId="{ED9EFE80-260C-40C0-9117-EDC7B3F39677}" type="pres">
      <dgm:prSet presAssocID="{F6302E8F-5F63-4F2B-BD8A-860F3EA1068F}" presName="thickLine" presStyleLbl="alignNode1" presStyleIdx="1" presStyleCnt="4"/>
      <dgm:spPr/>
    </dgm:pt>
    <dgm:pt modelId="{BF0D2F7F-964F-4F86-BCB4-B030AE46A76A}" type="pres">
      <dgm:prSet presAssocID="{F6302E8F-5F63-4F2B-BD8A-860F3EA1068F}" presName="horz1" presStyleCnt="0"/>
      <dgm:spPr/>
    </dgm:pt>
    <dgm:pt modelId="{F4A45C7D-8B79-47BC-8163-757FD23A4054}" type="pres">
      <dgm:prSet presAssocID="{F6302E8F-5F63-4F2B-BD8A-860F3EA1068F}" presName="tx1" presStyleLbl="revTx" presStyleIdx="1" presStyleCnt="4"/>
      <dgm:spPr/>
    </dgm:pt>
    <dgm:pt modelId="{441D5C02-A27C-428D-9F67-403194A272B7}" type="pres">
      <dgm:prSet presAssocID="{F6302E8F-5F63-4F2B-BD8A-860F3EA1068F}" presName="vert1" presStyleCnt="0"/>
      <dgm:spPr/>
    </dgm:pt>
    <dgm:pt modelId="{6BB2D319-3714-473C-88FE-8CD0F94425A1}" type="pres">
      <dgm:prSet presAssocID="{4A151A7F-4190-4ADF-BF64-64C40DC6651B}" presName="thickLine" presStyleLbl="alignNode1" presStyleIdx="2" presStyleCnt="4"/>
      <dgm:spPr/>
    </dgm:pt>
    <dgm:pt modelId="{705F71B5-006C-41E4-83A2-DA1E4DB2551E}" type="pres">
      <dgm:prSet presAssocID="{4A151A7F-4190-4ADF-BF64-64C40DC6651B}" presName="horz1" presStyleCnt="0"/>
      <dgm:spPr/>
    </dgm:pt>
    <dgm:pt modelId="{85BC028C-C998-4EEB-9418-22610855E9A5}" type="pres">
      <dgm:prSet presAssocID="{4A151A7F-4190-4ADF-BF64-64C40DC6651B}" presName="tx1" presStyleLbl="revTx" presStyleIdx="2" presStyleCnt="4"/>
      <dgm:spPr/>
    </dgm:pt>
    <dgm:pt modelId="{DF4C0F8D-B2BB-4E3E-8683-51EA9BCC0F76}" type="pres">
      <dgm:prSet presAssocID="{4A151A7F-4190-4ADF-BF64-64C40DC6651B}" presName="vert1" presStyleCnt="0"/>
      <dgm:spPr/>
    </dgm:pt>
    <dgm:pt modelId="{C9F6421E-B74E-442F-A1C2-53D26DD3ADD3}" type="pres">
      <dgm:prSet presAssocID="{D2BE1A3F-6A0E-46FC-93BB-3808EFC893BE}" presName="thickLine" presStyleLbl="alignNode1" presStyleIdx="3" presStyleCnt="4"/>
      <dgm:spPr/>
    </dgm:pt>
    <dgm:pt modelId="{8EFD788B-858A-438E-9851-D904AA4AE5DA}" type="pres">
      <dgm:prSet presAssocID="{D2BE1A3F-6A0E-46FC-93BB-3808EFC893BE}" presName="horz1" presStyleCnt="0"/>
      <dgm:spPr/>
    </dgm:pt>
    <dgm:pt modelId="{F35D2641-020A-4C04-9682-411936F3CC1E}" type="pres">
      <dgm:prSet presAssocID="{D2BE1A3F-6A0E-46FC-93BB-3808EFC893BE}" presName="tx1" presStyleLbl="revTx" presStyleIdx="3" presStyleCnt="4"/>
      <dgm:spPr/>
    </dgm:pt>
    <dgm:pt modelId="{5D6D1F5E-8601-472E-A507-74947C255E43}" type="pres">
      <dgm:prSet presAssocID="{D2BE1A3F-6A0E-46FC-93BB-3808EFC893BE}" presName="vert1" presStyleCnt="0"/>
      <dgm:spPr/>
    </dgm:pt>
  </dgm:ptLst>
  <dgm:cxnLst>
    <dgm:cxn modelId="{44063260-0504-434C-A958-6A4A7726147D}" srcId="{74826ADA-0790-4CAA-B3C0-4A96D3DDC474}" destId="{F6302E8F-5F63-4F2B-BD8A-860F3EA1068F}" srcOrd="1" destOrd="0" parTransId="{A54DB1AB-04D5-4FE9-9EAE-B37DD7F17B88}" sibTransId="{456A0EAD-AFD9-4A05-A798-869E2018A9F3}"/>
    <dgm:cxn modelId="{656BA160-50D9-4571-A942-775EFA77CDF4}" srcId="{74826ADA-0790-4CAA-B3C0-4A96D3DDC474}" destId="{95148077-A1AE-4014-B0B2-B5F07DB94769}" srcOrd="0" destOrd="0" parTransId="{F13859C1-997B-4765-B5B5-82B5602F08A1}" sibTransId="{64E5E762-DEDB-4E2F-B194-398BFBA1D787}"/>
    <dgm:cxn modelId="{05F6FE48-F757-4B2C-88CD-C0149C93AD56}" srcId="{74826ADA-0790-4CAA-B3C0-4A96D3DDC474}" destId="{D2BE1A3F-6A0E-46FC-93BB-3808EFC893BE}" srcOrd="3" destOrd="0" parTransId="{76963DBE-C5FA-4F48-BE9A-2944945BCC23}" sibTransId="{B2A5471C-97A9-49B8-B143-980A9F789571}"/>
    <dgm:cxn modelId="{0964FF4B-CDD2-4C3E-98C9-7F7A7358F958}" type="presOf" srcId="{4A151A7F-4190-4ADF-BF64-64C40DC6651B}" destId="{85BC028C-C998-4EEB-9418-22610855E9A5}" srcOrd="0" destOrd="0" presId="urn:microsoft.com/office/officeart/2008/layout/LinedList"/>
    <dgm:cxn modelId="{F2EDBA9D-3736-4ED6-AFF9-EC58D577708D}" srcId="{74826ADA-0790-4CAA-B3C0-4A96D3DDC474}" destId="{4A151A7F-4190-4ADF-BF64-64C40DC6651B}" srcOrd="2" destOrd="0" parTransId="{03D2454E-E95F-4D9D-B715-FFFA5F4C9488}" sibTransId="{594796AE-91B1-40D1-9AC9-07CE5E499243}"/>
    <dgm:cxn modelId="{F0CBD9A0-3D49-43F2-8298-C9299882F068}" type="presOf" srcId="{F6302E8F-5F63-4F2B-BD8A-860F3EA1068F}" destId="{F4A45C7D-8B79-47BC-8163-757FD23A4054}" srcOrd="0" destOrd="0" presId="urn:microsoft.com/office/officeart/2008/layout/LinedList"/>
    <dgm:cxn modelId="{FBB93FA7-1EE5-4D0C-945A-560F40E41569}" type="presOf" srcId="{74826ADA-0790-4CAA-B3C0-4A96D3DDC474}" destId="{80BA65E9-D0D0-468E-99C6-486394E82F38}" srcOrd="0" destOrd="0" presId="urn:microsoft.com/office/officeart/2008/layout/LinedList"/>
    <dgm:cxn modelId="{289F19D3-695A-4783-A436-54D584C6F442}" type="presOf" srcId="{D2BE1A3F-6A0E-46FC-93BB-3808EFC893BE}" destId="{F35D2641-020A-4C04-9682-411936F3CC1E}" srcOrd="0" destOrd="0" presId="urn:microsoft.com/office/officeart/2008/layout/LinedList"/>
    <dgm:cxn modelId="{4C34B8F1-AE7E-4D13-82D3-47F74DC40053}" type="presOf" srcId="{95148077-A1AE-4014-B0B2-B5F07DB94769}" destId="{9903EB1D-0F1B-4029-AC9E-CACA9DEB6FB3}" srcOrd="0" destOrd="0" presId="urn:microsoft.com/office/officeart/2008/layout/LinedList"/>
    <dgm:cxn modelId="{CE8AACE8-A8A8-4CDB-ABB3-429C48907294}" type="presParOf" srcId="{80BA65E9-D0D0-468E-99C6-486394E82F38}" destId="{607FBC40-31E8-4572-9504-016410A4D336}" srcOrd="0" destOrd="0" presId="urn:microsoft.com/office/officeart/2008/layout/LinedList"/>
    <dgm:cxn modelId="{F2384C0D-C9F1-40E2-809F-4AC8C6B4A69B}" type="presParOf" srcId="{80BA65E9-D0D0-468E-99C6-486394E82F38}" destId="{6B970081-9730-4F8A-AB54-3BC6D0039C4A}" srcOrd="1" destOrd="0" presId="urn:microsoft.com/office/officeart/2008/layout/LinedList"/>
    <dgm:cxn modelId="{62D11E7D-B94C-4972-BF4F-E58BA4B5A58F}" type="presParOf" srcId="{6B970081-9730-4F8A-AB54-3BC6D0039C4A}" destId="{9903EB1D-0F1B-4029-AC9E-CACA9DEB6FB3}" srcOrd="0" destOrd="0" presId="urn:microsoft.com/office/officeart/2008/layout/LinedList"/>
    <dgm:cxn modelId="{8FF90106-CB42-4E87-8F4C-C05C8475198B}" type="presParOf" srcId="{6B970081-9730-4F8A-AB54-3BC6D0039C4A}" destId="{E907E98F-24A2-415B-9AA9-63043D3E6C26}" srcOrd="1" destOrd="0" presId="urn:microsoft.com/office/officeart/2008/layout/LinedList"/>
    <dgm:cxn modelId="{B7E1D4DE-B468-4F0F-835B-F8911DACCE46}" type="presParOf" srcId="{80BA65E9-D0D0-468E-99C6-486394E82F38}" destId="{ED9EFE80-260C-40C0-9117-EDC7B3F39677}" srcOrd="2" destOrd="0" presId="urn:microsoft.com/office/officeart/2008/layout/LinedList"/>
    <dgm:cxn modelId="{4C81FD4D-D5F5-438A-BECB-F2046C7BA2AC}" type="presParOf" srcId="{80BA65E9-D0D0-468E-99C6-486394E82F38}" destId="{BF0D2F7F-964F-4F86-BCB4-B030AE46A76A}" srcOrd="3" destOrd="0" presId="urn:microsoft.com/office/officeart/2008/layout/LinedList"/>
    <dgm:cxn modelId="{A8BB0687-8B14-48B5-9EED-4CFF72ED8B27}" type="presParOf" srcId="{BF0D2F7F-964F-4F86-BCB4-B030AE46A76A}" destId="{F4A45C7D-8B79-47BC-8163-757FD23A4054}" srcOrd="0" destOrd="0" presId="urn:microsoft.com/office/officeart/2008/layout/LinedList"/>
    <dgm:cxn modelId="{2FCB6FCB-49BB-4FB9-B406-76A413DEDD1E}" type="presParOf" srcId="{BF0D2F7F-964F-4F86-BCB4-B030AE46A76A}" destId="{441D5C02-A27C-428D-9F67-403194A272B7}" srcOrd="1" destOrd="0" presId="urn:microsoft.com/office/officeart/2008/layout/LinedList"/>
    <dgm:cxn modelId="{40CD3066-8A06-4547-B09A-1B27831551F0}" type="presParOf" srcId="{80BA65E9-D0D0-468E-99C6-486394E82F38}" destId="{6BB2D319-3714-473C-88FE-8CD0F94425A1}" srcOrd="4" destOrd="0" presId="urn:microsoft.com/office/officeart/2008/layout/LinedList"/>
    <dgm:cxn modelId="{93040829-B1A8-4F4D-B613-9DD98C285899}" type="presParOf" srcId="{80BA65E9-D0D0-468E-99C6-486394E82F38}" destId="{705F71B5-006C-41E4-83A2-DA1E4DB2551E}" srcOrd="5" destOrd="0" presId="urn:microsoft.com/office/officeart/2008/layout/LinedList"/>
    <dgm:cxn modelId="{238218D2-D111-4491-AE8C-0007FFBE1E63}" type="presParOf" srcId="{705F71B5-006C-41E4-83A2-DA1E4DB2551E}" destId="{85BC028C-C998-4EEB-9418-22610855E9A5}" srcOrd="0" destOrd="0" presId="urn:microsoft.com/office/officeart/2008/layout/LinedList"/>
    <dgm:cxn modelId="{FF5053AB-D8ED-42DC-98EF-CFA68CE0BFDE}" type="presParOf" srcId="{705F71B5-006C-41E4-83A2-DA1E4DB2551E}" destId="{DF4C0F8D-B2BB-4E3E-8683-51EA9BCC0F76}" srcOrd="1" destOrd="0" presId="urn:microsoft.com/office/officeart/2008/layout/LinedList"/>
    <dgm:cxn modelId="{A9501927-F3BD-4912-A56F-DFE7067030E2}" type="presParOf" srcId="{80BA65E9-D0D0-468E-99C6-486394E82F38}" destId="{C9F6421E-B74E-442F-A1C2-53D26DD3ADD3}" srcOrd="6" destOrd="0" presId="urn:microsoft.com/office/officeart/2008/layout/LinedList"/>
    <dgm:cxn modelId="{7CB5EE28-2E33-456F-9CED-30E498470BD8}" type="presParOf" srcId="{80BA65E9-D0D0-468E-99C6-486394E82F38}" destId="{8EFD788B-858A-438E-9851-D904AA4AE5DA}" srcOrd="7" destOrd="0" presId="urn:microsoft.com/office/officeart/2008/layout/LinedList"/>
    <dgm:cxn modelId="{6E569B67-47F7-4C98-A23A-C5A0335973BE}" type="presParOf" srcId="{8EFD788B-858A-438E-9851-D904AA4AE5DA}" destId="{F35D2641-020A-4C04-9682-411936F3CC1E}" srcOrd="0" destOrd="0" presId="urn:microsoft.com/office/officeart/2008/layout/LinedList"/>
    <dgm:cxn modelId="{C52A4FF7-132D-4791-9F87-028D83836DC2}" type="presParOf" srcId="{8EFD788B-858A-438E-9851-D904AA4AE5DA}" destId="{5D6D1F5E-8601-472E-A507-74947C255E4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FBC40-31E8-4572-9504-016410A4D336}">
      <dsp:nvSpPr>
        <dsp:cNvPr id="0" name=""/>
        <dsp:cNvSpPr/>
      </dsp:nvSpPr>
      <dsp:spPr>
        <a:xfrm>
          <a:off x="0" y="0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03EB1D-0F1B-4029-AC9E-CACA9DEB6FB3}">
      <dsp:nvSpPr>
        <dsp:cNvPr id="0" name=""/>
        <dsp:cNvSpPr/>
      </dsp:nvSpPr>
      <dsp:spPr>
        <a:xfrm>
          <a:off x="0" y="0"/>
          <a:ext cx="86868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Vallási intézmény: egy kötelesség, Zeusz a védelmezője</a:t>
          </a:r>
          <a:endParaRPr lang="en-US" sz="2400" kern="1200"/>
        </a:p>
      </dsp:txBody>
      <dsp:txXfrm>
        <a:off x="0" y="0"/>
        <a:ext cx="8686800" cy="1131490"/>
      </dsp:txXfrm>
    </dsp:sp>
    <dsp:sp modelId="{ED9EFE80-260C-40C0-9117-EDC7B3F39677}">
      <dsp:nvSpPr>
        <dsp:cNvPr id="0" name=""/>
        <dsp:cNvSpPr/>
      </dsp:nvSpPr>
      <dsp:spPr>
        <a:xfrm>
          <a:off x="0" y="1131490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45C7D-8B79-47BC-8163-757FD23A4054}">
      <dsp:nvSpPr>
        <dsp:cNvPr id="0" name=""/>
        <dsp:cNvSpPr/>
      </dsp:nvSpPr>
      <dsp:spPr>
        <a:xfrm>
          <a:off x="0" y="1131490"/>
          <a:ext cx="86868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Ételt, italt és szállást adni az utazónak vagy menekültnek, majd ajándékot is </a:t>
          </a:r>
          <a:endParaRPr lang="en-US" sz="2400" kern="1200"/>
        </a:p>
      </dsp:txBody>
      <dsp:txXfrm>
        <a:off x="0" y="1131490"/>
        <a:ext cx="8686800" cy="1131490"/>
      </dsp:txXfrm>
    </dsp:sp>
    <dsp:sp modelId="{6BB2D319-3714-473C-88FE-8CD0F94425A1}">
      <dsp:nvSpPr>
        <dsp:cNvPr id="0" name=""/>
        <dsp:cNvSpPr/>
      </dsp:nvSpPr>
      <dsp:spPr>
        <a:xfrm>
          <a:off x="0" y="2262980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C028C-C998-4EEB-9418-22610855E9A5}">
      <dsp:nvSpPr>
        <dsp:cNvPr id="0" name=""/>
        <dsp:cNvSpPr/>
      </dsp:nvSpPr>
      <dsp:spPr>
        <a:xfrm>
          <a:off x="0" y="2262980"/>
          <a:ext cx="86868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Öröklődő kötelék jön létre (rendszeres ajándékcsere, kölcsönös segítségnyújtások)</a:t>
          </a:r>
          <a:endParaRPr lang="en-US" sz="2400" kern="1200"/>
        </a:p>
      </dsp:txBody>
      <dsp:txXfrm>
        <a:off x="0" y="2262980"/>
        <a:ext cx="8686800" cy="1131490"/>
      </dsp:txXfrm>
    </dsp:sp>
    <dsp:sp modelId="{C9F6421E-B74E-442F-A1C2-53D26DD3ADD3}">
      <dsp:nvSpPr>
        <dsp:cNvPr id="0" name=""/>
        <dsp:cNvSpPr/>
      </dsp:nvSpPr>
      <dsp:spPr>
        <a:xfrm>
          <a:off x="0" y="3394471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D2641-020A-4C04-9682-411936F3CC1E}">
      <dsp:nvSpPr>
        <dsp:cNvPr id="0" name=""/>
        <dsp:cNvSpPr/>
      </dsp:nvSpPr>
      <dsp:spPr>
        <a:xfrm>
          <a:off x="0" y="3394471"/>
          <a:ext cx="86868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Pl. Diomédész és Glaukosz, Alkinoosz Odüsszeusszal szemben, Nesztór Télemakhosszal, a küklopszok Odüsszeusszal, Parisz Spártában Menelaosszal</a:t>
          </a:r>
          <a:endParaRPr lang="en-US" sz="2400" kern="1200"/>
        </a:p>
      </dsp:txBody>
      <dsp:txXfrm>
        <a:off x="0" y="3394471"/>
        <a:ext cx="8686800" cy="1131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8EEF002B-16A4-442D-B6FD-5E92750FC746}" type="datetimeFigureOut">
              <a:rPr lang="hu-HU"/>
              <a:pPr>
                <a:defRPr/>
              </a:pPr>
              <a:t>2021. 09. 10.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14C7833E-6CDE-4C76-8B9A-EBACDB73631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1034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14B3D0EA-31C4-4BB6-B12E-51E59991FA95}" type="datetimeFigureOut">
              <a:rPr lang="hu-HU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67FA7A57-FD9C-479E-9A4E-30037D796C3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0103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FA7A57-FD9C-479E-9A4E-30037D796C31}" type="slidenum">
              <a:rPr lang="hu-HU" smtClean="0"/>
              <a:pPr>
                <a:defRPr/>
              </a:pPr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202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16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71AEC8-D418-4D77-B384-FD9F2D2E5C6F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5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97292E9-5C8A-4B47-8107-99741EF41530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5AC16A-A128-4AE9-8ACE-4856B1274485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9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B9CA8-EAA4-43B2-8935-9FA0D551BDCD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4C290-A0A7-4B88-BEBF-5E14E7D9784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54FB67-3F73-4A1B-BA13-3E0844725794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5C2F9A-6E1A-4F7C-B77B-52AA45C26FA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DAA39B-B3F0-431E-BC7D-E57FF4206B54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D8F45987-8479-41C6-8E62-9B5482B396E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1B9C67-13A9-4658-887C-EAAEC70F8FC0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B4986-FC1B-4853-9CE9-50D52812842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DDA268-8DBB-4B53-ACEC-B4A341B4DB0E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24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7E841-A7F7-4A7C-803C-DBA6D30BBCF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7DFDC8-7882-4FBF-96A8-99DD7C4230D7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29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9AE81-8EFB-44DD-9C61-230EB5748AB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5750AC-5E80-4BC9-87D1-AC178EA95DCD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490FA5-40F0-48D3-96D8-0708CD4F35B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A187B6-22DD-434F-B630-CD356AAA97C2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1EA59-4529-41DD-8462-293033B26BA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945AB3-8F9D-4D97-A62C-CAA562145BF1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E0001C-265B-4CAC-B8CF-467B032464AC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zöveg hely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8375D1D-1B59-48DE-B74D-EC4871EEE42A}" type="datetime1">
              <a:rPr lang="hu-HU" smtClean="0"/>
              <a:pPr>
                <a:defRPr/>
              </a:pPr>
              <a:t>2021. 09. 09.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4F74DC0-4C97-42DF-A3DC-A31F4540EF8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ím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809040" cy="6213303"/>
          </a:xfrm>
          <a:solidFill>
            <a:schemeClr val="tx1"/>
          </a:solidFill>
        </p:spPr>
        <p:txBody>
          <a:bodyPr/>
          <a:lstStyle/>
          <a:p>
            <a:pPr eaLnBrk="1" hangingPunct="1"/>
            <a:br>
              <a:rPr lang="hu-HU" b="1">
                <a:solidFill>
                  <a:schemeClr val="bg1"/>
                </a:solidFill>
                <a:latin typeface="Arial" charset="0"/>
              </a:rPr>
            </a:br>
            <a:br>
              <a:rPr lang="hu-HU" b="1">
                <a:solidFill>
                  <a:schemeClr val="bg1"/>
                </a:solidFill>
                <a:latin typeface="Arial" charset="0"/>
              </a:rPr>
            </a:br>
            <a:br>
              <a:rPr lang="hu-HU" b="1">
                <a:solidFill>
                  <a:schemeClr val="bg1"/>
                </a:solidFill>
                <a:latin typeface="Arial" charset="0"/>
              </a:rPr>
            </a:br>
            <a:r>
              <a:rPr lang="hu-HU" b="1">
                <a:solidFill>
                  <a:schemeClr val="bg1"/>
                </a:solidFill>
                <a:latin typeface="Arial" charset="0"/>
              </a:rPr>
              <a:t>	A sötét kor</a:t>
            </a:r>
            <a:br>
              <a:rPr lang="hu-HU" b="1">
                <a:solidFill>
                  <a:schemeClr val="bg1"/>
                </a:solidFill>
                <a:latin typeface="Arial" charset="0"/>
              </a:rPr>
            </a:br>
            <a:r>
              <a:rPr lang="hu-HU" b="1">
                <a:solidFill>
                  <a:schemeClr val="bg1"/>
                </a:solidFill>
                <a:latin typeface="Arial" charset="0"/>
              </a:rPr>
              <a:t>	12-9. század</a:t>
            </a:r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72AB6-2D46-433B-AE4A-ACD971C9FD88}" type="slidenum">
              <a:rPr lang="hu-HU"/>
              <a:pPr>
                <a:defRPr/>
              </a:pPr>
              <a:t>1</a:t>
            </a:fld>
            <a:endParaRPr lang="hu-H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607113-D7AB-4309-B98D-84997FCB8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/>
              <a:t>A sötét kor a régészeti emlékek alapján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CE1908-269D-4A2E-94A0-2E9E87466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u="sng"/>
              <a:t>A sötétség jelentése</a:t>
            </a:r>
            <a:r>
              <a:rPr lang="hu-HU" sz="2400"/>
              <a:t>: </a:t>
            </a:r>
          </a:p>
          <a:p>
            <a:r>
              <a:rPr lang="hu-HU" sz="2400"/>
              <a:t>alacsonyabb civilizációs szint</a:t>
            </a:r>
          </a:p>
          <a:p>
            <a:r>
              <a:rPr lang="hu-HU" sz="2400"/>
              <a:t>nincs írás + kevés helyről kevés régészeti lelet</a:t>
            </a:r>
          </a:p>
          <a:p>
            <a:pPr marL="400050" lvl="1" indent="0">
              <a:buNone/>
            </a:pPr>
            <a:r>
              <a:rPr lang="hu-HU" sz="2400" b="1" u="sng"/>
              <a:t>Források</a:t>
            </a:r>
            <a:r>
              <a:rPr lang="hu-HU" sz="2400"/>
              <a:t>: régészet + Homérosz eposzai (nem eseményekről, hanem társ., pol., gazd., kult. viszonyokról tájékoztatnak)</a:t>
            </a:r>
          </a:p>
          <a:p>
            <a:pPr marL="0" indent="0">
              <a:buNone/>
            </a:pPr>
            <a:endParaRPr lang="hu-HU" sz="2400" b="1" u="sng"/>
          </a:p>
          <a:p>
            <a:pPr marL="0" indent="0">
              <a:buNone/>
            </a:pPr>
            <a:endParaRPr lang="hu-HU" sz="2400" b="1" u="sng"/>
          </a:p>
          <a:p>
            <a:pPr marL="0" indent="0">
              <a:buNone/>
            </a:pPr>
            <a:r>
              <a:rPr lang="hu-HU" sz="2400" b="1" u="sng"/>
              <a:t>Fő kérdés</a:t>
            </a:r>
            <a:r>
              <a:rPr lang="hu-HU" sz="2400"/>
              <a:t>: Mennyire volt kontinuitás?</a:t>
            </a:r>
          </a:p>
          <a:p>
            <a:pPr marL="0" indent="0">
              <a:buNone/>
            </a:pPr>
            <a:r>
              <a:rPr lang="hu-HU" sz="2400"/>
              <a:t>(Nagy területi különbségek: szélső területeken kisebb az elnéptelenedés, Égei-tenger mentén gyorsabb a talpraállás)</a:t>
            </a:r>
          </a:p>
          <a:p>
            <a:pPr marL="0" indent="0">
              <a:buNone/>
            </a:pPr>
            <a:endParaRPr lang="hu-HU" sz="2400" b="1" u="sng"/>
          </a:p>
          <a:p>
            <a:pPr marL="0" indent="0">
              <a:buNone/>
            </a:pPr>
            <a:endParaRPr lang="hu-HU" sz="2400" b="1" u="sng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77C64FE-E22D-48B0-8393-96B5ADFCC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7856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D0745-85C3-4020-864B-18D77ABF286E}" type="slidenum">
              <a:rPr lang="hu-HU"/>
              <a:pPr>
                <a:defRPr/>
              </a:pPr>
              <a:t>3</a:t>
            </a:fld>
            <a:endParaRPr lang="hu-HU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919" r="4427"/>
          <a:stretch/>
        </p:blipFill>
        <p:spPr bwMode="auto">
          <a:xfrm>
            <a:off x="2615897" y="0"/>
            <a:ext cx="6552728" cy="695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539552" y="188640"/>
            <a:ext cx="2699792" cy="137268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None/>
            </a:pPr>
            <a:r>
              <a:rPr lang="hu-HU" sz="2600">
                <a:latin typeface="Arial" charset="0"/>
              </a:rPr>
              <a:t>A görög törzsek vándorlásai</a:t>
            </a:r>
          </a:p>
          <a:p>
            <a:pPr marL="342900" indent="-342900">
              <a:buFontTx/>
              <a:buNone/>
            </a:pPr>
            <a:r>
              <a:rPr lang="hu-HU" sz="2600">
                <a:latin typeface="Arial" charset="0"/>
              </a:rPr>
              <a:t>11-10. század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84E98C67-6635-4E97-B8B8-66FF131CAC77}"/>
              </a:ext>
            </a:extLst>
          </p:cNvPr>
          <p:cNvSpPr txBox="1"/>
          <p:nvPr/>
        </p:nvSpPr>
        <p:spPr>
          <a:xfrm>
            <a:off x="135185" y="2348880"/>
            <a:ext cx="2480712" cy="356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400"/>
              <a:t>Dór vándorlás: A Hérakleidák visszatérésének mítosza</a:t>
            </a:r>
          </a:p>
          <a:p>
            <a:pPr>
              <a:buNone/>
            </a:pPr>
            <a:endParaRPr lang="hu-HU" sz="2400"/>
          </a:p>
          <a:p>
            <a:pPr>
              <a:buNone/>
            </a:pPr>
            <a:r>
              <a:rPr lang="hu-HU" sz="2400"/>
              <a:t>Főleg beszivárgás az elnéptelenedett területekre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A61C3A-76C7-4704-B2EB-4F06158B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2172"/>
            <a:ext cx="8812088" cy="838200"/>
          </a:xfrm>
        </p:spPr>
        <p:txBody>
          <a:bodyPr>
            <a:noAutofit/>
          </a:bodyPr>
          <a:lstStyle/>
          <a:p>
            <a:r>
              <a:rPr lang="hu-HU" sz="2800"/>
              <a:t>A vashasználat terjedése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824422-133A-4202-A24C-7B1DF466C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96752"/>
            <a:ext cx="8686800" cy="47245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u="sng"/>
              <a:t>A 11. század közepe az anyagi kult. mélypontja</a:t>
            </a:r>
            <a:r>
              <a:rPr lang="hu-HU" sz="2400"/>
              <a:t>, de ekkor a technológiai újítások: vashasználat és új kerámia </a:t>
            </a:r>
          </a:p>
          <a:p>
            <a:pPr marL="0" indent="0">
              <a:buNone/>
            </a:pPr>
            <a:endParaRPr lang="hu-HU" sz="2400" b="1" u="sng"/>
          </a:p>
          <a:p>
            <a:r>
              <a:rPr lang="hu-HU" sz="2400" b="1" u="sng"/>
              <a:t>Fújtató</a:t>
            </a:r>
            <a:r>
              <a:rPr lang="hu-HU" sz="2400"/>
              <a:t> kell </a:t>
            </a:r>
          </a:p>
          <a:p>
            <a:r>
              <a:rPr lang="hu-HU" sz="2400" b="1" u="sng"/>
              <a:t>Kényszerből</a:t>
            </a:r>
            <a:r>
              <a:rPr lang="hu-HU" sz="2400"/>
              <a:t> kezdik a vasat alkalmazni (pedig keményebb és tartósabb, mint a bronz)</a:t>
            </a:r>
          </a:p>
          <a:p>
            <a:r>
              <a:rPr lang="hu-HU" sz="2400" b="1" u="sng"/>
              <a:t>Sokkal olcsóbb</a:t>
            </a:r>
            <a:r>
              <a:rPr lang="hu-HU" sz="2400"/>
              <a:t>, mint a bronz</a:t>
            </a:r>
          </a:p>
          <a:p>
            <a:pPr marL="400050" lvl="1" indent="0">
              <a:buNone/>
            </a:pPr>
            <a:r>
              <a:rPr lang="hu-HU" sz="2400"/>
              <a:t>&gt;&gt; vasfegyverek széles rétegek számára eléhetők (a 8. századra)</a:t>
            </a:r>
          </a:p>
          <a:p>
            <a:pPr marL="400050" lvl="1" indent="0">
              <a:buNone/>
            </a:pPr>
            <a:r>
              <a:rPr lang="hu-HU" sz="2400"/>
              <a:t>&gt;&gt; hadszervezeti változások</a:t>
            </a:r>
          </a:p>
          <a:p>
            <a:pPr marL="400050" lvl="1" indent="0">
              <a:buNone/>
            </a:pPr>
            <a:r>
              <a:rPr lang="hu-HU" sz="2400"/>
              <a:t>&gt;&gt; társ.- pol. változások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(A 9. századtól újra van bronz, de már nincs nagy jelentősége)</a:t>
            </a:r>
          </a:p>
          <a:p>
            <a:pPr marL="0" indent="0">
              <a:buNone/>
            </a:pP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DCDEF44-F441-4BA3-A835-402D451C1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2291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99291-B50D-49D3-9AE5-6BB234805E08}" type="slidenum">
              <a:rPr lang="hu-HU" smtClean="0"/>
              <a:pPr>
                <a:defRPr/>
              </a:pPr>
              <a:t>5</a:t>
            </a:fld>
            <a:endParaRPr lang="hu-HU"/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"/>
            <a:ext cx="5357813" cy="6819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100" name="Téglalap 3"/>
          <p:cNvSpPr>
            <a:spLocks noChangeArrowheads="1"/>
          </p:cNvSpPr>
          <p:nvPr/>
        </p:nvSpPr>
        <p:spPr bwMode="auto">
          <a:xfrm>
            <a:off x="5343898" y="2350970"/>
            <a:ext cx="3786188" cy="282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hu-HU" sz="2400" b="1" u="sng">
                <a:latin typeface="Arial" panose="020B0604020202020204" pitchFamily="34" charset="0"/>
                <a:cs typeface="Arial" panose="020B0604020202020204" pitchFamily="34" charset="0"/>
              </a:rPr>
              <a:t>Szubmükénéi</a:t>
            </a: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 kor (12. század vége - 11. század eleje)</a:t>
            </a:r>
          </a:p>
          <a:p>
            <a:pPr>
              <a:buNone/>
            </a:pP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A korábbi stílus leegyszerűsődve él tovább + helyi stílusok</a:t>
            </a:r>
          </a:p>
          <a:p>
            <a:pPr>
              <a:buFont typeface="Arial" charset="0"/>
              <a:buNone/>
            </a:pPr>
            <a:endParaRPr lang="hu-H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Szövegdoboz 4"/>
          <p:cNvSpPr txBox="1">
            <a:spLocks noChangeArrowheads="1"/>
          </p:cNvSpPr>
          <p:nvPr/>
        </p:nvSpPr>
        <p:spPr bwMode="auto">
          <a:xfrm>
            <a:off x="4014357" y="5817179"/>
            <a:ext cx="2444739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hu-HU" sz="2400"/>
              <a:t>Szubmükénéi váza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08CB39E-8CAA-4706-B064-CD532D92EBC7}"/>
              </a:ext>
            </a:extLst>
          </p:cNvPr>
          <p:cNvSpPr txBox="1"/>
          <p:nvPr/>
        </p:nvSpPr>
        <p:spPr>
          <a:xfrm>
            <a:off x="4139952" y="136525"/>
            <a:ext cx="4572000" cy="176663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hu-HU" sz="3200" b="1" u="sng">
                <a:latin typeface="Arial" charset="0"/>
              </a:rPr>
              <a:t>A sötét kori kerámia</a:t>
            </a:r>
            <a:endParaRPr lang="hu-HU" sz="3200"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hu-HU" sz="2400">
                <a:latin typeface="Arial" charset="0"/>
              </a:rPr>
              <a:t>A korszak első fele: visszaesés, második: fejlődés (~ társ., gazd. viszonyok)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A332A-C22E-43C4-A02B-2250DF858455}" type="slidenum">
              <a:rPr lang="hu-HU" smtClean="0"/>
              <a:pPr>
                <a:defRPr/>
              </a:pPr>
              <a:t>6</a:t>
            </a:fld>
            <a:endParaRPr lang="hu-HU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807"/>
          <a:stretch/>
        </p:blipFill>
        <p:spPr bwMode="auto">
          <a:xfrm>
            <a:off x="0" y="0"/>
            <a:ext cx="5276850" cy="6884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Tartalom helye 2"/>
          <p:cNvSpPr txBox="1">
            <a:spLocks/>
          </p:cNvSpPr>
          <p:nvPr/>
        </p:nvSpPr>
        <p:spPr bwMode="auto">
          <a:xfrm>
            <a:off x="5238207" y="1465215"/>
            <a:ext cx="3895346" cy="46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Arial" charset="0"/>
              <a:buNone/>
              <a:defRPr/>
            </a:pPr>
            <a:r>
              <a:rPr lang="hu-HU" sz="2300" b="1" u="sng">
                <a:latin typeface="+mn-lt"/>
              </a:rPr>
              <a:t>Technológiai újítások</a:t>
            </a:r>
          </a:p>
          <a:p>
            <a:pPr marL="342900" indent="-342900">
              <a:defRPr/>
            </a:pPr>
            <a:r>
              <a:rPr lang="hu-HU" sz="2300">
                <a:latin typeface="+mn-lt"/>
              </a:rPr>
              <a:t>gyorsabb fazekaskorong</a:t>
            </a:r>
          </a:p>
          <a:p>
            <a:pPr marL="342900" indent="-342900">
              <a:defRPr/>
            </a:pPr>
            <a:r>
              <a:rPr lang="hu-HU" sz="2300">
                <a:latin typeface="+mn-lt"/>
              </a:rPr>
              <a:t>vonalzó</a:t>
            </a:r>
          </a:p>
          <a:p>
            <a:pPr marL="342900" indent="-342900">
              <a:defRPr/>
            </a:pPr>
            <a:r>
              <a:rPr lang="hu-HU" sz="2300">
                <a:latin typeface="+mn-lt"/>
              </a:rPr>
              <a:t>körző</a:t>
            </a:r>
          </a:p>
          <a:p>
            <a:pPr marL="342900" indent="-342900">
              <a:defRPr/>
            </a:pPr>
            <a:r>
              <a:rPr lang="hu-HU" sz="2300">
                <a:latin typeface="+mn-lt"/>
              </a:rPr>
              <a:t>magasabb hőmérséklet</a:t>
            </a:r>
          </a:p>
          <a:p>
            <a:pPr marL="342900" indent="-342900">
              <a:buFont typeface="Arial" charset="0"/>
              <a:buNone/>
              <a:defRPr/>
            </a:pPr>
            <a:endParaRPr lang="hu-HU" sz="2300">
              <a:latin typeface="+mn-lt"/>
            </a:endParaRPr>
          </a:p>
          <a:p>
            <a:pPr marL="342900" indent="-342900">
              <a:buFont typeface="Arial" charset="0"/>
              <a:buNone/>
              <a:defRPr/>
            </a:pPr>
            <a:r>
              <a:rPr lang="hu-HU" sz="2300">
                <a:latin typeface="+mn-lt"/>
              </a:rPr>
              <a:t>&gt;&gt; Arányosabb edények</a:t>
            </a:r>
          </a:p>
          <a:p>
            <a:pPr marL="800100" lvl="1" indent="-342900">
              <a:buNone/>
              <a:defRPr/>
            </a:pPr>
            <a:r>
              <a:rPr lang="hu-HU" sz="2300">
                <a:latin typeface="+mn-lt"/>
              </a:rPr>
              <a:t>Finomabb díszítés (sávok, körök, félkörök)</a:t>
            </a:r>
          </a:p>
          <a:p>
            <a:pPr marL="800100" lvl="1" indent="-342900">
              <a:buNone/>
              <a:defRPr/>
            </a:pPr>
            <a:r>
              <a:rPr lang="hu-HU" sz="2300">
                <a:latin typeface="+mn-lt"/>
              </a:rPr>
              <a:t>Fényes máz</a:t>
            </a:r>
          </a:p>
          <a:p>
            <a:pPr marL="342900" indent="-342900">
              <a:buFont typeface="Arial" charset="0"/>
              <a:buNone/>
              <a:defRPr/>
            </a:pPr>
            <a:endParaRPr lang="hu-HU" sz="2400">
              <a:latin typeface="+mn-lt"/>
            </a:endParaRPr>
          </a:p>
          <a:p>
            <a:pPr marL="342900" indent="-342900">
              <a:buFont typeface="Arial" charset="0"/>
              <a:buNone/>
              <a:defRPr/>
            </a:pPr>
            <a:endParaRPr lang="hu-HU" sz="2400">
              <a:latin typeface="+mn-lt"/>
            </a:endParaRPr>
          </a:p>
          <a:p>
            <a:pPr marL="342900" indent="-342900">
              <a:buFont typeface="Arial" charset="0"/>
              <a:buNone/>
              <a:defRPr/>
            </a:pPr>
            <a:endParaRPr lang="hu-HU" sz="2400">
              <a:latin typeface="+mn-lt"/>
            </a:endParaRPr>
          </a:p>
          <a:p>
            <a:pPr marL="342900" indent="-342900">
              <a:defRPr/>
            </a:pPr>
            <a:endParaRPr lang="hu-HU" sz="3200">
              <a:latin typeface="+mn-lt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3B36D74-7A97-42F7-B46C-FCA39F88FCEB}"/>
              </a:ext>
            </a:extLst>
          </p:cNvPr>
          <p:cNvSpPr txBox="1"/>
          <p:nvPr/>
        </p:nvSpPr>
        <p:spPr>
          <a:xfrm>
            <a:off x="3563888" y="6002129"/>
            <a:ext cx="384625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None/>
              <a:defRPr/>
            </a:pPr>
            <a:r>
              <a:rPr lang="hu-HU" sz="2400">
                <a:latin typeface="+mn-lt"/>
              </a:rPr>
              <a:t>Késő-protogeometrikus váza a 10. század végéről</a:t>
            </a:r>
            <a:endParaRPr lang="hu-HU" sz="2400">
              <a:latin typeface="Arial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0B95E8C-01DF-43D5-A721-494512CAD38B}"/>
              </a:ext>
            </a:extLst>
          </p:cNvPr>
          <p:cNvSpPr txBox="1"/>
          <p:nvPr/>
        </p:nvSpPr>
        <p:spPr>
          <a:xfrm>
            <a:off x="3563888" y="167434"/>
            <a:ext cx="5580112" cy="97257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None/>
              <a:defRPr/>
            </a:pPr>
            <a:r>
              <a:rPr lang="hu-HU" sz="2600" b="1" u="sng">
                <a:latin typeface="+mn-lt"/>
              </a:rPr>
              <a:t>Protogeometrikus</a:t>
            </a:r>
            <a:r>
              <a:rPr lang="hu-HU" sz="2600">
                <a:latin typeface="+mn-lt"/>
              </a:rPr>
              <a:t>  kor (11-10. század): </a:t>
            </a:r>
          </a:p>
          <a:p>
            <a:pPr marL="342900" indent="-342900">
              <a:buFont typeface="Arial" charset="0"/>
              <a:buNone/>
              <a:defRPr/>
            </a:pPr>
            <a:r>
              <a:rPr lang="hu-HU" sz="2600">
                <a:latin typeface="+mn-lt"/>
              </a:rPr>
              <a:t>megindult a fejlődés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21BA50D-7647-462A-945A-3B45D4FB8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12253" r="17528"/>
          <a:stretch/>
        </p:blipFill>
        <p:spPr>
          <a:xfrm>
            <a:off x="4856586" y="195155"/>
            <a:ext cx="1961901" cy="3136900"/>
          </a:xfrm>
          <a:prstGeom prst="rect">
            <a:avLst/>
          </a:prstGeom>
        </p:spPr>
      </p:pic>
      <p:sp>
        <p:nvSpPr>
          <p:cNvPr id="6147" name="Cím 1"/>
          <p:cNvSpPr>
            <a:spLocks noGrp="1"/>
          </p:cNvSpPr>
          <p:nvPr>
            <p:ph type="title"/>
          </p:nvPr>
        </p:nvSpPr>
        <p:spPr>
          <a:xfrm>
            <a:off x="313431" y="195155"/>
            <a:ext cx="4546600" cy="11620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3200" u="sng">
                <a:latin typeface="Arial" charset="0"/>
                <a:cs typeface="Arial" charset="0"/>
              </a:rPr>
              <a:t>Geometrikus stílus </a:t>
            </a:r>
            <a:br>
              <a:rPr lang="hu-HU" sz="3200" u="sng">
                <a:latin typeface="Arial" charset="0"/>
                <a:cs typeface="Arial" charset="0"/>
              </a:rPr>
            </a:br>
            <a:r>
              <a:rPr lang="hu-HU" sz="3200" b="0">
                <a:latin typeface="Arial" charset="0"/>
                <a:cs typeface="Arial" charset="0"/>
              </a:rPr>
              <a:t>(9-8. század)</a:t>
            </a:r>
          </a:p>
        </p:txBody>
      </p:sp>
      <p:pic>
        <p:nvPicPr>
          <p:cNvPr id="6148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4" cstate="print"/>
          <a:srcRect l="4385" r="11383"/>
          <a:stretch/>
        </p:blipFill>
        <p:spPr>
          <a:xfrm>
            <a:off x="6818487" y="0"/>
            <a:ext cx="2304256" cy="4800600"/>
          </a:xfrm>
        </p:spPr>
      </p:pic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76DD1-47ED-42E5-9F0E-9BD23A754FD9}" type="slidenum">
              <a:rPr lang="hu-HU"/>
              <a:pPr>
                <a:defRPr/>
              </a:pPr>
              <a:t>7</a:t>
            </a:fld>
            <a:endParaRPr lang="hu-HU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05002B6-3B50-4B2F-B4DC-190949489433}"/>
              </a:ext>
            </a:extLst>
          </p:cNvPr>
          <p:cNvSpPr txBox="1"/>
          <p:nvPr/>
        </p:nvSpPr>
        <p:spPr>
          <a:xfrm>
            <a:off x="313431" y="2430336"/>
            <a:ext cx="6418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400"/>
              <a:t>Új alakú edények, új motívumok</a:t>
            </a:r>
          </a:p>
          <a:p>
            <a:pPr>
              <a:buNone/>
            </a:pPr>
            <a:endParaRPr lang="hu-HU" sz="2400"/>
          </a:p>
          <a:p>
            <a:pPr>
              <a:buNone/>
            </a:pPr>
            <a:r>
              <a:rPr lang="hu-HU" sz="2400"/>
              <a:t>Egyenes vagy szögletes motívumok: cikcakk vonalak, háromszögek, négyzetek, meander és kettős meander</a:t>
            </a:r>
          </a:p>
          <a:p>
            <a:pPr>
              <a:buNone/>
            </a:pPr>
            <a:r>
              <a:rPr lang="hu-HU" sz="2400"/>
              <a:t>(betöltik az egész felületet, majd csak kereteznek)</a:t>
            </a:r>
          </a:p>
          <a:p>
            <a:pPr>
              <a:buNone/>
            </a:pPr>
            <a:endParaRPr lang="hu-HU" sz="2400"/>
          </a:p>
          <a:p>
            <a:pPr>
              <a:buNone/>
            </a:pPr>
            <a:r>
              <a:rPr lang="hu-HU" sz="2400"/>
              <a:t>Egyre hangsúlyosabb a figurális ábrázolás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78047D-4A8C-4BE8-81C2-61050E984AED}" type="slidenum">
              <a:rPr lang="hu-HU" smtClean="0"/>
              <a:pPr>
                <a:defRPr/>
              </a:pPr>
              <a:t>8</a:t>
            </a:fld>
            <a:endParaRPr lang="hu-HU"/>
          </a:p>
        </p:txBody>
      </p:sp>
      <p:sp>
        <p:nvSpPr>
          <p:cNvPr id="8196" name="Szövegdoboz 3"/>
          <p:cNvSpPr txBox="1">
            <a:spLocks noChangeArrowheads="1"/>
          </p:cNvSpPr>
          <p:nvPr/>
        </p:nvSpPr>
        <p:spPr bwMode="auto">
          <a:xfrm>
            <a:off x="3203848" y="260648"/>
            <a:ext cx="540675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hu-HU">
                <a:latin typeface="Arial" charset="0"/>
              </a:rPr>
              <a:t>Későgeometrikus Dipülon-váza (750 körülről)</a:t>
            </a:r>
          </a:p>
        </p:txBody>
      </p:sp>
      <p:pic>
        <p:nvPicPr>
          <p:cNvPr id="3" name="Picture 2" descr="Datei:Dipylon Master pushkin.jpg">
            <a:extLst>
              <a:ext uri="{FF2B5EF4-FFF2-40B4-BE49-F238E27FC236}">
                <a16:creationId xmlns:a16="http://schemas.microsoft.com/office/drawing/2014/main" id="{DBE1AC7D-0FDE-44F0-A57D-930BF35F7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1158" y="1844824"/>
            <a:ext cx="6693350" cy="502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 descr="Datei:Dipylon amphora close front.jpg"/>
          <p:cNvPicPr>
            <a:picLocks noChangeAspect="1" noChangeArrowheads="1"/>
          </p:cNvPicPr>
          <p:nvPr/>
        </p:nvPicPr>
        <p:blipFill rotWithShape="1">
          <a:blip r:embed="rId3" cstate="print"/>
          <a:srcRect l="23784" t="-93" r="18528" b="93"/>
          <a:stretch/>
        </p:blipFill>
        <p:spPr bwMode="auto">
          <a:xfrm>
            <a:off x="9493" y="487"/>
            <a:ext cx="2969947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09E6DC-44A6-4EFC-8718-7ABFE4A5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Sötét kori gazdaság és társadalom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1F68B4-9917-4BAA-A01A-DBE363000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2400"/>
              <a:t>Kis falvak, melyek nem kapcsolódnak egy központhoz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/>
              <a:t>Általános a szegénység, a társadalmi különbségek jelentéktelenek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/>
              <a:t>Nincsenek specializálódott iparágak, gyenge minőségű a termelés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/>
              <a:t>Az állattenyésztés a jellemző (9. századtól újra földművelés).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/>
              <a:t>Hamvasztás (8. századtól újra elhantolás)</a:t>
            </a:r>
          </a:p>
          <a:p>
            <a:pPr marL="0" indent="0">
              <a:buNone/>
            </a:pPr>
            <a:endParaRPr lang="hu-HU" sz="2400"/>
          </a:p>
          <a:p>
            <a:r>
              <a:rPr lang="hu-HU" sz="2400"/>
              <a:t>A távolsági kereskedelem megszűnt, önellátás (csak a föníciaiak kereskedtek a 8. századig) </a:t>
            </a:r>
          </a:p>
          <a:p>
            <a:pPr marL="0" indent="0">
              <a:buNone/>
            </a:pP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5E05DC9-9FBD-47A5-9058-09EABB5EA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1727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5EFAC-67E0-4C58-AFF7-89B5067BFB2C}" type="slidenum">
              <a:rPr lang="hu-HU" smtClean="0"/>
              <a:pPr>
                <a:defRPr/>
              </a:pPr>
              <a:t>10</a:t>
            </a:fld>
            <a:endParaRPr lang="hu-HU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3188"/>
            <a:ext cx="7929563" cy="6754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292" name="Szövegdoboz 3"/>
          <p:cNvSpPr txBox="1">
            <a:spLocks noChangeArrowheads="1"/>
          </p:cNvSpPr>
          <p:nvPr/>
        </p:nvSpPr>
        <p:spPr bwMode="auto">
          <a:xfrm>
            <a:off x="3286125" y="285750"/>
            <a:ext cx="2500313" cy="9540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hu-HU"/>
              <a:t>Lefkandiban a baszileusz háza</a:t>
            </a:r>
          </a:p>
        </p:txBody>
      </p:sp>
      <p:pic>
        <p:nvPicPr>
          <p:cNvPr id="12293" name="Picture 4" descr="https://upload.wikimedia.org/wikipedia/commons/thumb/5/58/Lelantischer_Krieg.png/800px-Lelantischer_Krie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0"/>
            <a:ext cx="3214687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EE3E431-9CE7-4DAF-9B90-2E743A85927E}"/>
              </a:ext>
            </a:extLst>
          </p:cNvPr>
          <p:cNvSpPr txBox="1"/>
          <p:nvPr/>
        </p:nvSpPr>
        <p:spPr>
          <a:xfrm>
            <a:off x="323528" y="4092025"/>
            <a:ext cx="2962597" cy="9048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400"/>
              <a:t>50x10 méter</a:t>
            </a:r>
          </a:p>
          <a:p>
            <a:pPr>
              <a:buNone/>
            </a:pPr>
            <a:endParaRPr lang="hu-HU" sz="240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D8DBEC56-F014-4395-A0F7-22C9F28CDF39}"/>
              </a:ext>
            </a:extLst>
          </p:cNvPr>
          <p:cNvSpPr txBox="1"/>
          <p:nvPr/>
        </p:nvSpPr>
        <p:spPr>
          <a:xfrm>
            <a:off x="323529" y="5021483"/>
            <a:ext cx="3672408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400"/>
              <a:t>Távoli területekről származó aranyékszerek: nem egész Hellasz szegény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E76F47-5D64-4BC9-9BB7-CF5C4016C389}" type="slidenum">
              <a:rPr lang="hu-HU"/>
              <a:pPr>
                <a:defRPr/>
              </a:pPr>
              <a:t>11</a:t>
            </a:fld>
            <a:endParaRPr lang="hu-HU"/>
          </a:p>
        </p:txBody>
      </p:sp>
      <p:sp>
        <p:nvSpPr>
          <p:cNvPr id="33794" name="Cím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713788" cy="5619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u-HU" sz="3600"/>
              <a:t>A sötét kor a homéroszi eposzok alapján</a:t>
            </a:r>
          </a:p>
        </p:txBody>
      </p:sp>
      <p:sp>
        <p:nvSpPr>
          <p:cNvPr id="13316" name="Tartalom helye 2"/>
          <p:cNvSpPr>
            <a:spLocks noGrp="1"/>
          </p:cNvSpPr>
          <p:nvPr>
            <p:ph idx="4294967295"/>
          </p:nvPr>
        </p:nvSpPr>
        <p:spPr>
          <a:xfrm>
            <a:off x="430213" y="1125538"/>
            <a:ext cx="8713787" cy="179863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sz="2800" b="1" u="sng">
                <a:latin typeface="Arial" charset="0"/>
              </a:rPr>
              <a:t>A Homéroszi kérdés az ókor óta</a:t>
            </a:r>
            <a:r>
              <a:rPr lang="hu-HU" sz="2800">
                <a:latin typeface="Arial" charset="0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sz="2800" i="1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sz="2800" i="1">
                <a:latin typeface="Arial" charset="0"/>
              </a:rPr>
              <a:t>Mikor és hogyan keletkeztek az eposzok? Ki alkotta őket? Melyik kort ábrázolják?... </a:t>
            </a:r>
            <a:endParaRPr lang="hu-HU" sz="2800" i="1" dirty="0">
              <a:latin typeface="Arial" charset="0"/>
            </a:endParaRPr>
          </a:p>
          <a:p>
            <a:pPr eaLnBrk="1" hangingPunct="1"/>
            <a:endParaRPr lang="hu-HU" sz="2800" dirty="0">
              <a:latin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6198" y="3212976"/>
            <a:ext cx="3387802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5C3B3399-2EF9-49A8-83BA-3DCD2ABC62F9}"/>
              </a:ext>
            </a:extLst>
          </p:cNvPr>
          <p:cNvSpPr txBox="1"/>
          <p:nvPr/>
        </p:nvSpPr>
        <p:spPr>
          <a:xfrm>
            <a:off x="430213" y="3212976"/>
            <a:ext cx="4650376" cy="276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>
                <a:latin typeface="Arial" charset="0"/>
              </a:rPr>
              <a:t>&lt;&lt; A történet a mükénéi korban játszódik, írásos rögzítés csak a 7-6. században</a:t>
            </a:r>
          </a:p>
          <a:p>
            <a:pPr marL="0" indent="0">
              <a:buNone/>
            </a:pPr>
            <a:r>
              <a:rPr lang="hu-HU">
                <a:latin typeface="Arial" charset="0"/>
              </a:rPr>
              <a:t>+ ellentmondások a szövegeikben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988316-EC2C-49A2-93C6-54A9C6B6F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96774"/>
            <a:ext cx="8686800" cy="838200"/>
          </a:xfrm>
        </p:spPr>
        <p:txBody>
          <a:bodyPr/>
          <a:lstStyle/>
          <a:p>
            <a:r>
              <a:rPr lang="hu-HU"/>
              <a:t>Orális költészet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40AEC7-655D-4AC6-886C-697D7CD2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10" y="1786011"/>
            <a:ext cx="6432776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u="sng">
                <a:latin typeface="Arial" panose="020B0604020202020204" pitchFamily="34" charset="0"/>
                <a:cs typeface="Arial" panose="020B0604020202020204" pitchFamily="34" charset="0"/>
              </a:rPr>
              <a:t>Ismétlődő elemek</a:t>
            </a: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 (bővíthetők, alakíthatók):</a:t>
            </a:r>
          </a:p>
          <a:p>
            <a:r>
              <a:rPr lang="hu-HU" sz="2400" b="1">
                <a:latin typeface="Arial" panose="020B0604020202020204" pitchFamily="34" charset="0"/>
                <a:cs typeface="Arial" panose="020B0604020202020204" pitchFamily="34" charset="0"/>
              </a:rPr>
              <a:t>formulák</a:t>
            </a: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 (állandó szókapcsolatok)</a:t>
            </a:r>
          </a:p>
          <a:p>
            <a:pPr marL="400050" lvl="1" indent="0">
              <a:buNone/>
            </a:pP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pl.</a:t>
            </a:r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„gyorslábú Akhilleusz”, „tehénszemű Héra”</a:t>
            </a:r>
            <a:endParaRPr lang="hu-HU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>
                <a:latin typeface="Arial" panose="020B0604020202020204" pitchFamily="34" charset="0"/>
                <a:cs typeface="Arial" panose="020B0604020202020204" pitchFamily="34" charset="0"/>
              </a:rPr>
              <a:t>elbeszélő szerkezetek </a:t>
            </a: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(tipikus jelenetek)</a:t>
            </a:r>
          </a:p>
          <a:p>
            <a:pPr marL="400050" lvl="1" indent="0">
              <a:buNone/>
            </a:pP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pl. </a:t>
            </a:r>
            <a:r>
              <a:rPr lang="hu-HU" sz="240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„És hogy a rózsásujjú Hajnal kélt ki a ködből...” </a:t>
            </a:r>
          </a:p>
          <a:p>
            <a:pPr marL="0" indent="0">
              <a:buNone/>
            </a:pPr>
            <a:r>
              <a:rPr lang="hu-HU" sz="2400" u="sng">
                <a:latin typeface="Arial" panose="020B0604020202020204" pitchFamily="34" charset="0"/>
                <a:cs typeface="Arial" panose="020B0604020202020204" pitchFamily="34" charset="0"/>
              </a:rPr>
              <a:t>+ hexameter</a:t>
            </a:r>
          </a:p>
          <a:p>
            <a:pPr marL="0" indent="0">
              <a:buNone/>
            </a:pPr>
            <a:endParaRPr lang="hu-HU" sz="2400" u="sng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400" u="sng">
                <a:latin typeface="Arial" panose="020B0604020202020204" pitchFamily="34" charset="0"/>
                <a:cs typeface="Arial" panose="020B0604020202020204" pitchFamily="34" charset="0"/>
              </a:rPr>
              <a:t>Aoidosz</a:t>
            </a: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: alkotóművész</a:t>
            </a:r>
          </a:p>
          <a:p>
            <a:pPr marL="0" indent="0">
              <a:buNone/>
            </a:pPr>
            <a:r>
              <a:rPr lang="hu-HU" sz="2400" u="sng">
                <a:latin typeface="Arial" panose="020B0604020202020204" pitchFamily="34" charset="0"/>
                <a:cs typeface="Arial" panose="020B0604020202020204" pitchFamily="34" charset="0"/>
              </a:rPr>
              <a:t>Rapszodosz</a:t>
            </a: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: kb. 8. századtól, csak előadóművész</a:t>
            </a:r>
          </a:p>
          <a:p>
            <a:endParaRPr lang="hu-H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BF9E27-53C5-4DB2-97EC-8404148A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12</a:t>
            </a:fld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7CCDA84-007E-4AAE-8C26-4025734F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2781300"/>
            <a:ext cx="2686050" cy="40767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F5DF6767-5CBE-41FD-9C3A-EC4591E94E17}"/>
              </a:ext>
            </a:extLst>
          </p:cNvPr>
          <p:cNvSpPr txBox="1"/>
          <p:nvPr/>
        </p:nvSpPr>
        <p:spPr>
          <a:xfrm>
            <a:off x="5436096" y="6308290"/>
            <a:ext cx="158417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/>
              <a:t>phorminx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835F7E99-F5D4-43EC-B8C3-49023774F13C}"/>
              </a:ext>
            </a:extLst>
          </p:cNvPr>
          <p:cNvSpPr txBox="1"/>
          <p:nvPr/>
        </p:nvSpPr>
        <p:spPr>
          <a:xfrm>
            <a:off x="218816" y="1194555"/>
            <a:ext cx="8892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Milman </a:t>
            </a:r>
            <a:r>
              <a:rPr lang="hu-HU" sz="2400" b="1" u="sng">
                <a:latin typeface="Arial" panose="020B0604020202020204" pitchFamily="34" charset="0"/>
                <a:cs typeface="Arial" panose="020B0604020202020204" pitchFamily="34" charset="0"/>
              </a:rPr>
              <a:t>Parry</a:t>
            </a:r>
            <a:r>
              <a:rPr lang="hu-HU" sz="24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az eposzok több évszázad alatt jöttek létre</a:t>
            </a:r>
          </a:p>
        </p:txBody>
      </p:sp>
    </p:spTree>
    <p:extLst>
      <p:ext uri="{BB962C8B-B14F-4D97-AF65-F5344CB8AC3E}">
        <p14:creationId xmlns:p14="http://schemas.microsoft.com/office/powerpoint/2010/main" val="3674503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25D9EB-0B8C-4108-8F17-D3C520CE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57200"/>
            <a:ext cx="8884096" cy="838200"/>
          </a:xfrm>
        </p:spPr>
        <p:txBody>
          <a:bodyPr>
            <a:noAutofit/>
          </a:bodyPr>
          <a:lstStyle/>
          <a:p>
            <a:r>
              <a:rPr lang="hu-HU" sz="3100"/>
              <a:t>Melyik korról tájékoztatnak az eposzok?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486A37-3097-45FD-BF43-FB6FE7BC9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554162"/>
            <a:ext cx="888104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/>
              <a:t>Az eposzok a </a:t>
            </a:r>
            <a:r>
              <a:rPr lang="hu-HU" sz="2400" b="1" u="sng"/>
              <a:t>hőskort (mükénéi kort) </a:t>
            </a:r>
            <a:r>
              <a:rPr lang="hu-HU" sz="2400"/>
              <a:t>akarják bemutatni,</a:t>
            </a:r>
          </a:p>
          <a:p>
            <a:pPr marL="0" indent="0">
              <a:buNone/>
            </a:pPr>
            <a:r>
              <a:rPr lang="hu-HU" sz="2400"/>
              <a:t>de a </a:t>
            </a:r>
            <a:r>
              <a:rPr lang="hu-HU" sz="2400" b="1" u="sng"/>
              <a:t>sötét kor </a:t>
            </a:r>
            <a:r>
              <a:rPr lang="hu-HU" sz="2400"/>
              <a:t>évszázadai során keletkeztek,</a:t>
            </a:r>
          </a:p>
          <a:p>
            <a:pPr marL="0" indent="0">
              <a:buNone/>
            </a:pPr>
            <a:r>
              <a:rPr lang="hu-HU" sz="2400"/>
              <a:t>és az </a:t>
            </a:r>
            <a:r>
              <a:rPr lang="hu-HU" sz="2400" b="1" u="sng"/>
              <a:t>archaikus kor</a:t>
            </a:r>
            <a:r>
              <a:rPr lang="hu-HU" sz="2400"/>
              <a:t> elején öntötték végleges formába és írták le őket.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 b="1" u="sng"/>
              <a:t>Összhangban a mükénéi korral </a:t>
            </a:r>
            <a:r>
              <a:rPr lang="hu-HU" sz="2400"/>
              <a:t>(lineáris B táblákkal és régészeti emlékekkel):</a:t>
            </a:r>
          </a:p>
          <a:p>
            <a:r>
              <a:rPr lang="hu-HU" sz="2400"/>
              <a:t>a történet</a:t>
            </a:r>
          </a:p>
          <a:p>
            <a:r>
              <a:rPr lang="hu-HU" sz="2400"/>
              <a:t>az eposzok ismerik a főbb mükénéi kori központokat</a:t>
            </a:r>
          </a:p>
          <a:p>
            <a:r>
              <a:rPr lang="hu-HU" sz="2400"/>
              <a:t>néhány jellegzetesen mükénéi kori tárgy, mint pl. a vaddisznóagyaros sisak</a:t>
            </a:r>
          </a:p>
          <a:p>
            <a:r>
              <a:rPr lang="hu-HU" sz="2400"/>
              <a:t>az eposzok egyes fogalmai és nyelvtani sajátságai, 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371FCC7-3671-44E5-B7DB-D2106955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6608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25D9EB-0B8C-4108-8F17-D3C520CE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57200"/>
            <a:ext cx="8884096" cy="838200"/>
          </a:xfrm>
        </p:spPr>
        <p:txBody>
          <a:bodyPr>
            <a:noAutofit/>
          </a:bodyPr>
          <a:lstStyle/>
          <a:p>
            <a:r>
              <a:rPr lang="hu-HU" sz="3100"/>
              <a:t>Melyik korról tájékoztatnak az eposzok?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486A37-3097-45FD-BF43-FB6FE7BC9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554162"/>
            <a:ext cx="888104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u="sng"/>
              <a:t>ARCHAIKUS KOR:</a:t>
            </a:r>
          </a:p>
          <a:p>
            <a:pPr marL="400050" lvl="1" indent="0">
              <a:buNone/>
            </a:pPr>
            <a:endParaRPr lang="hu-HU" sz="2400" b="1" u="sng"/>
          </a:p>
          <a:p>
            <a:pPr marL="400050" lvl="1" indent="0">
              <a:buNone/>
            </a:pPr>
            <a:r>
              <a:rPr lang="hu-HU" sz="2400" b="1" u="sng"/>
              <a:t>Az eposzok ismerik az archaikus korból:</a:t>
            </a:r>
          </a:p>
          <a:p>
            <a:pPr lvl="1"/>
            <a:r>
              <a:rPr lang="hu-HU" sz="2400"/>
              <a:t>7. századi kimmer betörést</a:t>
            </a:r>
          </a:p>
          <a:p>
            <a:pPr lvl="1"/>
            <a:r>
              <a:rPr lang="hu-HU" sz="2400"/>
              <a:t>a gyarmatosítást</a:t>
            </a:r>
          </a:p>
          <a:p>
            <a:pPr lvl="1"/>
            <a:r>
              <a:rPr lang="hu-HU" sz="2400"/>
              <a:t>a polisz születését</a:t>
            </a:r>
          </a:p>
          <a:p>
            <a:pPr lvl="1"/>
            <a:r>
              <a:rPr lang="hu-HU" sz="2400"/>
              <a:t>a hoplita harcmodor kezdeteit</a:t>
            </a:r>
          </a:p>
          <a:p>
            <a:pPr marL="400050" lvl="1" indent="0">
              <a:buNone/>
            </a:pPr>
            <a:r>
              <a:rPr lang="hu-HU" sz="2400" b="1" u="sng"/>
              <a:t>De nem tudnak az eposzok</a:t>
            </a:r>
          </a:p>
          <a:p>
            <a:pPr lvl="1"/>
            <a:r>
              <a:rPr lang="hu-HU" sz="2400"/>
              <a:t>a király nélküli közösségekről</a:t>
            </a:r>
          </a:p>
          <a:p>
            <a:pPr lvl="1"/>
            <a:r>
              <a:rPr lang="hu-HU" sz="2400"/>
              <a:t>az írásról</a:t>
            </a:r>
          </a:p>
          <a:p>
            <a:pPr lvl="1"/>
            <a:r>
              <a:rPr lang="hu-HU" sz="2400"/>
              <a:t>görög kereskedőkről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371FCC7-3671-44E5-B7DB-D2106955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7531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25D9EB-0B8C-4108-8F17-D3C520CE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57200"/>
            <a:ext cx="8884096" cy="838200"/>
          </a:xfrm>
        </p:spPr>
        <p:txBody>
          <a:bodyPr>
            <a:noAutofit/>
          </a:bodyPr>
          <a:lstStyle/>
          <a:p>
            <a:r>
              <a:rPr lang="hu-HU" sz="3100"/>
              <a:t>Melyik korról tájékoztatnak az eposzok?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486A37-3097-45FD-BF43-FB6FE7BC9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988840"/>
            <a:ext cx="8881048" cy="40912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u="sng" cap="small"/>
              <a:t>Az eposzok főleg a sötét korról tájékoztatnak</a:t>
            </a:r>
          </a:p>
          <a:p>
            <a:pPr marL="0" indent="0">
              <a:buNone/>
            </a:pPr>
            <a:endParaRPr lang="hu-HU" sz="2400" u="sng"/>
          </a:p>
          <a:p>
            <a:pPr marL="0" indent="0">
              <a:buNone/>
            </a:pPr>
            <a:r>
              <a:rPr lang="hu-HU" sz="2400" u="sng"/>
              <a:t>Összhangban a régészeti emlékekkel</a:t>
            </a:r>
            <a:r>
              <a:rPr lang="hu-HU" sz="2400"/>
              <a:t>:</a:t>
            </a:r>
          </a:p>
          <a:p>
            <a:r>
              <a:rPr lang="hu-HU" sz="2400"/>
              <a:t>csak néhány mzg. és ipari tevékenység (foglalkozás) létezik </a:t>
            </a:r>
          </a:p>
          <a:p>
            <a:r>
              <a:rPr lang="hu-HU" sz="2400"/>
              <a:t>nincsenek paloták</a:t>
            </a:r>
          </a:p>
          <a:p>
            <a:r>
              <a:rPr lang="hu-HU" sz="2400"/>
              <a:t>nincs írás </a:t>
            </a:r>
          </a:p>
          <a:p>
            <a:r>
              <a:rPr lang="hu-HU" sz="2400"/>
              <a:t>nincsenek görög kereskedők </a:t>
            </a:r>
          </a:p>
          <a:p>
            <a:r>
              <a:rPr lang="hu-HU" sz="2400"/>
              <a:t>nincsenek akna- vagy álkupolasírok</a:t>
            </a:r>
          </a:p>
          <a:p>
            <a:r>
              <a:rPr lang="hu-HU" sz="2400"/>
              <a:t>nagyon egyszerű az élet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371FCC7-3671-44E5-B7DB-D2106955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605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721969-EB12-47B4-B20B-56497B08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2135"/>
            <a:ext cx="9144000" cy="838200"/>
          </a:xfr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hu-HU" sz="2800"/>
              <a:t>AZ eposzok felhasználása történelmi forrásként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E8B453-7871-4A64-B720-8DC0A2B39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1412776"/>
            <a:ext cx="8836152" cy="5061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cap="small"/>
              <a:t>A politikai viszonyok Homérosz alapján</a:t>
            </a:r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r>
              <a:rPr lang="hu-HU" sz="2200"/>
              <a:t>A bemutatott legfontosabb közösségek</a:t>
            </a:r>
          </a:p>
          <a:p>
            <a:r>
              <a:rPr lang="hu-HU" sz="2200"/>
              <a:t>Odüsszeusz ithakai otthona</a:t>
            </a:r>
          </a:p>
          <a:p>
            <a:r>
              <a:rPr lang="hu-HU" sz="2200"/>
              <a:t>Trója</a:t>
            </a:r>
          </a:p>
          <a:p>
            <a:r>
              <a:rPr lang="hu-HU" sz="2200"/>
              <a:t>a görög tábor Trója mellett</a:t>
            </a:r>
          </a:p>
          <a:p>
            <a:r>
              <a:rPr lang="hu-HU" sz="2200"/>
              <a:t>a phaiákok szigete</a:t>
            </a:r>
          </a:p>
          <a:p>
            <a:pPr marL="0" indent="0">
              <a:buNone/>
            </a:pPr>
            <a:endParaRPr lang="hu-HU" sz="2200" b="1" u="sng"/>
          </a:p>
          <a:p>
            <a:pPr marL="0" indent="0">
              <a:buNone/>
            </a:pPr>
            <a:r>
              <a:rPr lang="hu-HU" sz="2200"/>
              <a:t>Az </a:t>
            </a:r>
            <a:r>
              <a:rPr lang="hu-HU" sz="2200" b="1" u="sng"/>
              <a:t>oikosz</a:t>
            </a:r>
            <a:r>
              <a:rPr lang="hu-HU" sz="2200"/>
              <a:t> a társ. és gazd. alapegysége: önellátó családi háztartás</a:t>
            </a:r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r>
              <a:rPr lang="hu-HU" sz="2200" b="1" u="sng"/>
              <a:t>Kérdés, hogy volt-e állam</a:t>
            </a:r>
            <a:r>
              <a:rPr lang="hu-HU" sz="2200"/>
              <a:t>, amelynek az oikoszok a részei voltak, volt-e központi kormányzat, voltak-e politikai intézmények. </a:t>
            </a:r>
          </a:p>
          <a:p>
            <a:pPr marL="0" indent="0">
              <a:buNone/>
            </a:pPr>
            <a:endParaRPr lang="hu-HU" sz="22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0F2FEE1-3A44-4DE4-BC9F-436417F8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6560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721969-EB12-47B4-B20B-56497B08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2135"/>
            <a:ext cx="9144000" cy="838200"/>
          </a:xfr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hu-HU" sz="2800"/>
              <a:t>AZ eposzok felhasználása történelmi forrásként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E8B453-7871-4A64-B720-8DC0A2B39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34590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Létezett a tanács és a népgyűlés, az igazságszolgáltatásnak rendje volt, de a </a:t>
            </a:r>
            <a:r>
              <a:rPr lang="hu-HU" sz="2200" b="1" u="sng">
                <a:latin typeface="Arial" panose="020B0604020202020204" pitchFamily="34" charset="0"/>
                <a:cs typeface="Arial" panose="020B0604020202020204" pitchFamily="34" charset="0"/>
              </a:rPr>
              <a:t>baszileusz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 jogköre vitatott: király vagy falusi vezető?</a:t>
            </a:r>
          </a:p>
          <a:p>
            <a:pPr marL="0" indent="0">
              <a:buNone/>
            </a:pP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0F2FEE1-3A44-4DE4-BC9F-436417F8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17</a:t>
            </a:fld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A276293-DD5F-44A7-9EAC-CBAC71CC53FE}"/>
              </a:ext>
            </a:extLst>
          </p:cNvPr>
          <p:cNvSpPr txBox="1"/>
          <p:nvPr/>
        </p:nvSpPr>
        <p:spPr>
          <a:xfrm>
            <a:off x="4572000" y="2762167"/>
            <a:ext cx="4416552" cy="377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300">
                <a:latin typeface="Arial" panose="020B0604020202020204" pitchFamily="34" charset="0"/>
                <a:cs typeface="Arial" panose="020B0604020202020204" pitchFamily="34" charset="0"/>
              </a:rPr>
              <a:t>gyenge a hatalma, anyagi-szellemi adottságaitól függ (a riválisok kétségbe vonhatják)</a:t>
            </a:r>
          </a:p>
          <a:p>
            <a:r>
              <a:rPr lang="hu-HU" sz="2300">
                <a:latin typeface="Arial" panose="020B0604020202020204" pitchFamily="34" charset="0"/>
                <a:cs typeface="Arial" panose="020B0604020202020204" pitchFamily="34" charset="0"/>
              </a:rPr>
              <a:t>egy nagyobb közösségben több baszileusz (előkelők, ill. a kisebb települések vezetői): velük a fő baszileusznak tanácskoznia kell</a:t>
            </a:r>
          </a:p>
          <a:p>
            <a:r>
              <a:rPr lang="hu-HU" sz="23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nem kormányoz: nincsenek tisztségviselői és nincs udvara sem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3FDD216-CBA0-4F46-A673-51CADCA8458A}"/>
              </a:ext>
            </a:extLst>
          </p:cNvPr>
          <p:cNvSpPr txBox="1"/>
          <p:nvPr/>
        </p:nvSpPr>
        <p:spPr>
          <a:xfrm>
            <a:off x="381001" y="2636912"/>
            <a:ext cx="3974975" cy="437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legfontosabb feladata a hadvezetés, a közösség képviselete és az áldozatbemutatás</a:t>
            </a:r>
          </a:p>
          <a:p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hatalma isteni, öröklődik</a:t>
            </a:r>
          </a:p>
          <a:p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szokásjog meghatározza a </a:t>
            </a:r>
            <a:r>
              <a:rPr lang="hu-HU" sz="240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jogait és kötelességeit: a döntéshozásnak és a hatalomgyakorlásnak rendje van</a:t>
            </a:r>
            <a:r>
              <a:rPr lang="hu-HU" sz="2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endParaRPr lang="hu-HU" sz="2400"/>
          </a:p>
        </p:txBody>
      </p:sp>
    </p:spTree>
    <p:extLst>
      <p:ext uri="{BB962C8B-B14F-4D97-AF65-F5344CB8AC3E}">
        <p14:creationId xmlns:p14="http://schemas.microsoft.com/office/powerpoint/2010/main" val="2284784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7E841-A7F7-4A7C-803C-DBA6D30BBCFE}" type="slidenum">
              <a:rPr lang="hu-HU" smtClean="0"/>
              <a:pPr>
                <a:defRPr/>
              </a:pPr>
              <a:t>18</a:t>
            </a:fld>
            <a:endParaRPr lang="hu-HU"/>
          </a:p>
        </p:txBody>
      </p:sp>
      <p:sp>
        <p:nvSpPr>
          <p:cNvPr id="3" name="Szövegdoboz 2"/>
          <p:cNvSpPr txBox="1"/>
          <p:nvPr/>
        </p:nvSpPr>
        <p:spPr>
          <a:xfrm>
            <a:off x="395536" y="1556792"/>
            <a:ext cx="8280921" cy="401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600"/>
              <a:t>Il. 2. 196 sk.</a:t>
            </a:r>
          </a:p>
          <a:p>
            <a:pPr>
              <a:buNone/>
            </a:pPr>
            <a:r>
              <a:rPr lang="hu-HU" sz="2600"/>
              <a:t>Mert nagy az indulat úgyis a Zeusz-táplálta királyban,</a:t>
            </a:r>
            <a:br>
              <a:rPr lang="hu-HU" sz="2600"/>
            </a:br>
            <a:r>
              <a:rPr lang="hu-HU" sz="2600"/>
              <a:t>tiszte pedig Zeusztól van, a bölcs Zeusz kedveli mindig.</a:t>
            </a:r>
          </a:p>
          <a:p>
            <a:pPr>
              <a:buNone/>
            </a:pPr>
            <a:endParaRPr lang="hu-HU" sz="2600"/>
          </a:p>
          <a:p>
            <a:pPr>
              <a:buNone/>
            </a:pPr>
            <a:r>
              <a:rPr lang="hu-HU" sz="2600"/>
              <a:t>Od. 11.495 skk.</a:t>
            </a:r>
          </a:p>
          <a:p>
            <a:pPr>
              <a:buNone/>
            </a:pPr>
            <a:r>
              <a:rPr lang="hu-HU" sz="2600"/>
              <a:t>Szólj a derék Péleuszról is, ha talán valamit tudsz:</a:t>
            </a:r>
            <a:br>
              <a:rPr lang="hu-HU" sz="2600"/>
            </a:br>
            <a:r>
              <a:rPr lang="hu-HU" sz="2600"/>
              <a:t>megvan-e még tisztsége a népes mürmidonok közt,</a:t>
            </a:r>
            <a:br>
              <a:rPr lang="hu-HU" sz="2600"/>
            </a:br>
            <a:r>
              <a:rPr lang="hu-HU" sz="2600"/>
              <a:t>vagy már megvetik őt Hellászban, a phthíai földön,</a:t>
            </a:r>
            <a:br>
              <a:rPr lang="hu-HU" sz="2600"/>
            </a:br>
            <a:r>
              <a:rPr lang="hu-HU" sz="2600"/>
              <a:t>mert a kezét meg a lábát már lenyügözte az aggkor?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7E841-A7F7-4A7C-803C-DBA6D30BBCFE}" type="slidenum">
              <a:rPr lang="hu-HU" smtClean="0"/>
              <a:pPr>
                <a:defRPr/>
              </a:pPr>
              <a:t>19</a:t>
            </a:fld>
            <a:endParaRPr lang="hu-HU"/>
          </a:p>
        </p:txBody>
      </p:sp>
      <p:sp>
        <p:nvSpPr>
          <p:cNvPr id="3" name="Szövegdoboz 2"/>
          <p:cNvSpPr txBox="1"/>
          <p:nvPr/>
        </p:nvSpPr>
        <p:spPr>
          <a:xfrm>
            <a:off x="755576" y="404664"/>
            <a:ext cx="7416824" cy="625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600" dirty="0"/>
              <a:t>Il. 18.197 </a:t>
            </a:r>
            <a:r>
              <a:rPr lang="hu-HU" sz="2600" dirty="0" err="1"/>
              <a:t>skk</a:t>
            </a:r>
            <a:r>
              <a:rPr lang="hu-HU" sz="2600" dirty="0"/>
              <a:t>.</a:t>
            </a:r>
          </a:p>
          <a:p>
            <a:pPr>
              <a:buNone/>
            </a:pPr>
            <a:r>
              <a:rPr lang="hu-HU" sz="2600" dirty="0"/>
              <a:t>Míg a piactéren sokaság állt, pörlekedés folyt:</a:t>
            </a:r>
          </a:p>
          <a:p>
            <a:pPr>
              <a:buNone/>
            </a:pPr>
            <a:r>
              <a:rPr lang="hu-HU" sz="2600" dirty="0"/>
              <a:t>meggyilkolt ember vérdíja fölött civakodtak</a:t>
            </a:r>
          </a:p>
          <a:p>
            <a:pPr>
              <a:buNone/>
            </a:pPr>
            <a:r>
              <a:rPr lang="hu-HU" sz="2600" dirty="0"/>
              <a:t>ketten: az egyikük esküdözött, azt mondta a népnek,</a:t>
            </a:r>
          </a:p>
          <a:p>
            <a:pPr>
              <a:buNone/>
            </a:pPr>
            <a:r>
              <a:rPr lang="hu-HU" sz="2600" dirty="0"/>
              <a:t>Mind kifizette; tagadta a másik: mit se kapott még.</a:t>
            </a:r>
          </a:p>
          <a:p>
            <a:pPr>
              <a:buNone/>
            </a:pPr>
            <a:r>
              <a:rPr lang="hu-HU" sz="2600" dirty="0"/>
              <a:t>Mindketten kívánták, hogy tanú döntsön a perben.</a:t>
            </a:r>
          </a:p>
          <a:p>
            <a:pPr>
              <a:buNone/>
            </a:pPr>
            <a:r>
              <a:rPr lang="hu-HU" sz="2600" dirty="0"/>
              <a:t>Mindkettőt bíztatta a nép, két pártra szakadtak:</a:t>
            </a:r>
          </a:p>
          <a:p>
            <a:pPr>
              <a:buNone/>
            </a:pPr>
            <a:r>
              <a:rPr lang="hu-HU" sz="2600" dirty="0"/>
              <a:t>jártak a hírnökök, és intették csöndre a népet;</a:t>
            </a:r>
          </a:p>
          <a:p>
            <a:pPr>
              <a:buNone/>
            </a:pPr>
            <a:r>
              <a:rPr lang="hu-HU" sz="2600" dirty="0"/>
              <a:t>ültek a sima, csiszolt köveken szent körben a vének:</a:t>
            </a:r>
          </a:p>
          <a:p>
            <a:pPr>
              <a:buNone/>
            </a:pPr>
            <a:r>
              <a:rPr lang="hu-HU" sz="2600" dirty="0"/>
              <a:t>botját tartották harsány szavú hírnökeiknek,</a:t>
            </a:r>
          </a:p>
          <a:p>
            <a:pPr>
              <a:buNone/>
            </a:pPr>
            <a:r>
              <a:rPr lang="hu-HU" sz="2600" dirty="0"/>
              <a:t>Föl-fölemelkedtek, s fölváltva ítéltek a bottal.</a:t>
            </a:r>
          </a:p>
          <a:p>
            <a:pPr>
              <a:buNone/>
            </a:pPr>
            <a:r>
              <a:rPr lang="hu-HU" sz="2600" dirty="0"/>
              <a:t>Köztük a kör közepén két tiszta talentum arany volt,</a:t>
            </a:r>
          </a:p>
          <a:p>
            <a:pPr>
              <a:buNone/>
            </a:pPr>
            <a:r>
              <a:rPr lang="hu-HU" sz="2600" dirty="0"/>
              <a:t>annak díjául, ki a leghelyesebben ítél majd.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/>
          <a:srcRect l="9216" t="3421" b="4143"/>
          <a:stretch/>
        </p:blipFill>
        <p:spPr>
          <a:xfrm>
            <a:off x="5076056" y="3501008"/>
            <a:ext cx="4067944" cy="3240360"/>
          </a:xfrm>
          <a:prstGeom prst="rect">
            <a:avLst/>
          </a:prstGeom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hu-HU"/>
              <a:t>A homéroszi (sötét kori) világkép</a:t>
            </a:r>
            <a:endParaRPr lang="hu-HU">
              <a:latin typeface="Arial" charset="0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379084" y="1412776"/>
            <a:ext cx="8609468" cy="517058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Ókeanosz:</a:t>
            </a:r>
            <a:r>
              <a:rPr lang="hu-HU" sz="2400">
                <a:latin typeface="+mj-lt"/>
              </a:rPr>
              <a:t> édesvízű, minden víz belőle származik</a:t>
            </a:r>
            <a:endParaRPr lang="hu-HU" sz="2400" dirty="0">
              <a:latin typeface="+mj-lt"/>
            </a:endParaRPr>
          </a:p>
          <a:p>
            <a:pPr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Föld:</a:t>
            </a:r>
            <a:r>
              <a:rPr lang="hu-HU" sz="2400">
                <a:latin typeface="+mj-lt"/>
              </a:rPr>
              <a:t> lapos, kerek (de a 6. században már gömb)</a:t>
            </a:r>
            <a:endParaRPr lang="hu-HU" sz="2400" dirty="0">
              <a:latin typeface="+mj-lt"/>
            </a:endParaRPr>
          </a:p>
          <a:p>
            <a:pPr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Omphalosz</a:t>
            </a:r>
          </a:p>
          <a:p>
            <a:pPr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Két kontinens </a:t>
            </a:r>
            <a:r>
              <a:rPr lang="hu-HU" sz="2400">
                <a:latin typeface="+mj-lt"/>
              </a:rPr>
              <a:t>(Libüa csak Ázsia egy nyúlványa)</a:t>
            </a:r>
          </a:p>
          <a:p>
            <a:pPr>
              <a:lnSpc>
                <a:spcPct val="90000"/>
              </a:lnSpc>
              <a:defRPr/>
            </a:pPr>
            <a:r>
              <a:rPr lang="hu-HU" sz="2400">
                <a:latin typeface="+mj-lt"/>
              </a:rPr>
              <a:t>A világ széle felé csodalények (pl. laisztrügónok, lótuszevők)</a:t>
            </a:r>
          </a:p>
          <a:p>
            <a:pPr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Olümposz</a:t>
            </a:r>
            <a:r>
              <a:rPr lang="hu-HU" sz="2400">
                <a:latin typeface="+mj-lt"/>
              </a:rPr>
              <a:t>: csak az 5. századtól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hu-HU" sz="2400">
                <a:latin typeface="+mj-lt"/>
              </a:rPr>
              <a:t>     jelentette a mai Olümposz hegységet</a:t>
            </a:r>
          </a:p>
          <a:p>
            <a:pPr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Tartarosz</a:t>
            </a:r>
          </a:p>
          <a:p>
            <a:pPr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Uranosz</a:t>
            </a:r>
          </a:p>
          <a:p>
            <a:pPr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Héliosz:</a:t>
            </a:r>
            <a:r>
              <a:rPr lang="hu-HU" sz="2400">
                <a:latin typeface="+mj-lt"/>
              </a:rPr>
              <a:t> isten, aki éjjel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hu-HU" sz="2400">
                <a:latin typeface="+mj-lt"/>
              </a:rPr>
              <a:t>           aranyüstben hajózik vissza</a:t>
            </a:r>
            <a:endParaRPr lang="hu-HU" sz="2400" dirty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Aér</a:t>
            </a:r>
            <a:endParaRPr lang="hu-HU" sz="2400" u="sng" dirty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Aithér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u="sng">
                <a:latin typeface="+mj-lt"/>
              </a:rPr>
              <a:t>Koszmosz</a:t>
            </a:r>
            <a:r>
              <a:rPr lang="hu-HU" sz="2400">
                <a:latin typeface="+mj-lt"/>
              </a:rPr>
              <a:t>: rendezett, szimmetrikus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hu-HU" sz="2400">
                <a:latin typeface="+mj-lt"/>
              </a:rPr>
              <a:t>     (koszmogonia, theogonia)</a:t>
            </a:r>
            <a:endParaRPr lang="hu-HU" sz="2400" dirty="0">
              <a:latin typeface="+mj-lt"/>
            </a:endParaRPr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8EFE5-533B-420F-A5E3-9DD4E0AFDC4C}" type="slidenum">
              <a:rPr lang="hu-HU"/>
              <a:pPr>
                <a:defRPr/>
              </a:pPr>
              <a:t>20</a:t>
            </a:fld>
            <a:endParaRPr lang="hu-H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  </a:t>
            </a:r>
          </a:p>
        </p:txBody>
      </p:sp>
      <p:sp>
        <p:nvSpPr>
          <p:cNvPr id="18436" name="Szöveg helye 3"/>
          <p:cNvSpPr>
            <a:spLocks noGrp="1"/>
          </p:cNvSpPr>
          <p:nvPr>
            <p:ph type="body" idx="2"/>
          </p:nvPr>
        </p:nvSpPr>
        <p:spPr>
          <a:xfrm>
            <a:off x="5580063" y="549275"/>
            <a:ext cx="3368675" cy="5762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hu-HU" sz="2800" b="1" u="sng"/>
              <a:t>Omphalosz</a:t>
            </a:r>
            <a:r>
              <a:rPr lang="hu-HU" sz="2800"/>
              <a:t> (Delphoiban)</a:t>
            </a:r>
          </a:p>
        </p:txBody>
      </p:sp>
      <p:pic>
        <p:nvPicPr>
          <p:cNvPr id="1843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52636" y="1400969"/>
            <a:ext cx="3592449" cy="4800600"/>
          </a:xfrm>
          <a:noFill/>
        </p:spPr>
      </p:pic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AFC76-0EB8-486E-A596-A8993B723781}" type="slidenum">
              <a:rPr lang="hu-HU"/>
              <a:pPr>
                <a:defRPr/>
              </a:pPr>
              <a:t>21</a:t>
            </a:fld>
            <a:endParaRPr lang="hu-HU"/>
          </a:p>
        </p:txBody>
      </p:sp>
      <p:pic>
        <p:nvPicPr>
          <p:cNvPr id="18438" name="Picture 5" descr="Greece_relief_location_map"/>
          <p:cNvPicPr>
            <a:picLocks noChangeAspect="1" noChangeArrowheads="1"/>
          </p:cNvPicPr>
          <p:nvPr/>
        </p:nvPicPr>
        <p:blipFill>
          <a:blip r:embed="rId3" cstate="print"/>
          <a:srcRect r="48398" b="20616"/>
          <a:stretch>
            <a:fillRect/>
          </a:stretch>
        </p:blipFill>
        <p:spPr bwMode="auto">
          <a:xfrm>
            <a:off x="0" y="692150"/>
            <a:ext cx="5010150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llipszis feliratnak 12"/>
          <p:cNvSpPr>
            <a:spLocks noChangeArrowheads="1"/>
          </p:cNvSpPr>
          <p:nvPr/>
        </p:nvSpPr>
        <p:spPr bwMode="auto">
          <a:xfrm>
            <a:off x="3132138" y="4508500"/>
            <a:ext cx="142875" cy="142875"/>
          </a:xfrm>
          <a:prstGeom prst="wedgeEllipseCallout">
            <a:avLst>
              <a:gd name="adj1" fmla="val -104444"/>
              <a:gd name="adj2" fmla="val -21111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endParaRPr lang="hu-HU" sz="18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3276600" y="4365625"/>
            <a:ext cx="130016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Arial" charset="0"/>
              <a:buNone/>
            </a:pPr>
            <a:r>
              <a:rPr lang="hu-HU" sz="2400" b="1" u="sng">
                <a:latin typeface="Arial" charset="0"/>
              </a:rPr>
              <a:t>Delphoi</a:t>
            </a:r>
          </a:p>
        </p:txBody>
      </p:sp>
      <p:sp>
        <p:nvSpPr>
          <p:cNvPr id="3" name="Ellipszis feliratnak 12"/>
          <p:cNvSpPr>
            <a:spLocks noChangeArrowheads="1"/>
          </p:cNvSpPr>
          <p:nvPr/>
        </p:nvSpPr>
        <p:spPr bwMode="auto">
          <a:xfrm>
            <a:off x="2987675" y="2852738"/>
            <a:ext cx="142875" cy="142875"/>
          </a:xfrm>
          <a:prstGeom prst="wedgeEllipseCallout">
            <a:avLst>
              <a:gd name="adj1" fmla="val 5556"/>
              <a:gd name="adj2" fmla="val 17778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endParaRPr lang="hu-HU" sz="18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442" name="Text Box 13"/>
          <p:cNvSpPr txBox="1">
            <a:spLocks noChangeArrowheads="1"/>
          </p:cNvSpPr>
          <p:nvPr/>
        </p:nvSpPr>
        <p:spPr bwMode="auto">
          <a:xfrm>
            <a:off x="3132138" y="2708275"/>
            <a:ext cx="16557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Arial" charset="0"/>
              <a:buNone/>
            </a:pPr>
            <a:r>
              <a:rPr lang="hu-HU" sz="2400" b="1" u="sng">
                <a:latin typeface="Arial" charset="0"/>
              </a:rPr>
              <a:t>Olümposz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E4D7EB-3553-4EB5-A0AD-56E01012B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homéroszi emberkép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DB7A08-D341-47B8-A6FB-BB08A8011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Autofit/>
          </a:bodyPr>
          <a:lstStyle/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Az ember </a:t>
            </a:r>
            <a:r>
              <a:rPr lang="hu-HU" sz="2400" b="1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pszichoszomatikus egység </a:t>
            </a:r>
            <a:r>
              <a:rPr lang="hu-HU" sz="24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(nem test + lélek)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Amivel gondolkodunk és érzünk, az a test része. </a:t>
            </a:r>
            <a:r>
              <a:rPr lang="hu-HU" sz="2400" b="1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Nincs különálló lélek</a:t>
            </a:r>
            <a:r>
              <a:rPr lang="hu-HU" sz="24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és nincsenek lélekrészek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legfontosabb kifejezés a mentális történések helyére a </a:t>
            </a:r>
            <a:r>
              <a:rPr lang="hu-HU" sz="2400" b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thümosz</a:t>
            </a:r>
            <a:r>
              <a:rPr lang="hu-HU" sz="2400" b="1" i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hu-HU" sz="2400" i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jelentése: lélegzet, éltető elv, erő</a:t>
            </a:r>
          </a:p>
          <a:p>
            <a:pPr lvl="1"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nem független a testtől</a:t>
            </a:r>
          </a:p>
          <a:p>
            <a:pPr lvl="1"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nem él tovább az ember halála után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B6E7779-DB6C-466D-8956-C728D1B1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5523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B6BA5F3-D57B-4B07-A65C-AD7302EA2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787" y="3788442"/>
            <a:ext cx="6257925" cy="33528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F05CFC5-6FA8-4832-882F-DD8F83764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homéroszi emberkép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643FCC3-3578-4923-A950-502062342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64" y="1472997"/>
            <a:ext cx="8955388" cy="1259542"/>
          </a:xfrm>
        </p:spPr>
        <p:txBody>
          <a:bodyPr>
            <a:noAutofit/>
          </a:bodyPr>
          <a:lstStyle/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400" b="1" u="sng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&lt;&gt; archaikus kortól kezdve:</a:t>
            </a:r>
            <a:r>
              <a:rPr lang="hu-HU" sz="2400" b="1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az ember test + lélek (pszükhé) </a:t>
            </a:r>
          </a:p>
          <a:p>
            <a:pPr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</a:t>
            </a:r>
            <a:r>
              <a:rPr lang="hu-HU" sz="2400" b="1" u="sng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pszükhé</a:t>
            </a:r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(új jelentésben):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endParaRPr lang="hu-HU" sz="240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9B9E138-08A3-4183-9E2F-E3B3CE250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23</a:t>
            </a:fld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F87ECF84-46C8-4FED-B703-EAB46CB50E20}"/>
              </a:ext>
            </a:extLst>
          </p:cNvPr>
          <p:cNvSpPr txBox="1"/>
          <p:nvPr/>
        </p:nvSpPr>
        <p:spPr>
          <a:xfrm>
            <a:off x="304800" y="2732539"/>
            <a:ext cx="7291536" cy="16020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testtől független és a halál után tovább él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minden mentális tevékenység helye és forrása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</a:t>
            </a:r>
            <a:r>
              <a:rPr lang="hu-HU" sz="240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z ember valódi énje, lényege</a:t>
            </a:r>
          </a:p>
        </p:txBody>
      </p:sp>
    </p:spTree>
    <p:extLst>
      <p:ext uri="{BB962C8B-B14F-4D97-AF65-F5344CB8AC3E}">
        <p14:creationId xmlns:p14="http://schemas.microsoft.com/office/powerpoint/2010/main" val="3693827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70315F-7CD8-431E-8BD3-7D560AA8E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homéroszi emberkép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011C33-6F46-458A-8BBC-C2B8FE2D3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163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u="sng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Platón Homérosz-kritikája:</a:t>
            </a:r>
          </a:p>
          <a:p>
            <a:endParaRPr lang="hu-HU" sz="240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hősöket (ők az embereszmény) az indulataik és vágyaik motiválják, nem az értelmük: </a:t>
            </a:r>
          </a:p>
          <a:p>
            <a:pPr marL="400050" lvl="1" indent="0">
              <a:buNone/>
            </a:pPr>
            <a:r>
              <a:rPr lang="hu-HU" sz="24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az ilyen cselekvés vétkes, méltatlan az emberhez és önző</a:t>
            </a:r>
          </a:p>
          <a:p>
            <a:endParaRPr lang="hu-HU" sz="240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hu-HU" sz="240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Így az egyes emberek is elhibázzák az életüket, és a közösség is széthúzó és gyenge.</a:t>
            </a:r>
            <a:endParaRPr lang="hu-HU" sz="24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35DDAA0-C5C7-4FD1-9654-B4DC2EBCB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6328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BD67F5-93CE-44C0-8546-A594F951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37160"/>
            <a:ext cx="8686800" cy="838200"/>
          </a:xfrm>
        </p:spPr>
        <p:txBody>
          <a:bodyPr/>
          <a:lstStyle/>
          <a:p>
            <a:r>
              <a:rPr lang="hu-HU"/>
              <a:t>istenkép homérosznál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98B22B-A085-45D7-8552-E629975A0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752" y="1290376"/>
            <a:ext cx="8686800" cy="2666926"/>
          </a:xfrm>
        </p:spPr>
        <p:txBody>
          <a:bodyPr>
            <a:normAutofit/>
          </a:bodyPr>
          <a:lstStyle/>
          <a:p>
            <a:r>
              <a:rPr lang="hu-HU" sz="2400" b="1" u="sng">
                <a:latin typeface="Arial" panose="020B0604020202020204" pitchFamily="34" charset="0"/>
                <a:cs typeface="Arial" panose="020B0604020202020204" pitchFamily="34" charset="0"/>
              </a:rPr>
              <a:t>Hasonlítanak az emberekhez</a:t>
            </a: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, de nagyobb a hatalmuk, és halhatatlanok </a:t>
            </a:r>
          </a:p>
          <a:p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Nem transzcendensek/mindenhatók/mindentudók</a:t>
            </a:r>
          </a:p>
          <a:p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Rendszeresen megjelennek, alakítják az emberek életét</a:t>
            </a:r>
          </a:p>
          <a:p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A jelentős események, az emberek jelentős szándékai és emóciói az istenektől erednek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38F92CF-9D97-4D1C-B8B2-792AE925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25</a:t>
            </a:fld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DFE4F18-CD5C-49DD-A337-3A0E0D5B0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856" y="3420740"/>
            <a:ext cx="2540144" cy="3717032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3B440556-0E88-4996-964B-FB90426911EE}"/>
              </a:ext>
            </a:extLst>
          </p:cNvPr>
          <p:cNvSpPr txBox="1"/>
          <p:nvPr/>
        </p:nvSpPr>
        <p:spPr>
          <a:xfrm>
            <a:off x="552527" y="4234161"/>
            <a:ext cx="5903645" cy="2973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/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A siker és a bukás az istenektől függ: </a:t>
            </a:r>
          </a:p>
          <a:p>
            <a:pPr>
              <a:buNone/>
            </a:pP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vannak kedvenc városaik és embereik, akiket segítenek, míg másokat nem kedvelnek, ezért nekik ártanak </a:t>
            </a:r>
          </a:p>
          <a:p>
            <a:pPr>
              <a:buNone/>
            </a:pP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– de </a:t>
            </a:r>
            <a:r>
              <a:rPr lang="hu-HU" sz="2400" b="1" u="sng">
                <a:latin typeface="Arial" panose="020B0604020202020204" pitchFamily="34" charset="0"/>
                <a:cs typeface="Arial" panose="020B0604020202020204" pitchFamily="34" charset="0"/>
              </a:rPr>
              <a:t>morális megfontolások nélkül</a:t>
            </a:r>
          </a:p>
          <a:p>
            <a:endParaRPr lang="hu-HU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818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D7E1A8-3847-40BB-A560-6DEAB895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838200"/>
          </a:xfrm>
        </p:spPr>
        <p:txBody>
          <a:bodyPr/>
          <a:lstStyle/>
          <a:p>
            <a:r>
              <a:rPr lang="hu-HU"/>
              <a:t>istenkép homérosznál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799D46-6BE7-4FAB-AA27-CC329F48A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0768"/>
            <a:ext cx="8884096" cy="4739357"/>
          </a:xfrm>
        </p:spPr>
        <p:txBody>
          <a:bodyPr>
            <a:noAutofit/>
          </a:bodyPr>
          <a:lstStyle/>
          <a:p>
            <a:r>
              <a:rPr lang="hu-HU" sz="2400" b="1" u="sng"/>
              <a:t>Nem jók </a:t>
            </a:r>
            <a:r>
              <a:rPr lang="hu-HU" sz="2400"/>
              <a:t>&gt;&gt; nem büntetnek, nem jutalmaznak sem itt, sem a túlvilágon </a:t>
            </a:r>
          </a:p>
          <a:p>
            <a:pPr marL="800100" lvl="2" indent="0">
              <a:buNone/>
            </a:pPr>
            <a:r>
              <a:rPr lang="hu-HU"/>
              <a:t>– Platón kritikája: ez az istenkép az isteneket sérti, és az emberek erkölcseire káros hatással van</a:t>
            </a:r>
          </a:p>
          <a:p>
            <a:pPr marL="1257300" lvl="3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 b="1" u="sng"/>
              <a:t>Amit büntetnek</a:t>
            </a:r>
            <a:r>
              <a:rPr lang="hu-HU" sz="2400"/>
              <a:t>: </a:t>
            </a:r>
          </a:p>
          <a:p>
            <a:r>
              <a:rPr lang="hu-HU" sz="2400"/>
              <a:t>hatalmuk megkérdőjelezése</a:t>
            </a:r>
          </a:p>
          <a:p>
            <a:r>
              <a:rPr lang="hu-HU" sz="2400"/>
              <a:t>a védelmük alatt álló emberek, dolgok, intézmények megsértése:</a:t>
            </a:r>
          </a:p>
          <a:p>
            <a:pPr lvl="2"/>
            <a:r>
              <a:rPr lang="hu-HU"/>
              <a:t>papok, oltalomkérők, templomok, eskü, vendégbarátság</a:t>
            </a:r>
          </a:p>
          <a:p>
            <a:pPr marL="0" indent="0">
              <a:buNone/>
            </a:pP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A0DF920-A38C-47F9-9E94-66267897D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9135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4F1AE5-624B-4A46-938A-101A16F9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32" y="306569"/>
            <a:ext cx="8686800" cy="841248"/>
          </a:xfrm>
        </p:spPr>
        <p:txBody>
          <a:bodyPr anchor="ctr">
            <a:normAutofit/>
          </a:bodyPr>
          <a:lstStyle/>
          <a:p>
            <a:r>
              <a:rPr lang="hu-HU"/>
              <a:t>Túlvilágkép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76A282-60D0-41C4-8010-E1EFEA17D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3608" y="3501008"/>
            <a:ext cx="6325908" cy="335699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sz="2400"/>
              <a:t>&lt;&gt; archaikus kor: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az istenek jók &gt;&gt; jutalmaznak/büntetnek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lélekfogalom (halhatatlan)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túlvilágkép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</a:t>
            </a:r>
            <a:r>
              <a:rPr lang="hu-HU">
                <a:effectLst/>
              </a:rPr>
              <a:t>erkölcsi szemlélet (az erény tesz boldoggá) </a:t>
            </a:r>
            <a:endParaRPr lang="hu-HU"/>
          </a:p>
          <a:p>
            <a:pPr marL="0" indent="0">
              <a:lnSpc>
                <a:spcPct val="90000"/>
              </a:lnSpc>
              <a:buNone/>
            </a:pP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2AB7401-E0A2-48EA-85B3-8A7535AE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fld id="{0CED3265-6432-44DA-B8BC-243B133B9C7D}" type="slidenum">
              <a:rPr lang="hu-HU" sz="1100" smtClean="0"/>
              <a:pPr>
                <a:lnSpc>
                  <a:spcPct val="90000"/>
                </a:lnSpc>
                <a:defRPr/>
              </a:pPr>
              <a:t>27</a:t>
            </a:fld>
            <a:endParaRPr lang="hu-HU" sz="1100"/>
          </a:p>
        </p:txBody>
      </p:sp>
      <p:pic>
        <p:nvPicPr>
          <p:cNvPr id="2050" name="Picture 2" descr="The Iliad">
            <a:extLst>
              <a:ext uri="{FF2B5EF4-FFF2-40B4-BE49-F238E27FC236}">
                <a16:creationId xmlns:a16="http://schemas.microsoft.com/office/drawing/2014/main" id="{5FA9BCC5-F142-4B42-B82F-781ABE176E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8135"/>
          <a:stretch/>
        </p:blipFill>
        <p:spPr bwMode="auto">
          <a:xfrm>
            <a:off x="-108520" y="3733056"/>
            <a:ext cx="2772128" cy="312494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D90A4C95-A27B-4365-857C-0F9E60712E2A}"/>
              </a:ext>
            </a:extLst>
          </p:cNvPr>
          <p:cNvSpPr txBox="1"/>
          <p:nvPr/>
        </p:nvSpPr>
        <p:spPr>
          <a:xfrm>
            <a:off x="545705" y="1231958"/>
            <a:ext cx="8064895" cy="197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hu-HU" sz="2400"/>
              <a:t>Nincs halál utáni élet, csak egy öntudatlan árny marad az emberből (pszükhé), de egyesek a</a:t>
            </a:r>
          </a:p>
          <a:p>
            <a:pPr>
              <a:lnSpc>
                <a:spcPct val="90000"/>
              </a:lnSpc>
            </a:pPr>
            <a:r>
              <a:rPr lang="hu-HU" sz="2400" b="1" u="sng"/>
              <a:t>Tartaroszba</a:t>
            </a:r>
            <a:r>
              <a:rPr lang="hu-HU" sz="2400"/>
              <a:t> kerülnek: hübrisz miatt</a:t>
            </a:r>
          </a:p>
          <a:p>
            <a:pPr>
              <a:lnSpc>
                <a:spcPct val="90000"/>
              </a:lnSpc>
            </a:pPr>
            <a:r>
              <a:rPr lang="hu-HU" sz="2400"/>
              <a:t>mások </a:t>
            </a:r>
            <a:r>
              <a:rPr lang="hu-HU" sz="2400" b="1" u="sng"/>
              <a:t>Élüszionba</a:t>
            </a:r>
            <a:r>
              <a:rPr lang="hu-HU" sz="2400"/>
              <a:t> (Boldogok szigeteire):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400"/>
              <a:t>	istenekkel fennálló családi kapcsolatok miatt</a:t>
            </a:r>
          </a:p>
        </p:txBody>
      </p:sp>
    </p:spTree>
    <p:extLst>
      <p:ext uri="{BB962C8B-B14F-4D97-AF65-F5344CB8AC3E}">
        <p14:creationId xmlns:p14="http://schemas.microsoft.com/office/powerpoint/2010/main" val="389317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/>
              <a:t>Homéroszi értékrend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hu-HU" sz="2400" b="1" u="sng">
                <a:latin typeface="Arial" panose="020B0604020202020204" pitchFamily="34" charset="0"/>
                <a:cs typeface="Arial" pitchFamily="34" charset="0"/>
              </a:rPr>
              <a:t>Timé</a:t>
            </a:r>
            <a:r>
              <a:rPr lang="hu-HU" sz="2400">
                <a:latin typeface="Arial" panose="020B0604020202020204" pitchFamily="34" charset="0"/>
                <a:cs typeface="Arial" pitchFamily="34" charset="0"/>
              </a:rPr>
              <a:t>: elismertség, tisztelet, presztízs (a közösség megítélésétől függ)</a:t>
            </a:r>
          </a:p>
          <a:p>
            <a:pPr lvl="1" indent="-342900">
              <a:lnSpc>
                <a:spcPct val="90000"/>
              </a:lnSpc>
            </a:pPr>
            <a:r>
              <a:rPr lang="hu-HU" sz="2400">
                <a:latin typeface="Arial" panose="020B0604020202020204" pitchFamily="34" charset="0"/>
                <a:cs typeface="Arial" pitchFamily="34" charset="0"/>
              </a:rPr>
              <a:t>Alapja: katonai érdemek, vagyon, hatalom</a:t>
            </a:r>
          </a:p>
          <a:p>
            <a:pPr lvl="1" indent="-342900">
              <a:lnSpc>
                <a:spcPct val="90000"/>
              </a:lnSpc>
            </a:pPr>
            <a:r>
              <a:rPr lang="hu-HU" sz="2400">
                <a:latin typeface="Arial" panose="020B0604020202020204" pitchFamily="34" charset="0"/>
                <a:cs typeface="Arial" pitchFamily="34" charset="0"/>
              </a:rPr>
              <a:t>Egy homéroszi hérosz fő motivációja, hogy minél nagyobb timéje legyen</a:t>
            </a:r>
          </a:p>
          <a:p>
            <a:pPr>
              <a:lnSpc>
                <a:spcPct val="90000"/>
              </a:lnSpc>
            </a:pPr>
            <a:r>
              <a:rPr lang="hu-HU" sz="2400" b="1" u="sng">
                <a:latin typeface="Arial" panose="020B0604020202020204" pitchFamily="34" charset="0"/>
                <a:cs typeface="Arial" pitchFamily="34" charset="0"/>
              </a:rPr>
              <a:t>Agón</a:t>
            </a:r>
            <a:r>
              <a:rPr lang="hu-HU" sz="2400">
                <a:latin typeface="Arial" pitchFamily="34" charset="0"/>
                <a:cs typeface="Arial" pitchFamily="34" charset="0"/>
              </a:rPr>
              <a:t> (verseny): később is az élet legtöbb területén: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hu-HU" sz="2400">
                <a:latin typeface="Arial" pitchFamily="34" charset="0"/>
                <a:cs typeface="Arial" pitchFamily="34" charset="0"/>
              </a:rPr>
              <a:t>pl. a fil. és pol. viták, a közfeladatok ellátása, a bírósági perek és a művészi tevékenység</a:t>
            </a:r>
          </a:p>
          <a:p>
            <a:pPr>
              <a:lnSpc>
                <a:spcPct val="90000"/>
              </a:lnSpc>
            </a:pPr>
            <a:r>
              <a:rPr lang="hu-HU" sz="2400" b="1" u="sng">
                <a:latin typeface="Arial" panose="020B0604020202020204" pitchFamily="34" charset="0"/>
                <a:cs typeface="Arial" pitchFamily="34" charset="0"/>
              </a:rPr>
              <a:t>Gerasz</a:t>
            </a:r>
            <a:r>
              <a:rPr lang="hu-HU" sz="2400">
                <a:latin typeface="Arial" panose="020B0604020202020204" pitchFamily="34" charset="0"/>
                <a:cs typeface="Arial" pitchFamily="34" charset="0"/>
              </a:rPr>
              <a:t> (ajándék): a timé kifejezője: amekkora vki. timéje, akkora gerasz illeti meg (adó, hadizsákmány). 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hu-HU" sz="2400">
                <a:latin typeface="Arial" panose="020B0604020202020204" pitchFamily="34" charset="0"/>
                <a:cs typeface="Arial" pitchFamily="34" charset="0"/>
              </a:rPr>
              <a:t>(+ a szövegségkötések, kereskedelem eszköze is lehet)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hu-HU" sz="2400" b="1" i="0" u="sng" strike="noStrike" kern="1200" cap="none" spc="0" normalizeH="0" baseline="0" noProof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Kleosz</a:t>
            </a: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hír, hírnév, a timé nagysága határozza meg (mint a geraszt is) - Akhilleusz példája</a:t>
            </a:r>
          </a:p>
          <a:p>
            <a:pPr marL="0" indent="0">
              <a:lnSpc>
                <a:spcPct val="90000"/>
              </a:lnSpc>
              <a:buNone/>
            </a:pP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098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E1B837-4DAF-46C9-B287-1B09304C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30609"/>
            <a:ext cx="8686800" cy="838200"/>
          </a:xfrm>
        </p:spPr>
        <p:txBody>
          <a:bodyPr/>
          <a:lstStyle/>
          <a:p>
            <a:r>
              <a:rPr lang="hu-HU"/>
              <a:t>Homéroszi értékrend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25BCFF-A987-4B88-8350-DF12F2331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>
            <a:noAutofit/>
          </a:bodyPr>
          <a:lstStyle/>
          <a:p>
            <a:endParaRPr lang="hu-HU" sz="2400"/>
          </a:p>
          <a:p>
            <a:r>
              <a:rPr lang="hu-HU" sz="2400" b="1" u="sng"/>
              <a:t>Aidósz: </a:t>
            </a:r>
            <a:r>
              <a:rPr lang="hu-HU" sz="2400"/>
              <a:t>szégyen, szégyenérzet,„ami visszatart a rossztól”</a:t>
            </a:r>
          </a:p>
          <a:p>
            <a:pPr lvl="1"/>
            <a:r>
              <a:rPr lang="hu-HU" sz="2400"/>
              <a:t>Külső kontrol: a közösség véleményének figyelembevétele</a:t>
            </a:r>
          </a:p>
          <a:p>
            <a:pPr lvl="1"/>
            <a:r>
              <a:rPr lang="hu-HU" sz="2400"/>
              <a:t>Akit szégyen ér, annak csökken a timéje</a:t>
            </a:r>
          </a:p>
          <a:p>
            <a:pPr lvl="1"/>
            <a:r>
              <a:rPr lang="hu-HU" sz="2400"/>
              <a:t>A homéroszi kultúra szégyen-kultúra: a helytelen cselekedetek szankciója az emberek megszólása (a bűn-kultúrában a lelkiismeret) </a:t>
            </a:r>
          </a:p>
          <a:p>
            <a:pPr lvl="1"/>
            <a:r>
              <a:rPr lang="hu-HU" sz="2400"/>
              <a:t>Az aidósz oka lehet: gyávaság, sikertelenség</a:t>
            </a:r>
          </a:p>
          <a:p>
            <a:pPr lvl="1"/>
            <a:r>
              <a:rPr lang="hu-HU" sz="2400"/>
              <a:t>Harci kiáltásként is: Aidósz argeioi! </a:t>
            </a:r>
          </a:p>
          <a:p>
            <a:pPr lvl="1"/>
            <a:r>
              <a:rPr lang="hu-HU" sz="2400"/>
              <a:t>Hektór is az aidószt (és így a timét) tartja szem előtt, amikor készül összecsapni Akhilleusszal.</a:t>
            </a:r>
          </a:p>
          <a:p>
            <a:endParaRPr lang="hu-HU" sz="2400"/>
          </a:p>
          <a:p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9B4CB2-ABC8-4AB4-914F-3D53FC4B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6864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F385DE-1ABF-4EFB-A42F-687E5786B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Homéroszi értékrend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6FD643-02CE-4B43-A59B-0C474820E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72816"/>
            <a:ext cx="8686800" cy="49480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u="sng"/>
              <a:t>EGYÉN ÉS KÖZÖSSÉG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 sz="2800"/>
              <a:t>A legfontosabb értékek és javak jelentős mértékben a közösségtől függenek. Ezért mindenkinek valamennyire tekintetbe kell vennie a többi embert. Másrészről viszont a homéroszi hősök csak a saját timéjükkel és kleoszukkal törődnek, individualisták.</a:t>
            </a:r>
          </a:p>
          <a:p>
            <a:pPr marL="0" indent="0">
              <a:buNone/>
            </a:pPr>
            <a:endParaRPr lang="hu-HU" sz="2800"/>
          </a:p>
          <a:p>
            <a:pPr marL="0" indent="0">
              <a:buNone/>
            </a:pPr>
            <a:r>
              <a:rPr lang="hu-HU" sz="2800"/>
              <a:t>A trójaiakat és Hektórt, valamint Odüsszeuszt az Odüsszeiában kevésbé jellemzi az önzés, és számukra valamivel fontosabb a közösség iránti felelősség és a hazaszeretet.</a:t>
            </a:r>
          </a:p>
          <a:p>
            <a:pPr marL="0" indent="0">
              <a:buNone/>
            </a:pPr>
            <a:endParaRPr lang="hu-HU" sz="2800"/>
          </a:p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BA41994-6C6E-46F7-BD3A-1F3D3837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6431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hu-HU"/>
              <a:t>homéroszi értékrend 4.</a:t>
            </a:r>
          </a:p>
        </p:txBody>
      </p:sp>
      <p:sp>
        <p:nvSpPr>
          <p:cNvPr id="20484" name="Tartalom helye 2"/>
          <p:cNvSpPr>
            <a:spLocks noGrp="1"/>
          </p:cNvSpPr>
          <p:nvPr>
            <p:ph idx="1"/>
          </p:nvPr>
        </p:nvSpPr>
        <p:spPr>
          <a:xfrm>
            <a:off x="457200" y="1556793"/>
            <a:ext cx="8435975" cy="5040858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hu-HU" sz="2800">
                <a:latin typeface="Arial" charset="0"/>
              </a:rPr>
              <a:t>A hagyományos erkölcs hiányzik (katonai morál van)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hu-HU" sz="280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hu-HU" sz="2800" b="1" u="sng">
                <a:latin typeface="Arial" charset="0"/>
              </a:rPr>
              <a:t>Areté</a:t>
            </a:r>
            <a:r>
              <a:rPr lang="hu-HU" sz="2800">
                <a:latin typeface="Arial" charset="0"/>
              </a:rPr>
              <a:t> (későbbi jelentés: erény): előkelő származás (+ vagyon, hatalom) </a:t>
            </a:r>
          </a:p>
          <a:p>
            <a:pPr marL="0" indent="0">
              <a:lnSpc>
                <a:spcPct val="90000"/>
              </a:lnSpc>
              <a:buNone/>
            </a:pPr>
            <a:endParaRPr lang="hu-HU" sz="2800" b="1" u="sng">
              <a:latin typeface="Arial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 sz="2800" b="1" u="sng">
                <a:latin typeface="Arial" charset="0"/>
              </a:rPr>
              <a:t>Agathosz</a:t>
            </a:r>
            <a:r>
              <a:rPr lang="hu-HU" sz="2800">
                <a:latin typeface="Arial" charset="0"/>
              </a:rPr>
              <a:t> (későbbi jelentés: erkölcsileg jó): előkelő (valamint vagyonos és nagy hatalmú) személy (akinek aretéje van), ellentéte: </a:t>
            </a:r>
            <a:r>
              <a:rPr lang="hu-HU" sz="2800" b="1" u="sng">
                <a:latin typeface="Arial" charset="0"/>
              </a:rPr>
              <a:t>kakosz</a:t>
            </a:r>
          </a:p>
          <a:p>
            <a:pPr marL="0" indent="0">
              <a:lnSpc>
                <a:spcPct val="90000"/>
              </a:lnSpc>
              <a:buNone/>
            </a:pPr>
            <a:endParaRPr lang="hu-HU" sz="2800" b="1" u="sng">
              <a:latin typeface="Arial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 sz="2800">
                <a:latin typeface="Arial" charset="0"/>
              </a:rPr>
              <a:t>Az agathoszok kívánatos, de nem szükséges tulajdonságai: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800">
                <a:latin typeface="Arial" charset="0"/>
              </a:rPr>
              <a:t>jó harcosok, tisztelik az isteneket, megtartják ígéreteiket, van önuralmuk, tiszteletben tartják a nőket és az időseket, törődnek a gyengébbekkel és a szenvedőkkel stb. </a:t>
            </a:r>
          </a:p>
          <a:p>
            <a:pPr marL="0" indent="0">
              <a:lnSpc>
                <a:spcPct val="90000"/>
              </a:lnSpc>
              <a:buNone/>
            </a:pPr>
            <a:endParaRPr lang="hu-HU" sz="2800">
              <a:latin typeface="Arial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 sz="2800">
                <a:latin typeface="Arial" charset="0"/>
              </a:rPr>
              <a:t>pl. a mészárlások, rablások ellenére agathoszok maradnak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800">
                <a:latin typeface="Arial" charset="0"/>
              </a:rPr>
              <a:t>- lásd Pénelopé kérőit</a:t>
            </a:r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A8A6C-665C-49F8-8846-38A2FD2D3D63}" type="slidenum">
              <a:rPr lang="hu-HU"/>
              <a:pPr>
                <a:defRPr/>
              </a:pPr>
              <a:t>31</a:t>
            </a:fld>
            <a:endParaRPr lang="hu-H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8DA99B-E504-40FC-8A99-4B1DDCE5B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hu-HU"/>
              <a:t>Xenia (vendégbarátság)</a:t>
            </a:r>
          </a:p>
        </p:txBody>
      </p:sp>
      <p:graphicFrame>
        <p:nvGraphicFramePr>
          <p:cNvPr id="6" name="Tartalom helye 2">
            <a:extLst>
              <a:ext uri="{FF2B5EF4-FFF2-40B4-BE49-F238E27FC236}">
                <a16:creationId xmlns:a16="http://schemas.microsoft.com/office/drawing/2014/main" id="{86144213-BAE7-4D0E-86D8-C7952B4BEF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664831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078B1E1-CCC3-4B04-833C-FE6125F6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fld id="{0CED3265-6432-44DA-B8BC-243B133B9C7D}" type="slidenum">
              <a:rPr lang="hu-HU" sz="1100" smtClean="0"/>
              <a:pPr>
                <a:lnSpc>
                  <a:spcPct val="90000"/>
                </a:lnSpc>
                <a:defRPr/>
              </a:pPr>
              <a:t>32</a:t>
            </a:fld>
            <a:endParaRPr lang="hu-HU" sz="1100"/>
          </a:p>
        </p:txBody>
      </p:sp>
    </p:spTree>
    <p:extLst>
      <p:ext uri="{BB962C8B-B14F-4D97-AF65-F5344CB8AC3E}">
        <p14:creationId xmlns:p14="http://schemas.microsoft.com/office/powerpoint/2010/main" val="3229619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Tartalom helye 6"/>
          <p:cNvSpPr txBox="1">
            <a:spLocks noGrp="1"/>
          </p:cNvSpPr>
          <p:nvPr>
            <p:ph idx="1"/>
          </p:nvPr>
        </p:nvSpPr>
        <p:spPr>
          <a:xfrm>
            <a:off x="304800" y="1554162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Napszámban </a:t>
            </a:r>
            <a:r>
              <a:rPr lang="hu-H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szivesebben</a:t>
            </a: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túrnám másnak a földjét,</a:t>
            </a:r>
            <a:br>
              <a:rPr lang="hu-HU" sz="2800" dirty="0"/>
            </a:b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egy nyomorultét is, kire nem szállt gazdag örökség,</a:t>
            </a:r>
            <a:br>
              <a:rPr lang="hu-HU" sz="2800" dirty="0"/>
            </a:b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mint hogy az összes erőtlen holt fejedelme maradjak.</a:t>
            </a:r>
            <a:endParaRPr lang="hu-HU" sz="28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500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86A5B9-0338-4F9D-8D52-2B726A81C04B}" type="slidenum">
              <a:rPr lang="hu-HU" smtClean="0"/>
              <a:pPr>
                <a:defRPr/>
              </a:pPr>
              <a:t>34</a:t>
            </a:fld>
            <a:endParaRPr lang="hu-HU"/>
          </a:p>
        </p:txBody>
      </p:sp>
      <p:sp>
        <p:nvSpPr>
          <p:cNvPr id="21507" name="Téglalap 2"/>
          <p:cNvSpPr>
            <a:spLocks noChangeArrowheads="1"/>
          </p:cNvSpPr>
          <p:nvPr/>
        </p:nvSpPr>
        <p:spPr bwMode="auto">
          <a:xfrm>
            <a:off x="428625" y="285750"/>
            <a:ext cx="82153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hu-HU" sz="2500"/>
              <a:t>Hókaru Andromakhé kezdett legelőbb zokogásba,</a:t>
            </a:r>
            <a:br>
              <a:rPr lang="hu-HU" sz="2500"/>
            </a:br>
            <a:r>
              <a:rPr lang="hu-HU" sz="2500"/>
              <a:t>s férfiölő Hektór feje ott nyugodott a kezében.</a:t>
            </a:r>
          </a:p>
          <a:p>
            <a:pPr>
              <a:buFont typeface="Arial" charset="0"/>
              <a:buNone/>
            </a:pPr>
            <a:r>
              <a:rPr lang="hu-HU" sz="2500"/>
              <a:t>"Ifjan pusztultál, férjem, s számomra a házban</a:t>
            </a:r>
            <a:br>
              <a:rPr lang="hu-HU" sz="2500"/>
            </a:br>
            <a:r>
              <a:rPr lang="hu-HU" sz="2500"/>
              <a:t>özvegységet hagysz; s lám, kisgyerekünk csecsemő még,</a:t>
            </a:r>
            <a:br>
              <a:rPr lang="hu-HU" sz="2500"/>
            </a:br>
            <a:r>
              <a:rPr lang="hu-HU" sz="2500"/>
              <a:t>kit szültünk, te meg én, nyomorultak; nem hiszem én már,</a:t>
            </a:r>
            <a:br>
              <a:rPr lang="hu-HU" sz="2500"/>
            </a:br>
            <a:r>
              <a:rPr lang="hu-HU" sz="2500"/>
              <a:t>hogy még fölserdül: sokkal hamarabb fog e város</a:t>
            </a:r>
            <a:br>
              <a:rPr lang="hu-HU" sz="2500"/>
            </a:br>
            <a:r>
              <a:rPr lang="hu-HU" sz="2500"/>
              <a:t>elhamvadni, hisz elvesztél te, az őre, ki eddig</a:t>
            </a:r>
            <a:br>
              <a:rPr lang="hu-HU" sz="2500"/>
            </a:br>
            <a:r>
              <a:rPr lang="hu-HU" sz="2500"/>
              <a:t>védted, s benne a kedves nőket, a kis csecsemőket.</a:t>
            </a:r>
            <a:br>
              <a:rPr lang="hu-HU" sz="2500"/>
            </a:br>
            <a:r>
              <a:rPr lang="hu-HU" sz="2500"/>
              <a:t>Görbe hajón viszik el most már hamar asszonyainkat,</a:t>
            </a:r>
            <a:br>
              <a:rPr lang="hu-HU" sz="2500"/>
            </a:br>
            <a:r>
              <a:rPr lang="hu-HU" sz="2500"/>
              <a:t>engem is őköztük; s te, fiacskám, vagy velem együtt</a:t>
            </a:r>
            <a:br>
              <a:rPr lang="hu-HU" sz="2500"/>
            </a:br>
            <a:r>
              <a:rPr lang="hu-HU" sz="2500"/>
              <a:t>jössz és majd távol, méltatlan munka között élsz,</a:t>
            </a:r>
            <a:br>
              <a:rPr lang="hu-HU" sz="2500"/>
            </a:br>
            <a:r>
              <a:rPr lang="hu-HU" sz="2500"/>
              <a:t>szívtelen úr mellett szolgálva, vagy egyik akháj fog</a:t>
            </a:r>
            <a:br>
              <a:rPr lang="hu-HU" sz="2500"/>
            </a:br>
            <a:r>
              <a:rPr lang="hu-HU" sz="2500"/>
              <a:t>mélybe taszítani nagy tornyunkról szörnyü halálra,</a:t>
            </a:r>
            <a:br>
              <a:rPr lang="hu-HU" sz="2500"/>
            </a:br>
            <a:r>
              <a:rPr lang="hu-HU" sz="2500"/>
              <a:t>bosszújában, amért tán bátyját ölte le Hektór,</a:t>
            </a:r>
            <a:br>
              <a:rPr lang="hu-HU" sz="2500"/>
            </a:br>
            <a:r>
              <a:rPr lang="hu-HU" sz="2500"/>
              <a:t>vagy gyerekét, vagy az apját: mert Hektór keze által</a:t>
            </a:r>
            <a:br>
              <a:rPr lang="hu-HU" sz="2500"/>
            </a:br>
            <a:r>
              <a:rPr lang="hu-HU" sz="2500"/>
              <a:t>számos akháj harapott a hatalmas földbe, valóban.</a:t>
            </a:r>
          </a:p>
          <a:p>
            <a:pPr>
              <a:buFont typeface="Arial" charset="0"/>
              <a:buNone/>
            </a:pPr>
            <a:r>
              <a:rPr lang="hu-HU" sz="2500"/>
              <a:t>				(Íliász 24.723-737)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1927</TotalTime>
  <Words>2162</Words>
  <Application>Microsoft Office PowerPoint</Application>
  <PresentationFormat>Diavetítés a képernyőre (4:3 oldalarány)</PresentationFormat>
  <Paragraphs>302</Paragraphs>
  <Slides>34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34</vt:i4>
      </vt:variant>
    </vt:vector>
  </HeadingPairs>
  <TitlesOfParts>
    <vt:vector size="41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Túra</vt:lpstr>
      <vt:lpstr>    A sötét kor  12-9. század</vt:lpstr>
      <vt:lpstr>A sötét kor a régészeti emlékek alapján</vt:lpstr>
      <vt:lpstr>PowerPoint-bemutató</vt:lpstr>
      <vt:lpstr>A vashasználat terjedése</vt:lpstr>
      <vt:lpstr>PowerPoint-bemutató</vt:lpstr>
      <vt:lpstr>PowerPoint-bemutató</vt:lpstr>
      <vt:lpstr>Geometrikus stílus  (9-8. század)</vt:lpstr>
      <vt:lpstr>PowerPoint-bemutató</vt:lpstr>
      <vt:lpstr>Sötét kori gazdaság és társadalom</vt:lpstr>
      <vt:lpstr>PowerPoint-bemutató</vt:lpstr>
      <vt:lpstr>A sötét kor a homéroszi eposzok alapján</vt:lpstr>
      <vt:lpstr>Orális költészet</vt:lpstr>
      <vt:lpstr>Melyik korról tájékoztatnak az eposzok? 1.</vt:lpstr>
      <vt:lpstr>Melyik korról tájékoztatnak az eposzok? 2.</vt:lpstr>
      <vt:lpstr>Melyik korról tájékoztatnak az eposzok? 3.</vt:lpstr>
      <vt:lpstr>AZ eposzok felhasználása történelmi forrásként</vt:lpstr>
      <vt:lpstr>AZ eposzok felhasználása történelmi forrásként</vt:lpstr>
      <vt:lpstr>PowerPoint-bemutató</vt:lpstr>
      <vt:lpstr>PowerPoint-bemutató</vt:lpstr>
      <vt:lpstr>A homéroszi (sötét kori) világkép</vt:lpstr>
      <vt:lpstr>  </vt:lpstr>
      <vt:lpstr>a homéroszi emberkép 1.</vt:lpstr>
      <vt:lpstr>a homéroszi emberkép 2.</vt:lpstr>
      <vt:lpstr>a homéroszi emberkép 3.</vt:lpstr>
      <vt:lpstr>istenkép homérosznál 1.</vt:lpstr>
      <vt:lpstr>istenkép homérosznál 2.</vt:lpstr>
      <vt:lpstr>Túlvilágkép</vt:lpstr>
      <vt:lpstr>Homéroszi értékrend 1.</vt:lpstr>
      <vt:lpstr>Homéroszi értékrend 2.</vt:lpstr>
      <vt:lpstr>Homéroszi értékrend 3.</vt:lpstr>
      <vt:lpstr>homéroszi értékrend 4.</vt:lpstr>
      <vt:lpstr>Xenia (vendégbarátság)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A sötét kor  12-9. század</dc:title>
  <dc:creator>Gergely Mohay</dc:creator>
  <cp:lastModifiedBy>Gergely Mohay</cp:lastModifiedBy>
  <cp:revision>9</cp:revision>
  <dcterms:created xsi:type="dcterms:W3CDTF">2020-09-30T12:13:49Z</dcterms:created>
  <dcterms:modified xsi:type="dcterms:W3CDTF">2021-09-10T16:17:26Z</dcterms:modified>
</cp:coreProperties>
</file>