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notesMasterIdLst>
    <p:notesMasterId r:id="rId41"/>
  </p:notesMasterIdLst>
  <p:sldIdLst>
    <p:sldId id="256" r:id="rId2"/>
    <p:sldId id="320" r:id="rId3"/>
    <p:sldId id="380" r:id="rId4"/>
    <p:sldId id="383" r:id="rId5"/>
    <p:sldId id="384" r:id="rId6"/>
    <p:sldId id="385" r:id="rId7"/>
    <p:sldId id="386" r:id="rId8"/>
    <p:sldId id="388" r:id="rId9"/>
    <p:sldId id="387" r:id="rId10"/>
    <p:sldId id="389" r:id="rId11"/>
    <p:sldId id="390" r:id="rId12"/>
    <p:sldId id="391" r:id="rId13"/>
    <p:sldId id="392" r:id="rId14"/>
    <p:sldId id="393" r:id="rId15"/>
    <p:sldId id="394" r:id="rId16"/>
    <p:sldId id="395" r:id="rId17"/>
    <p:sldId id="299" r:id="rId18"/>
    <p:sldId id="296" r:id="rId19"/>
    <p:sldId id="297" r:id="rId20"/>
    <p:sldId id="298" r:id="rId21"/>
    <p:sldId id="300" r:id="rId22"/>
    <p:sldId id="301" r:id="rId23"/>
    <p:sldId id="302" r:id="rId24"/>
    <p:sldId id="303" r:id="rId25"/>
    <p:sldId id="304" r:id="rId26"/>
    <p:sldId id="311" r:id="rId27"/>
    <p:sldId id="312" r:id="rId28"/>
    <p:sldId id="396" r:id="rId29"/>
    <p:sldId id="397" r:id="rId30"/>
    <p:sldId id="398" r:id="rId31"/>
    <p:sldId id="399" r:id="rId32"/>
    <p:sldId id="293" r:id="rId33"/>
    <p:sldId id="400" r:id="rId34"/>
    <p:sldId id="363" r:id="rId35"/>
    <p:sldId id="309" r:id="rId36"/>
    <p:sldId id="401" r:id="rId37"/>
    <p:sldId id="329" r:id="rId38"/>
    <p:sldId id="332" r:id="rId39"/>
    <p:sldId id="334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4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CE676-A834-4A08-B691-BBF099F2DC1A}" type="datetimeFigureOut">
              <a:rPr lang="hu-HU" smtClean="0"/>
              <a:t>2022. 12. 07.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2FFDB-D930-4871-81B0-DAE550958E3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2617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5C22-8041-494B-8475-AF553CFE7F29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432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D9A2-E5EE-46D3-9610-C19640021E68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80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34A22-9ED9-4304-92D8-45767614A964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97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66530-720C-4466-B0E4-5F9970D54FD8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257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55F5-5F3C-4B0D-A0DF-9FAF6E4F72D9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06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4DCF9-FB0B-4B6D-8471-DD115487B370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44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897A0-6BD4-4103-82D1-65797DAE83C7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68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91B7-1719-4D06-BD60-914344094F26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1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BE871E29-B41B-4D08-8AA9-AF53080D0352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05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0647-59D7-4C8C-8356-81D12D6357CA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00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9956C-C29C-49DD-9793-3C1E08B07224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657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3E7A7-004E-458F-8FAB-92E6637C8C3E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665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B1F22-B065-4970-B84D-8514CD8DCDC1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052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0FE2-0C83-4436-9908-E9AEF0F6DE92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60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hu-HU" noProof="0" dirty="0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F3460AC-6814-5871-26EB-E024B3218A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277B8C1-80A7-CD5C-847D-6C6D9D8E03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399CAF6B-3BF1-B639-98F9-E7A9B7484B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C951C-6116-4D0E-97D1-4F33E355C93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91298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A9C0CE7-1CF5-45D0-BA55-4F7E592C86AA}" type="datetime1">
              <a:rPr lang="en-US" smtClean="0"/>
              <a:t>12/7/2022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9951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3" r:id="rId1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A63503-2DA7-A8B4-6996-B3DA1C44DF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A HELLENISZTIKUS KOR (323–30)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146B0F53-C785-8CD5-5FE1-29E36E6D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48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ia számának helye 5">
            <a:extLst>
              <a:ext uri="{FF2B5EF4-FFF2-40B4-BE49-F238E27FC236}">
                <a16:creationId xmlns:a16="http://schemas.microsoft.com/office/drawing/2014/main" id="{851471DC-B256-5FE5-F380-2532D7A8D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DF791B-76FA-41B3-B829-7D060EF7480F}" type="slidenum">
              <a:rPr lang="hu-HU" altLang="hu-HU" sz="9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hu-HU" altLang="hu-HU" sz="900">
              <a:solidFill>
                <a:srgbClr val="898989"/>
              </a:solidFill>
            </a:endParaRPr>
          </a:p>
        </p:txBody>
      </p:sp>
      <p:sp>
        <p:nvSpPr>
          <p:cNvPr id="24579" name="Dia számának helye 5">
            <a:extLst>
              <a:ext uri="{FF2B5EF4-FFF2-40B4-BE49-F238E27FC236}">
                <a16:creationId xmlns:a16="http://schemas.microsoft.com/office/drawing/2014/main" id="{86F5683A-8725-7997-27E4-C8A98D1E8C1B}"/>
              </a:ext>
            </a:extLst>
          </p:cNvPr>
          <p:cNvSpPr txBox="1">
            <a:spLocks noGrp="1"/>
          </p:cNvSpPr>
          <p:nvPr/>
        </p:nvSpPr>
        <p:spPr bwMode="auto">
          <a:xfrm>
            <a:off x="6057900" y="5624514"/>
            <a:ext cx="16002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4E64449-CAC1-4B8B-A22C-9AF8A4C4B35F}" type="slidenum">
              <a:rPr lang="hu-HU" altLang="hu-HU" sz="9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hu-HU" altLang="hu-HU" sz="900">
              <a:solidFill>
                <a:srgbClr val="898989"/>
              </a:solidFill>
            </a:endParaRPr>
          </a:p>
        </p:txBody>
      </p:sp>
      <p:sp>
        <p:nvSpPr>
          <p:cNvPr id="24580" name="Dia számának helye 5">
            <a:extLst>
              <a:ext uri="{FF2B5EF4-FFF2-40B4-BE49-F238E27FC236}">
                <a16:creationId xmlns:a16="http://schemas.microsoft.com/office/drawing/2014/main" id="{09177860-FA5E-AC6C-D356-62E29B9C8951}"/>
              </a:ext>
            </a:extLst>
          </p:cNvPr>
          <p:cNvSpPr txBox="1">
            <a:spLocks noGrp="1"/>
          </p:cNvSpPr>
          <p:nvPr/>
        </p:nvSpPr>
        <p:spPr bwMode="auto">
          <a:xfrm>
            <a:off x="6057900" y="5624514"/>
            <a:ext cx="16002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AD645C3-EE5F-4708-8BEA-0519AC2CF9C1}" type="slidenum">
              <a:rPr lang="hu-HU" altLang="hu-HU" sz="9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hu-HU" altLang="hu-HU" sz="900">
              <a:solidFill>
                <a:srgbClr val="898989"/>
              </a:solidFill>
            </a:endParaRPr>
          </a:p>
        </p:txBody>
      </p:sp>
      <p:pic>
        <p:nvPicPr>
          <p:cNvPr id="24581" name="Picture 2" descr="Hellenistic Kingdoms">
            <a:extLst>
              <a:ext uri="{FF2B5EF4-FFF2-40B4-BE49-F238E27FC236}">
                <a16:creationId xmlns:a16="http://schemas.microsoft.com/office/drawing/2014/main" id="{B3106B24-A7B5-9B7F-EE9A-55DF96DB7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422"/>
            <a:ext cx="9144000" cy="518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DD8CDC9D-F926-DB76-48E9-EEEF40073D0F}"/>
              </a:ext>
            </a:extLst>
          </p:cNvPr>
          <p:cNvSpPr txBox="1"/>
          <p:nvPr/>
        </p:nvSpPr>
        <p:spPr>
          <a:xfrm>
            <a:off x="442800" y="5544249"/>
            <a:ext cx="66046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/>
              <a:t>Kultúrák egymásra hatása</a:t>
            </a:r>
          </a:p>
          <a:p>
            <a:r>
              <a:rPr lang="hu-HU" sz="2400"/>
              <a:t>		A „görögség” új jelentése</a:t>
            </a:r>
          </a:p>
          <a:p>
            <a:r>
              <a:rPr lang="hu-HU" sz="2400"/>
              <a:t>				Koiné a görög nyelv új formája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>
            <a:extLst>
              <a:ext uri="{FF2B5EF4-FFF2-40B4-BE49-F238E27FC236}">
                <a16:creationId xmlns:a16="http://schemas.microsoft.com/office/drawing/2014/main" id="{5D72DEE7-2950-6643-E1BA-108677BDE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C10344-14E5-44F4-9D28-4FDCB2C5F9EB}" type="slidenum">
              <a:rPr lang="hu-HU" altLang="hu-HU" sz="9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hu-HU" altLang="hu-HU" sz="900">
              <a:solidFill>
                <a:srgbClr val="898989"/>
              </a:solidFill>
            </a:endParaRP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1E27D9E7-FC22-EED8-1B6F-507CD7B9E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004"/>
            <a:ext cx="8001000" cy="5975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EF55AA1F-725A-84B5-970E-15250AC2E2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434"/>
          <a:stretch/>
        </p:blipFill>
        <p:spPr>
          <a:xfrm>
            <a:off x="5315380" y="970450"/>
            <a:ext cx="3828620" cy="296029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6D2D28AE-7B11-F247-5EB6-6D8843607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387" y="19107"/>
            <a:ext cx="8088343" cy="711143"/>
          </a:xfrm>
        </p:spPr>
        <p:txBody>
          <a:bodyPr/>
          <a:lstStyle/>
          <a:p>
            <a:r>
              <a:rPr lang="hu-HU"/>
              <a:t>A lamiai háború (323–322)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DC41C6B-3F6A-D345-F856-69E2104B3E05}"/>
              </a:ext>
            </a:extLst>
          </p:cNvPr>
          <p:cNvSpPr txBox="1"/>
          <p:nvPr/>
        </p:nvSpPr>
        <p:spPr>
          <a:xfrm>
            <a:off x="65435" y="946072"/>
            <a:ext cx="6103690" cy="267765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Alex. halálhíre &gt;&gt; athéni felkelés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Hüpereidész, Démoszthenész és Lükurgosz az előkészítői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Leószthenész a fővezér &lt;&gt; Antipatrosz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Cél a függetlenség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30e zsoldos Harpalosz pénzéből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Néhány görög állam csatlakozik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82F6518-D682-7B0A-72A2-099DDFEB5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7311902" y="1754768"/>
            <a:ext cx="276421" cy="256677"/>
          </a:xfrm>
          <a:prstGeom prst="rect">
            <a:avLst/>
          </a:prstGeom>
        </p:spPr>
      </p:pic>
      <p:sp>
        <p:nvSpPr>
          <p:cNvPr id="7" name="Szövegdoboz 7">
            <a:extLst>
              <a:ext uri="{FF2B5EF4-FFF2-40B4-BE49-F238E27FC236}">
                <a16:creationId xmlns:a16="http://schemas.microsoft.com/office/drawing/2014/main" id="{72F26F5D-F67B-9372-72D9-9AE143455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4794" y="1245103"/>
            <a:ext cx="1074333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hu-HU" altLang="hu-HU" sz="2400" b="1" u="sng">
                <a:latin typeface="Arial" panose="020B0604020202020204" pitchFamily="34" charset="0"/>
              </a:rPr>
              <a:t>Lamia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6A02A03E-94D0-ED81-CFE4-DBBC33DBC4DC}"/>
              </a:ext>
            </a:extLst>
          </p:cNvPr>
          <p:cNvSpPr txBox="1"/>
          <p:nvPr/>
        </p:nvSpPr>
        <p:spPr>
          <a:xfrm>
            <a:off x="65435" y="4362392"/>
            <a:ext cx="9144000" cy="230832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Kisebb sikerek, de Lamiát nem tudják bevenni &gt;&gt; makedón erősítés jön 322 nyarán &gt;&gt; tengeri, majd szárazföldi görög vereség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Helyőrség Peiraieuszba és más városokba, oligarchia bev.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2400">
                <a:solidFill>
                  <a:prstClr val="white"/>
                </a:solidFill>
                <a:latin typeface="Century Gothic" panose="020B0502020202020204"/>
              </a:rPr>
              <a:t>Démoszthenész és Hüpereidész halála</a:t>
            </a:r>
            <a:endParaRPr kumimoji="0" lang="hu-H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14B53FE6-DE90-6436-C1C6-BF75FABD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755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/>
              <a:t>A diadokhoszok háborúi (323-281)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sz="2400"/>
              <a:t>Öten jogosultak a birod. feletti hatalomra: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a hadvezérek </a:t>
            </a:r>
            <a:r>
              <a:rPr lang="hu-HU" sz="2400" b="1" u="sng"/>
              <a:t>IV. Alexandroszt</a:t>
            </a:r>
            <a:r>
              <a:rPr lang="hu-HU" sz="2400"/>
              <a:t>, Rhóxané és Alex. gyermekét választják királynak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a hadsereg gyűlése </a:t>
            </a:r>
            <a:r>
              <a:rPr lang="hu-HU" sz="2400" b="1" u="sng"/>
              <a:t>Philipposz Arrhidaioszt</a:t>
            </a:r>
            <a:r>
              <a:rPr lang="hu-HU" sz="2400"/>
              <a:t>, Alex. féltestvérét választja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hadsereg főparancsnoka </a:t>
            </a:r>
            <a:r>
              <a:rPr lang="hu-HU" sz="2400" b="1" u="sng"/>
              <a:t>Perdikkasz</a:t>
            </a:r>
            <a:r>
              <a:rPr lang="hu-HU" sz="2400"/>
              <a:t> (neki adta Alex. a pecsétgyűrűjét)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b="1" u="sng"/>
              <a:t>Kraterosz</a:t>
            </a:r>
            <a:r>
              <a:rPr lang="hu-HU" sz="2400"/>
              <a:t> Eu. új kormányzója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b="1" u="sng"/>
              <a:t>Antipatrosz</a:t>
            </a:r>
            <a:r>
              <a:rPr lang="hu-HU" sz="2400"/>
              <a:t> nem adta át tisztségét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9EC5B13-CE48-84CF-D93B-631C677DA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39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E2F923B4-368F-99D2-4830-7B0B73227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928" y="259307"/>
            <a:ext cx="6021072" cy="3411941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2" y="254229"/>
            <a:ext cx="3210473" cy="148994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hu-HU" sz="3200"/>
              <a:t>A hellenisztikus monarchiák létrejötte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/>
              <a:t>Ö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80314DE-8098-04A7-CF99-90F3C185E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79203"/>
            <a:ext cx="5223254" cy="4171639"/>
          </a:xfrm>
          <a:prstGeom prst="rect">
            <a:avLst/>
          </a:prstGeom>
        </p:spPr>
      </p:pic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962E189-2A8C-1A6C-73AA-2BAE6AC5B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918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/>
              <a:t>A hellenisztikus monarchiák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16" y="2222287"/>
            <a:ext cx="5950424" cy="36365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/>
              <a:t>Alapvető források: feliratok, papiruszok</a:t>
            </a:r>
          </a:p>
          <a:p>
            <a:pPr marL="0" indent="0">
              <a:buNone/>
            </a:pPr>
            <a:endParaRPr lang="hu-HU" sz="2400"/>
          </a:p>
          <a:p>
            <a:pPr marL="0" indent="0">
              <a:buNone/>
            </a:pPr>
            <a:r>
              <a:rPr lang="hu-HU" sz="2400"/>
              <a:t>Egyiptomban a korábbi fejlett közig. rendszer él tovább – a tisztviselők görögök:</a:t>
            </a:r>
          </a:p>
          <a:p>
            <a:pPr marL="0" indent="0">
              <a:buNone/>
            </a:pPr>
            <a:r>
              <a:rPr lang="hu-HU" sz="2400"/>
              <a:t>korrupció, kizsákmányolás &gt;&gt; lázadások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2F31EB0-859B-81B3-C697-8A9563B09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770" y="3112308"/>
            <a:ext cx="2712230" cy="3636510"/>
          </a:xfrm>
          <a:prstGeom prst="rect">
            <a:avLst/>
          </a:prstGeom>
        </p:spPr>
      </p:pic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4ABE383-D4C3-3D85-09A1-0289A332E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620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/>
              <a:t>A hellenisztikus monarchiák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16" y="2552131"/>
            <a:ext cx="5950424" cy="33066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/>
              <a:t>Az uralkodók támogatják a papságot &gt;&gt;</a:t>
            </a:r>
          </a:p>
          <a:p>
            <a:pPr marL="0" indent="0">
              <a:buNone/>
            </a:pPr>
            <a:endParaRPr lang="hu-HU" sz="2400"/>
          </a:p>
          <a:p>
            <a:pPr marL="0" indent="0">
              <a:buNone/>
            </a:pPr>
            <a:r>
              <a:rPr lang="hu-HU" sz="2400"/>
              <a:t>A rosette-i kő: a memphiszi papság rendelete (196): megtiszteltetések V. Ptolemaiosznak</a:t>
            </a:r>
          </a:p>
          <a:p>
            <a:pPr marL="0" indent="0">
              <a:buNone/>
            </a:pPr>
            <a:r>
              <a:rPr lang="hu-HU" sz="2400"/>
              <a:t>(görög-hieroglif-démotikus)</a:t>
            </a:r>
          </a:p>
          <a:p>
            <a:pPr marL="0" indent="0">
              <a:buNone/>
            </a:pPr>
            <a:endParaRPr lang="hu-HU" sz="2400"/>
          </a:p>
          <a:p>
            <a:pPr marL="0" indent="0">
              <a:buNone/>
            </a:pPr>
            <a:r>
              <a:rPr lang="hu-HU" sz="2400"/>
              <a:t>Jean-François Champollion (1822)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F5C71210-08CE-77B6-30FA-98F0E860F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871" y="3221489"/>
            <a:ext cx="3108129" cy="3636511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DD213BDF-A5D6-C746-7AEC-42AAA0AAF0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37" t="45995" r="61642" b="7660"/>
          <a:stretch/>
        </p:blipFill>
        <p:spPr>
          <a:xfrm>
            <a:off x="7096837" y="95534"/>
            <a:ext cx="1882438" cy="312475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F9CF664-5962-EA44-03B9-4458C2407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871" y="749517"/>
            <a:ext cx="170703" cy="182896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202F64BE-A325-8B5E-C64E-0FA8B4FED47B}"/>
              </a:ext>
            </a:extLst>
          </p:cNvPr>
          <p:cNvSpPr txBox="1"/>
          <p:nvPr/>
        </p:nvSpPr>
        <p:spPr>
          <a:xfrm>
            <a:off x="7343458" y="314593"/>
            <a:ext cx="1313180" cy="461665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400"/>
              <a:t>Rosetta</a:t>
            </a:r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2840854D-80EC-1A7E-8FC9-62FB05B25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606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/>
              <a:t>Szeleukida birodalom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081" y="2222287"/>
            <a:ext cx="8202304" cy="36365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/>
              <a:t>IV. Antiokhosz: a bir. vallási egységesítése</a:t>
            </a:r>
          </a:p>
          <a:p>
            <a:pPr marL="0" indent="0">
              <a:buNone/>
            </a:pPr>
            <a:r>
              <a:rPr lang="hu-HU" sz="2400"/>
              <a:t>&gt;&gt; Makkabeus felkelés (167-től)</a:t>
            </a:r>
          </a:p>
          <a:p>
            <a:pPr marL="0" indent="0">
              <a:buNone/>
            </a:pPr>
            <a:r>
              <a:rPr lang="hu-HU" sz="2400"/>
              <a:t>&gt;&gt; függetlenség, Hasmóneus dinasztia (Nagy Heródesig)</a:t>
            </a:r>
          </a:p>
          <a:p>
            <a:pPr marL="0" indent="0">
              <a:buNone/>
            </a:pPr>
            <a:endParaRPr lang="hu-HU" sz="2400"/>
          </a:p>
          <a:p>
            <a:pPr marL="0" indent="0">
              <a:buNone/>
            </a:pPr>
            <a:r>
              <a:rPr lang="hu-HU" sz="2400"/>
              <a:t>165: a jeruzsálemi templom újraszentelése &gt;&gt; </a:t>
            </a:r>
            <a:r>
              <a:rPr lang="hu-HU" sz="2400" u="sng">
                <a:highlight>
                  <a:srgbClr val="FF0000"/>
                </a:highlight>
              </a:rPr>
              <a:t>Hanuka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04E7A2B-DE49-8C4A-0605-B32EC4798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0"/>
            <a:ext cx="2466975" cy="321945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C1B17025-4B55-08B1-A283-F36F03EC2D35}"/>
              </a:ext>
            </a:extLst>
          </p:cNvPr>
          <p:cNvSpPr txBox="1"/>
          <p:nvPr/>
        </p:nvSpPr>
        <p:spPr>
          <a:xfrm>
            <a:off x="7792024" y="2563105"/>
            <a:ext cx="1382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/>
              <a:t>hanukia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7474F87-6035-9838-4B97-C5234522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171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8" y="213701"/>
            <a:ext cx="7524003" cy="970450"/>
          </a:xfrm>
        </p:spPr>
        <p:txBody>
          <a:bodyPr/>
          <a:lstStyle/>
          <a:p>
            <a:r>
              <a:rPr lang="hu-HU" sz="3200"/>
              <a:t>A hellenisztikus kor poliszai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124" y="1326750"/>
            <a:ext cx="4872251" cy="5531250"/>
          </a:xfrm>
          <a:solidFill>
            <a:schemeClr val="bg2">
              <a:lumMod val="90000"/>
              <a:lumOff val="1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/>
              <a:t>Földek és tisztségek adományozása &gt;&gt; sok ezer görög megy az új városokba &gt;&gt; a városok virágoznak</a:t>
            </a:r>
          </a:p>
          <a:p>
            <a:pPr marL="0" indent="0">
              <a:buNone/>
            </a:pPr>
            <a:endParaRPr lang="hu-HU" sz="2400"/>
          </a:p>
          <a:p>
            <a:pPr marL="0" indent="0">
              <a:buNone/>
            </a:pPr>
            <a:r>
              <a:rPr lang="hu-HU" sz="2400"/>
              <a:t>Névleg demokratikusak, valójában oligarchikusak</a:t>
            </a:r>
          </a:p>
          <a:p>
            <a:pPr marL="0" indent="0">
              <a:buNone/>
            </a:pPr>
            <a:r>
              <a:rPr lang="hu-HU" sz="2400"/>
              <a:t>népgyűlés, bulé, évente választott tisztségviselők</a:t>
            </a:r>
          </a:p>
          <a:p>
            <a:pPr marL="0" indent="0">
              <a:buNone/>
            </a:pPr>
            <a:endParaRPr lang="hu-HU" sz="2400"/>
          </a:p>
          <a:p>
            <a:pPr marL="0" indent="0">
              <a:buNone/>
            </a:pPr>
            <a:r>
              <a:rPr lang="hu-HU" sz="2400"/>
              <a:t>Athén, Rhodosz, Pella, Antiokhia, Pergamon, Alexandria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3D918B-C3B8-C816-B5C1-CED02CAA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424D0248-6B12-7C48-C965-CF40C5E45E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28" t="10495" r="55438" b="29321"/>
          <a:stretch/>
        </p:blipFill>
        <p:spPr>
          <a:xfrm>
            <a:off x="4903639" y="2552131"/>
            <a:ext cx="4240362" cy="430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17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/>
              <a:t>ALEXANDRIA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16" y="2222287"/>
            <a:ext cx="4653034" cy="36365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/>
              <a:t>Ker. központ, 5-600e. lakos</a:t>
            </a:r>
          </a:p>
          <a:p>
            <a:pPr marL="0" indent="0">
              <a:buNone/>
            </a:pPr>
            <a:r>
              <a:rPr lang="hu-HU" sz="2400"/>
              <a:t>A zsidó közösség részére készült a Septuaginta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3D918B-C3B8-C816-B5C1-CED02CAA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943A28A4-C5AA-AE79-10F2-DB159322F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522" y="0"/>
            <a:ext cx="4531478" cy="3636511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89E6FF13-0C02-D083-F1CA-E1B65F4D3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1" y="3639529"/>
            <a:ext cx="3809999" cy="324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46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/>
              <a:t>Múszeion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99" y="2524676"/>
            <a:ext cx="3875965" cy="36365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/>
              <a:t>oktatás és kutatás</a:t>
            </a:r>
          </a:p>
          <a:p>
            <a:pPr marL="0" indent="0">
              <a:buNone/>
            </a:pPr>
            <a:endParaRPr lang="hu-HU" sz="2400"/>
          </a:p>
          <a:p>
            <a:pPr marL="0" indent="0">
              <a:buNone/>
            </a:pPr>
            <a:r>
              <a:rPr lang="hu-HU" sz="2400"/>
              <a:t>előadások és viták (lakomákkal)</a:t>
            </a:r>
          </a:p>
          <a:p>
            <a:pPr marL="0" indent="0">
              <a:buNone/>
            </a:pPr>
            <a:endParaRPr lang="hu-HU" sz="2400"/>
          </a:p>
          <a:p>
            <a:pPr marL="0" indent="0">
              <a:buNone/>
            </a:pPr>
            <a:r>
              <a:rPr lang="hu-HU" sz="2400"/>
              <a:t>a tudósok (pl. Eukleidész, Szamoszi Arisztarkhosz) és művészek lakást, ellátást és fizetséget kaptak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3D918B-C3B8-C816-B5C1-CED02CAA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C5D537A-B728-AD12-0F1A-DD213DC90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877" y="-6057"/>
            <a:ext cx="5181123" cy="3243262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C765B7A-CBC6-94D6-E179-9AB2A600F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508" y="3388397"/>
            <a:ext cx="5189492" cy="346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61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/>
              <a:t>Könyvtár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99" y="2524676"/>
            <a:ext cx="3875965" cy="36365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/>
              <a:t>700e tekercs</a:t>
            </a:r>
          </a:p>
          <a:p>
            <a:pPr marL="0" indent="0">
              <a:buNone/>
            </a:pPr>
            <a:r>
              <a:rPr lang="hu-HU" sz="2400"/>
              <a:t>királyi finanszírozás</a:t>
            </a:r>
          </a:p>
          <a:p>
            <a:pPr marL="0" indent="0">
              <a:buNone/>
            </a:pPr>
            <a:r>
              <a:rPr lang="hu-HU" sz="2400"/>
              <a:t>gyűjtés, másolás, rendszerezés, javítás, kommentálás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3D918B-C3B8-C816-B5C1-CED02CAA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C5D537A-B728-AD12-0F1A-DD213DC90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877" y="-6057"/>
            <a:ext cx="5181123" cy="324326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A8C0C571-3B4B-960D-80E5-007C2DC29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036" y="3984306"/>
            <a:ext cx="4898964" cy="287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66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8" y="131656"/>
            <a:ext cx="7524003" cy="639715"/>
          </a:xfrm>
        </p:spPr>
        <p:txBody>
          <a:bodyPr/>
          <a:lstStyle/>
          <a:p>
            <a:r>
              <a:rPr lang="hu-HU" sz="3200"/>
              <a:t>Reformok Spártában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23" y="2092540"/>
            <a:ext cx="8679977" cy="21329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b="1" u="sng">
                <a:highlight>
                  <a:srgbClr val="FF0000"/>
                </a:highlight>
              </a:rPr>
              <a:t>IV. Agisz </a:t>
            </a:r>
            <a:r>
              <a:rPr lang="hu-HU" sz="2400"/>
              <a:t>király (243–241) célja: a kat. erő helyreállítása (alapja: klarosz + egyenlőség)</a:t>
            </a:r>
          </a:p>
          <a:p>
            <a:pPr marL="0" indent="0">
              <a:buNone/>
            </a:pPr>
            <a:r>
              <a:rPr lang="hu-HU" sz="2400"/>
              <a:t>&gt;&gt; adósságelengedés &gt;&gt; a földek újraosztása nem sikerült (megölték Agiszt)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4ABE383-D4C3-3D85-09A1-0289A332E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6E7D107C-1A86-6A14-7C07-16049E25D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952" y="4225498"/>
            <a:ext cx="5500048" cy="263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0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A10CF23F-FEAC-9E4D-D3BF-1193E573D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54" y="0"/>
            <a:ext cx="2863846" cy="4162567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16414"/>
            <a:ext cx="7524003" cy="670199"/>
          </a:xfrm>
        </p:spPr>
        <p:txBody>
          <a:bodyPr/>
          <a:lstStyle/>
          <a:p>
            <a:r>
              <a:rPr lang="hu-HU" sz="3200"/>
              <a:t>Reformok Spártában –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15" y="951202"/>
            <a:ext cx="6482687" cy="5858797"/>
          </a:xfrm>
          <a:solidFill>
            <a:schemeClr val="bg2">
              <a:lumMod val="90000"/>
              <a:lumOff val="1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b="1" u="sng">
                <a:highlight>
                  <a:srgbClr val="FF0000"/>
                </a:highlight>
              </a:rPr>
              <a:t>III. Kleomenész </a:t>
            </a:r>
            <a:r>
              <a:rPr lang="hu-HU" sz="2400"/>
              <a:t>király (235–222): sikerülnek a reformok:</a:t>
            </a:r>
          </a:p>
          <a:p>
            <a:r>
              <a:rPr lang="hu-HU" sz="2400"/>
              <a:t>ephoroszi tisztség megszüntetése</a:t>
            </a:r>
          </a:p>
          <a:p>
            <a:r>
              <a:rPr lang="hu-HU" sz="2400"/>
              <a:t>geruszia évente választott testület lett</a:t>
            </a:r>
          </a:p>
          <a:p>
            <a:r>
              <a:rPr lang="hu-HU" sz="2400"/>
              <a:t>adósságelengedés, földek újraosztása</a:t>
            </a:r>
          </a:p>
          <a:p>
            <a:r>
              <a:rPr lang="hu-HU" sz="2400"/>
              <a:t>4e új polgár</a:t>
            </a:r>
          </a:p>
          <a:p>
            <a:r>
              <a:rPr lang="hu-HU" sz="2400"/>
              <a:t>agógé újraélesztése és kat. reformok (szarissza)</a:t>
            </a:r>
          </a:p>
          <a:p>
            <a:pPr marL="0" indent="0">
              <a:buNone/>
            </a:pPr>
            <a:r>
              <a:rPr lang="hu-HU" sz="2400"/>
              <a:t>&gt;&gt; győzelmek az Akhai-szöv. felett</a:t>
            </a:r>
          </a:p>
          <a:p>
            <a:pPr marL="0" indent="0">
              <a:buNone/>
            </a:pPr>
            <a:r>
              <a:rPr lang="hu-HU" sz="2400"/>
              <a:t>&gt;&gt; Aratosz szövetkezik Makedóniával</a:t>
            </a:r>
          </a:p>
          <a:p>
            <a:pPr marL="0" indent="0">
              <a:buNone/>
            </a:pPr>
            <a:r>
              <a:rPr lang="hu-HU" sz="2400"/>
              <a:t>&gt;&gt; Szellaszia 222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4ABE383-D4C3-3D85-09A1-0289A332E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66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/>
              <a:t>Róma és a hellenisztikus államok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186" y="2524676"/>
            <a:ext cx="8693624" cy="3636510"/>
          </a:xfrm>
        </p:spPr>
        <p:txBody>
          <a:bodyPr>
            <a:noAutofit/>
          </a:bodyPr>
          <a:lstStyle/>
          <a:p>
            <a:r>
              <a:rPr lang="hu-HU" sz="2400"/>
              <a:t>Róma érdeke a hat. egyensúly fennmaradása Keleten</a:t>
            </a:r>
          </a:p>
          <a:p>
            <a:r>
              <a:rPr lang="hu-HU" sz="2400"/>
              <a:t>Róma nem tűrte a biztonsági kockázatot jelentő helyzetet &gt;&gt; mindig a végső döntésig háborúzott</a:t>
            </a:r>
          </a:p>
          <a:p>
            <a:pPr marL="0" indent="0">
              <a:buNone/>
            </a:pPr>
            <a:endParaRPr lang="hu-HU" sz="2400"/>
          </a:p>
          <a:p>
            <a:pPr marL="0" indent="0">
              <a:buNone/>
            </a:pPr>
            <a:r>
              <a:rPr lang="hu-HU" sz="2400"/>
              <a:t>A korszak legfontosabb történetírója </a:t>
            </a:r>
            <a:r>
              <a:rPr lang="hu-HU" sz="2400" b="1" u="sng">
                <a:highlight>
                  <a:srgbClr val="FF0000"/>
                </a:highlight>
              </a:rPr>
              <a:t>Polübiosz </a:t>
            </a:r>
            <a:r>
              <a:rPr lang="hu-HU" sz="2400"/>
              <a:t>(200–120)</a:t>
            </a:r>
          </a:p>
          <a:p>
            <a:pPr marL="0" indent="0">
              <a:buNone/>
            </a:pPr>
            <a:r>
              <a:rPr lang="hu-HU" sz="2400" b="1" u="sng"/>
              <a:t>Művének célja</a:t>
            </a:r>
            <a:r>
              <a:rPr lang="hu-HU" sz="2400"/>
              <a:t>: a terjeszkedés lefolyása és az okok</a:t>
            </a:r>
          </a:p>
          <a:p>
            <a:pPr marL="0" indent="0">
              <a:buNone/>
            </a:pPr>
            <a:r>
              <a:rPr lang="hu-HU" sz="2400" b="1" u="sng"/>
              <a:t>A siker oka</a:t>
            </a:r>
            <a:r>
              <a:rPr lang="hu-HU" sz="2400"/>
              <a:t>: Róma kevert alkotmánya + törvényei, hagyományai</a:t>
            </a:r>
          </a:p>
          <a:p>
            <a:pPr marL="0" indent="0">
              <a:buNone/>
            </a:pPr>
            <a:r>
              <a:rPr lang="hu-HU" sz="2400"/>
              <a:t>	(pl. táborépítés, zsákmányolás, büntetések és 				jutalmazások rendszere, vallás, temetés)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7474F87-6035-9838-4B97-C5234522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454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6C0209-4D06-48E0-A8F9-5302A413EC57}" type="slidenum">
              <a:rPr lang="hu-HU" smtClean="0"/>
              <a:pPr>
                <a:defRPr/>
              </a:pPr>
              <a:t>17</a:t>
            </a:fld>
            <a:endParaRPr lang="hu-HU"/>
          </a:p>
        </p:txBody>
      </p:sp>
      <p:pic>
        <p:nvPicPr>
          <p:cNvPr id="1026" name="Picture 2" descr="Map of Alexander's Empire. The Hellenistic Empire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4824"/>
            <a:ext cx="9181537" cy="5013176"/>
          </a:xfrm>
          <a:prstGeom prst="rect">
            <a:avLst/>
          </a:prstGeom>
          <a:noFill/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835696" y="3573016"/>
            <a:ext cx="1378904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/>
              <a:t>Rhodosz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691680" y="3068960"/>
            <a:ext cx="1564852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/>
              <a:t>Pergamon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211960" y="4221088"/>
            <a:ext cx="2147191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rgbClr val="C00000"/>
                </a:solidFill>
              </a:rPr>
              <a:t>Szeleukida bir.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5085184"/>
            <a:ext cx="1691489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rgbClr val="C00000"/>
                </a:solidFill>
              </a:rPr>
              <a:t>Ptolemaida</a:t>
            </a:r>
          </a:p>
          <a:p>
            <a:r>
              <a:rPr lang="hu-HU" sz="2200" b="1" u="sng">
                <a:solidFill>
                  <a:srgbClr val="C00000"/>
                </a:solidFill>
              </a:rPr>
              <a:t>bir.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23528" y="2420888"/>
            <a:ext cx="1646605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rgbClr val="C00000"/>
                </a:solidFill>
              </a:rPr>
              <a:t>Makedónia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2996952"/>
            <a:ext cx="1577548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/>
              <a:t>Aitól szöv.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0" y="3501008"/>
            <a:ext cx="1718612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/>
              <a:t>Akháj szöv.</a:t>
            </a:r>
          </a:p>
        </p:txBody>
      </p:sp>
      <p:sp>
        <p:nvSpPr>
          <p:cNvPr id="11" name="Rectangle 2"/>
          <p:cNvSpPr txBox="1">
            <a:spLocks/>
          </p:cNvSpPr>
          <p:nvPr/>
        </p:nvSpPr>
        <p:spPr>
          <a:xfrm>
            <a:off x="179388" y="274638"/>
            <a:ext cx="8713787" cy="92233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fontosabb hellenisztikus államok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3F3621-F818-4150-940C-CF8181E213D0}" type="slidenum">
              <a:rPr lang="hu-HU" smtClean="0"/>
              <a:pPr>
                <a:defRPr/>
              </a:pPr>
              <a:t>18</a:t>
            </a:fld>
            <a:endParaRPr lang="hu-HU"/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263" y="0"/>
            <a:ext cx="8039100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76A5CA-4D7B-4CE6-A251-0817EB2DC579}" type="slidenum">
              <a:rPr lang="hu-HU" smtClean="0"/>
              <a:pPr>
                <a:defRPr/>
              </a:pPr>
              <a:t>19</a:t>
            </a:fld>
            <a:endParaRPr lang="hu-HU"/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363" y="0"/>
            <a:ext cx="81692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7E99A4-7C07-4715-A55D-CED77884F740}" type="slidenum">
              <a:rPr lang="hu-HU" smtClean="0"/>
              <a:pPr>
                <a:defRPr/>
              </a:pPr>
              <a:t>20</a:t>
            </a:fld>
            <a:endParaRPr lang="hu-HU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863" y="0"/>
            <a:ext cx="82962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6C0209-4D06-48E0-A8F9-5302A413EC57}" type="slidenum">
              <a:rPr lang="hu-HU" smtClean="0"/>
              <a:pPr>
                <a:defRPr/>
              </a:pPr>
              <a:t>21</a:t>
            </a:fld>
            <a:endParaRPr lang="hu-HU"/>
          </a:p>
        </p:txBody>
      </p:sp>
      <p:pic>
        <p:nvPicPr>
          <p:cNvPr id="39938" name="Picture 2" descr="http://upload.wikimedia.org/wikipedia/commons/3/39/Macedonia_and_the_Aegean_World_c.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087"/>
            <a:ext cx="8604448" cy="6872087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/>
          </p:cNvSpPr>
          <p:nvPr/>
        </p:nvSpPr>
        <p:spPr>
          <a:xfrm>
            <a:off x="827584" y="188640"/>
            <a:ext cx="6480843" cy="634082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5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1. makedón háború 215-205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907704" y="1340768"/>
            <a:ext cx="2106410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rgbClr val="C00000"/>
                </a:solidFill>
              </a:rPr>
              <a:t>Makedónia</a:t>
            </a:r>
          </a:p>
          <a:p>
            <a:r>
              <a:rPr lang="hu-HU" sz="2200" b="1" u="sng">
                <a:solidFill>
                  <a:srgbClr val="C00000"/>
                </a:solidFill>
              </a:rPr>
              <a:t>(V. Philipposz)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131840" y="4221088"/>
            <a:ext cx="1677062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rgbClr val="C00000"/>
                </a:solidFill>
              </a:rPr>
              <a:t>Akháj-szöv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835696" y="3212976"/>
            <a:ext cx="1593578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Aitól-szöv.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516216" y="1628800"/>
            <a:ext cx="1564852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Pergamon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23528" y="3501008"/>
            <a:ext cx="1212191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+ Róma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F4BED38-D464-E500-FF69-19FBE87D3C4E}"/>
              </a:ext>
            </a:extLst>
          </p:cNvPr>
          <p:cNvSpPr txBox="1"/>
          <p:nvPr/>
        </p:nvSpPr>
        <p:spPr>
          <a:xfrm>
            <a:off x="2632485" y="4934763"/>
            <a:ext cx="6480842" cy="1938992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Róma Illüriában hódít (229)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Hannibal és V. Philipposz szövetsége</a:t>
            </a:r>
          </a:p>
          <a:p>
            <a:r>
              <a:rPr lang="hu-HU" sz="2400"/>
              <a:t>&gt;&gt; Róma és az Aitól-szöv. szövetsége</a:t>
            </a:r>
          </a:p>
          <a:p>
            <a:r>
              <a:rPr lang="hu-HU" sz="2400"/>
              <a:t>A rómaiak kivonják erőiket &gt;&gt; 206: aitól – makedón békekötés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6C0209-4D06-48E0-A8F9-5302A413EC57}" type="slidenum">
              <a:rPr lang="hu-HU" smtClean="0"/>
              <a:pPr>
                <a:defRPr/>
              </a:pPr>
              <a:t>22</a:t>
            </a:fld>
            <a:endParaRPr lang="hu-HU"/>
          </a:p>
        </p:txBody>
      </p:sp>
      <p:pic>
        <p:nvPicPr>
          <p:cNvPr id="39938" name="Picture 2" descr="http://upload.wikimedia.org/wikipedia/commons/3/39/Macedonia_and_the_Aegean_World_c.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087"/>
            <a:ext cx="8604448" cy="6872087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/>
          </p:cNvSpPr>
          <p:nvPr/>
        </p:nvSpPr>
        <p:spPr>
          <a:xfrm>
            <a:off x="323528" y="76300"/>
            <a:ext cx="6480843" cy="634082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5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2. makedón háború 200-196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907704" y="1340768"/>
            <a:ext cx="2106410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rgbClr val="C00000"/>
                </a:solidFill>
              </a:rPr>
              <a:t>Makedónia</a:t>
            </a:r>
          </a:p>
          <a:p>
            <a:r>
              <a:rPr lang="hu-HU" sz="2200" b="1" u="sng">
                <a:solidFill>
                  <a:srgbClr val="C00000"/>
                </a:solidFill>
              </a:rPr>
              <a:t>(V. Philipposz)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131840" y="4221088"/>
            <a:ext cx="1677062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Akháj-szöv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835696" y="3212976"/>
            <a:ext cx="1593578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Aitól-szöv.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516216" y="1628800"/>
            <a:ext cx="1564852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Pergamon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23528" y="3501008"/>
            <a:ext cx="1212191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+ Róma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444208" y="4509120"/>
            <a:ext cx="1378904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Rhodosz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4499992" y="3645024"/>
            <a:ext cx="986167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Athén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1480" y="1321440"/>
            <a:ext cx="1487908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dardánok</a:t>
            </a:r>
          </a:p>
          <a:p>
            <a:r>
              <a:rPr lang="hu-HU" sz="2200" b="1" u="sng">
                <a:solidFill>
                  <a:schemeClr val="tx2"/>
                </a:solidFill>
              </a:rPr>
              <a:t>illürök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131840" y="2420888"/>
            <a:ext cx="1473480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theszálok</a:t>
            </a:r>
          </a:p>
          <a:p>
            <a:r>
              <a:rPr lang="hu-HU" sz="2200" b="1" u="sng">
                <a:solidFill>
                  <a:schemeClr val="tx2"/>
                </a:solidFill>
              </a:rPr>
              <a:t>boiótok</a:t>
            </a:r>
          </a:p>
        </p:txBody>
      </p:sp>
      <p:sp>
        <p:nvSpPr>
          <p:cNvPr id="16" name="Téglalap 15"/>
          <p:cNvSpPr/>
          <p:nvPr/>
        </p:nvSpPr>
        <p:spPr>
          <a:xfrm>
            <a:off x="791570" y="5148852"/>
            <a:ext cx="8106403" cy="17912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u-HU" sz="2300"/>
              <a:t>Ürügy: Pergamon és Rhodosz panasza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u-HU" sz="2300"/>
              <a:t>Róma megbontotta Philipposz és Ant. szövetségét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300" b="1" u="sng"/>
              <a:t>T. Quinctius Flamininus – Künoszkephalai</a:t>
            </a:r>
            <a:r>
              <a:rPr lang="hu-HU" sz="2300"/>
              <a:t> (197): a manipulusok fölönye a phalanxszal szemben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300"/>
              <a:t>Hellasz „felszabadítása”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76FEED8-E400-DAE6-CF5D-E0047ACC8AAD}"/>
              </a:ext>
            </a:extLst>
          </p:cNvPr>
          <p:cNvSpPr txBox="1"/>
          <p:nvPr/>
        </p:nvSpPr>
        <p:spPr>
          <a:xfrm>
            <a:off x="1535720" y="650932"/>
            <a:ext cx="7512746" cy="7294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V. Philipposz és III. Antiokhosz megegyezése (203)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Róma megelőző csapása v. agresszív hódítás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6C0209-4D06-48E0-A8F9-5302A413EC57}" type="slidenum">
              <a:rPr lang="hu-HU" smtClean="0"/>
              <a:pPr>
                <a:defRPr/>
              </a:pPr>
              <a:t>23</a:t>
            </a:fld>
            <a:endParaRPr lang="hu-HU"/>
          </a:p>
        </p:txBody>
      </p:sp>
      <p:pic>
        <p:nvPicPr>
          <p:cNvPr id="40962" name="Picture 2" descr="http://upload.wikimedia.org/wikipedia/commons/thumb/a/aa/Aegean_Sea_192_BC.png/1280px-Aegean_Sea_192_B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07243"/>
            <a:ext cx="9144000" cy="6050757"/>
          </a:xfrm>
          <a:prstGeom prst="rect">
            <a:avLst/>
          </a:prstGeom>
          <a:noFill/>
        </p:spPr>
      </p:pic>
      <p:sp>
        <p:nvSpPr>
          <p:cNvPr id="4" name="Téglalap 3"/>
          <p:cNvSpPr/>
          <p:nvPr/>
        </p:nvSpPr>
        <p:spPr>
          <a:xfrm>
            <a:off x="539552" y="116632"/>
            <a:ext cx="7878375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500"/>
              <a:t>III. Antiokhosz elleni háború (192-188) 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 rot="1889526">
            <a:off x="2441875" y="3315062"/>
            <a:ext cx="160419" cy="160532"/>
          </a:xfrm>
          <a:prstGeom prst="ellipse">
            <a:avLst/>
          </a:prstGeom>
          <a:solidFill>
            <a:srgbClr val="C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27784" y="2996952"/>
            <a:ext cx="2635658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/>
              <a:t>Thermopülai (191)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292080" y="3212976"/>
            <a:ext cx="2307042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/>
              <a:t>Magnesia (190)</a:t>
            </a: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 rot="1889526">
            <a:off x="5106171" y="3315062"/>
            <a:ext cx="160419" cy="160532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0" name="Szövegdoboz 9"/>
          <p:cNvSpPr txBox="1"/>
          <p:nvPr/>
        </p:nvSpPr>
        <p:spPr>
          <a:xfrm>
            <a:off x="272955" y="5048742"/>
            <a:ext cx="8871045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Ok: Anti. Eu-ban hódít + befogadja Hannibalt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Aitólokkal a rómaiak inkorrektek &gt;&gt; Anti. szövegségesei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A rómaiak óriási zsákmányt szereznek a büntetőexpedíciókban (brutalitás, kegyetlenség)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2CDDAF3C-8FEB-A6B2-8F69-B988B2D4970D}"/>
              </a:ext>
            </a:extLst>
          </p:cNvPr>
          <p:cNvSpPr txBox="1"/>
          <p:nvPr/>
        </p:nvSpPr>
        <p:spPr>
          <a:xfrm>
            <a:off x="87661" y="1057443"/>
            <a:ext cx="9241632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400"/>
              <a:t>Nagy Anti. &lt;&lt; elfoglalta Iúdeát, Föniciát, Armeniát, Baktriát…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6C0209-4D06-48E0-A8F9-5302A413EC57}" type="slidenum">
              <a:rPr lang="hu-HU" smtClean="0"/>
              <a:pPr>
                <a:defRPr/>
              </a:pPr>
              <a:t>24</a:t>
            </a:fld>
            <a:endParaRPr lang="hu-HU"/>
          </a:p>
        </p:txBody>
      </p:sp>
      <p:pic>
        <p:nvPicPr>
          <p:cNvPr id="43010" name="Picture 2" descr="http://upload.wikimedia.org/wikipedia/commons/thumb/8/80/Treaty_of_Apamea.png/1024px-Treaty_of_Apame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74"/>
            <a:ext cx="8892480" cy="6851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6C0209-4D06-48E0-A8F9-5302A413EC57}" type="slidenum">
              <a:rPr lang="hu-HU" smtClean="0"/>
              <a:pPr>
                <a:defRPr/>
              </a:pPr>
              <a:t>25</a:t>
            </a:fld>
            <a:endParaRPr lang="hu-HU"/>
          </a:p>
        </p:txBody>
      </p:sp>
      <p:pic>
        <p:nvPicPr>
          <p:cNvPr id="39938" name="Picture 2" descr="http://upload.wikimedia.org/wikipedia/commons/3/39/Macedonia_and_the_Aegean_World_c.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087"/>
            <a:ext cx="8604448" cy="6872087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/>
          </p:cNvSpPr>
          <p:nvPr/>
        </p:nvSpPr>
        <p:spPr>
          <a:xfrm>
            <a:off x="827584" y="188640"/>
            <a:ext cx="6480843" cy="634082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5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3. makedón háború 171-168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763688" y="1124744"/>
            <a:ext cx="1754006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rgbClr val="C00000"/>
                </a:solidFill>
              </a:rPr>
              <a:t>Makedónia</a:t>
            </a:r>
          </a:p>
          <a:p>
            <a:r>
              <a:rPr lang="hu-HU" sz="2200" b="1" u="sng">
                <a:solidFill>
                  <a:srgbClr val="C00000"/>
                </a:solidFill>
              </a:rPr>
              <a:t>(Perszeusz)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416103" y="4006806"/>
            <a:ext cx="1677062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Akháj-szöv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516216" y="1628800"/>
            <a:ext cx="1564852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Pergamon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23528" y="3501008"/>
            <a:ext cx="1212191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+ Róma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7391616" y="4187245"/>
            <a:ext cx="1378904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>
                <a:solidFill>
                  <a:schemeClr val="tx2"/>
                </a:solidFill>
              </a:rPr>
              <a:t>Rhodosz</a:t>
            </a:r>
          </a:p>
        </p:txBody>
      </p:sp>
      <p:sp>
        <p:nvSpPr>
          <p:cNvPr id="16" name="Téglalap 15"/>
          <p:cNvSpPr/>
          <p:nvPr/>
        </p:nvSpPr>
        <p:spPr>
          <a:xfrm>
            <a:off x="144273" y="4641199"/>
            <a:ext cx="9000699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u-HU" sz="2400"/>
              <a:t>Perseus készül az összecsapásra (de nem akar háborúzni)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u-HU" sz="2400"/>
              <a:t>Cél: a makedónok „felszabadítása” (még nem hódítás)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u-HU" sz="2400"/>
              <a:t>Mak. adófizető lesz; büntetőhadjáratok (Épeirosz, Illüria)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u-HU" sz="2400" kern="0"/>
              <a:t>Róma szövegségesei nem elég aktívak &gt;&gt; büntetések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u-HU" sz="2400" kern="0"/>
              <a:t>IV. Ant. Egyiptomot próbálja elfoglalni &gt;&gt; Popilius Laenas</a:t>
            </a:r>
            <a:endParaRPr lang="hu-HU" sz="2400"/>
          </a:p>
        </p:txBody>
      </p:sp>
      <p:sp>
        <p:nvSpPr>
          <p:cNvPr id="17" name="Oval 4"/>
          <p:cNvSpPr>
            <a:spLocks noChangeArrowheads="1"/>
          </p:cNvSpPr>
          <p:nvPr/>
        </p:nvSpPr>
        <p:spPr bwMode="auto">
          <a:xfrm rot="1889526">
            <a:off x="3089947" y="2090926"/>
            <a:ext cx="160419" cy="160532"/>
          </a:xfrm>
          <a:prstGeom prst="ellipse">
            <a:avLst/>
          </a:prstGeom>
          <a:solidFill>
            <a:srgbClr val="C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3347864" y="2204864"/>
            <a:ext cx="4499950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200" b="1" u="sng"/>
              <a:t>Pydna (168) – L. Aemilius Paulus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6C0209-4D06-48E0-A8F9-5302A413EC57}" type="slidenum">
              <a:rPr lang="hu-HU" smtClean="0"/>
              <a:pPr>
                <a:defRPr/>
              </a:pPr>
              <a:t>26</a:t>
            </a:fld>
            <a:endParaRPr lang="hu-HU"/>
          </a:p>
        </p:txBody>
      </p:sp>
      <p:pic>
        <p:nvPicPr>
          <p:cNvPr id="44036" name="Picture 4" descr="http://www.historynotes.info/wp-content/uploads/2013/06/ma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7017"/>
            <a:ext cx="9144000" cy="6300983"/>
          </a:xfrm>
          <a:prstGeom prst="rect">
            <a:avLst/>
          </a:prstGeom>
          <a:noFill/>
        </p:spPr>
      </p:pic>
      <p:sp>
        <p:nvSpPr>
          <p:cNvPr id="5" name="Téglalap 4"/>
          <p:cNvSpPr/>
          <p:nvPr/>
        </p:nvSpPr>
        <p:spPr>
          <a:xfrm>
            <a:off x="95534" y="188640"/>
            <a:ext cx="914400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Andriszkosz felkelése (149-8) &gt;&gt; Makedónia provincia lesz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Akháj felkelés &gt;&gt; Hellasz Macedonia provincia része (146); L. Mummius kifosztja, legyilkolja, lerombolja Korinthoszt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6C0209-4D06-48E0-A8F9-5302A413EC57}" type="slidenum">
              <a:rPr lang="hu-HU" smtClean="0"/>
              <a:pPr>
                <a:defRPr/>
              </a:pPr>
              <a:t>27</a:t>
            </a:fld>
            <a:endParaRPr lang="hu-HU"/>
          </a:p>
        </p:txBody>
      </p:sp>
      <p:pic>
        <p:nvPicPr>
          <p:cNvPr id="44036" name="Picture 4" descr="http://www.historynotes.info/wp-content/uploads/2013/06/ma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7017"/>
            <a:ext cx="9144000" cy="6300983"/>
          </a:xfrm>
          <a:prstGeom prst="rect">
            <a:avLst/>
          </a:prstGeom>
          <a:noFill/>
        </p:spPr>
      </p:pic>
      <p:sp>
        <p:nvSpPr>
          <p:cNvPr id="5" name="Téglalap 4"/>
          <p:cNvSpPr/>
          <p:nvPr/>
        </p:nvSpPr>
        <p:spPr>
          <a:xfrm>
            <a:off x="323528" y="188640"/>
            <a:ext cx="846043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400"/>
              <a:t>III. Attalosz a római népre hagyja országát (133) &gt;&gt; Arisztonikosz lázadása &gt;&gt; Asia provincia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392" y="204716"/>
            <a:ext cx="3147854" cy="1417638"/>
          </a:xfrm>
        </p:spPr>
        <p:txBody>
          <a:bodyPr/>
          <a:lstStyle/>
          <a:p>
            <a:r>
              <a:rPr lang="hu-HU" sz="3200"/>
              <a:t>A rómaiak és a görög kultúra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392" y="3429000"/>
            <a:ext cx="8700855" cy="363651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hu-HU" sz="2400"/>
              <a:t>Lelkesedés (műkincsek, szakácsok, tanítók, tanulmányutak)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Negatív vélemények (romboló hatásúnak tartanak és kitiltanak egyes kultuszokat és filozófusokat) </a:t>
            </a:r>
          </a:p>
          <a:p>
            <a:pPr marL="0" indent="0">
              <a:buNone/>
            </a:pPr>
            <a:r>
              <a:rPr lang="hu-HU" sz="2400"/>
              <a:t>– 155-ös filozófusküldöttség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3D918B-C3B8-C816-B5C1-CED02CAA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2D28279-6B53-FC44-B5B2-12C0EF3FD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038" y="0"/>
            <a:ext cx="5292962" cy="391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905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00" y="529074"/>
            <a:ext cx="5389148" cy="970450"/>
          </a:xfrm>
        </p:spPr>
        <p:txBody>
          <a:bodyPr/>
          <a:lstStyle/>
          <a:p>
            <a:r>
              <a:rPr lang="hu-HU" sz="3200"/>
              <a:t>A hellenisztikus vallás és a misztériumkultuszok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99" y="3429000"/>
            <a:ext cx="8782741" cy="2732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/>
              <a:t>Egységesülés – pl. uralkodókultusz, Tükhé kultusza</a:t>
            </a:r>
          </a:p>
          <a:p>
            <a:pPr marL="0" indent="0">
              <a:buNone/>
            </a:pPr>
            <a:r>
              <a:rPr lang="hu-HU" sz="2400">
                <a:highlight>
                  <a:srgbClr val="FF0000"/>
                </a:highlight>
              </a:rPr>
              <a:t>Misztériumvallások</a:t>
            </a:r>
            <a:r>
              <a:rPr lang="hu-HU" sz="2400"/>
              <a:t>: keletről hellenizálva, központban egy vegetáció-istenség, beavatás, titoktartás, megtisztulás a vétkektől, túlvilági boldogság, hasonló vonások a kereszténységgel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3D918B-C3B8-C816-B5C1-CED02CAA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1198385-7BC5-DF79-110E-0F30093755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81" r="9846"/>
          <a:stretch/>
        </p:blipFill>
        <p:spPr>
          <a:xfrm>
            <a:off x="5620346" y="0"/>
            <a:ext cx="3523654" cy="363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0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99" y="245660"/>
            <a:ext cx="4759861" cy="1196624"/>
          </a:xfrm>
        </p:spPr>
        <p:txBody>
          <a:bodyPr/>
          <a:lstStyle/>
          <a:p>
            <a:r>
              <a:rPr lang="hu-HU" sz="3200"/>
              <a:t>Orvostudomány és Aszklépiosz-szentélyek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99" y="3152632"/>
            <a:ext cx="6965739" cy="3008553"/>
          </a:xfrm>
        </p:spPr>
        <p:txBody>
          <a:bodyPr>
            <a:noAutofit/>
          </a:bodyPr>
          <a:lstStyle/>
          <a:p>
            <a:r>
              <a:rPr lang="hu-HU" sz="2400"/>
              <a:t>Természetes okok keresése, tapasztalatra hivatkozás</a:t>
            </a:r>
          </a:p>
          <a:p>
            <a:r>
              <a:rPr lang="hu-HU" sz="2400"/>
              <a:t>Aszklépiosz-szentélyek (Epidaurosz, Pergamon…) incubatio, álom, ima</a:t>
            </a:r>
          </a:p>
          <a:p>
            <a:r>
              <a:rPr lang="hu-HU" sz="2400"/>
              <a:t>Alexandria (királyi támogatás, boncolás lehetősége)</a:t>
            </a:r>
          </a:p>
          <a:p>
            <a:r>
              <a:rPr lang="hu-HU" sz="2400"/>
              <a:t>Kósz szigete: Hippokratész (klíma-elmélet, megelőzés, eskü, négy testnedv egyensúlya &gt;&gt; Galénosz négy személyiségtípusa)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3D918B-C3B8-C816-B5C1-CED02CAA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AC26A39-F407-78DF-8BA6-75CBC2471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1338" y="2588510"/>
            <a:ext cx="2062662" cy="4333324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EE214FE-61DA-6BC9-1F44-BF34BA438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889" y="-37190"/>
            <a:ext cx="3699111" cy="256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24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00" y="529074"/>
            <a:ext cx="4276102" cy="970450"/>
          </a:xfrm>
        </p:spPr>
        <p:txBody>
          <a:bodyPr/>
          <a:lstStyle/>
          <a:p>
            <a:r>
              <a:rPr lang="hu-HU" sz="3200"/>
              <a:t>A sztoikusok politikai filozófiája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99" y="3429000"/>
            <a:ext cx="8782741" cy="2732186"/>
          </a:xfrm>
        </p:spPr>
        <p:txBody>
          <a:bodyPr>
            <a:noAutofit/>
          </a:bodyPr>
          <a:lstStyle/>
          <a:p>
            <a:r>
              <a:rPr lang="hu-HU" sz="2400"/>
              <a:t>Etika, nem a polisz-közösség az alap, a jó király képe</a:t>
            </a:r>
          </a:p>
          <a:p>
            <a:r>
              <a:rPr lang="hu-HU" sz="2400"/>
              <a:t>Seneca, Epiktétosz, Marcus Aurelius...</a:t>
            </a:r>
          </a:p>
          <a:p>
            <a:pPr marL="0" indent="0">
              <a:buNone/>
            </a:pPr>
            <a:endParaRPr lang="hu-HU" sz="2400"/>
          </a:p>
          <a:p>
            <a:pPr marL="0" indent="0">
              <a:buNone/>
            </a:pPr>
            <a:endParaRPr lang="hu-HU" sz="240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3D918B-C3B8-C816-B5C1-CED02CAA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4E8457A-A6CF-6EA8-DF3B-934209D08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702" y="0"/>
            <a:ext cx="4752298" cy="245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1476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5">
            <a:extLst>
              <a:ext uri="{FF2B5EF4-FFF2-40B4-BE49-F238E27FC236}">
                <a16:creationId xmlns:a16="http://schemas.microsoft.com/office/drawing/2014/main" id="{2246A545-E52D-B511-3164-155FA8559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72C6E72-4B43-4B0C-949B-70B3710FCCB3}" type="slidenum">
              <a:rPr lang="hu-HU" altLang="hu-HU"/>
              <a:pPr eaLnBrk="1" hangingPunct="1"/>
              <a:t>32</a:t>
            </a:fld>
            <a:endParaRPr lang="hu-HU" altLang="hu-HU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4B598BCF-265D-8216-39D0-1F1EC9FBCC1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/>
              <a:t>Sztoikusok 1.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41905958-C5CC-DB3C-1B46-86FFD4D857FB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95534" y="2524676"/>
            <a:ext cx="8871045" cy="363651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hu-HU" altLang="hu-HU" sz="2400"/>
              <a:t>„Élj összhangban a természettel!” – az embernek kettős természete van</a:t>
            </a:r>
          </a:p>
          <a:p>
            <a:pPr eaLnBrk="1" hangingPunct="1">
              <a:lnSpc>
                <a:spcPct val="80000"/>
              </a:lnSpc>
            </a:pPr>
            <a:r>
              <a:rPr lang="hu-HU" altLang="hu-HU" sz="2400"/>
              <a:t>egyedüli jó az erény (tudás = megfelelés a racionális természetnek)</a:t>
            </a:r>
          </a:p>
          <a:p>
            <a:pPr marL="400050" lvl="1" indent="0">
              <a:lnSpc>
                <a:spcPct val="80000"/>
              </a:lnSpc>
              <a:buNone/>
            </a:pPr>
            <a:r>
              <a:rPr lang="hu-HU" altLang="hu-HU" sz="2400"/>
              <a:t>egyedüli rossz a vétek, minden más közömbös, legfeljebb előnyben részesítendő vagy nem részesítendő (~megfelel-e az állati természetnek)</a:t>
            </a:r>
          </a:p>
          <a:p>
            <a:pPr eaLnBrk="1" hangingPunct="1">
              <a:lnSpc>
                <a:spcPct val="80000"/>
              </a:lnSpc>
            </a:pPr>
            <a:r>
              <a:rPr lang="hu-HU" altLang="hu-HU" sz="2400"/>
              <a:t>csak az erény (a jó és rossz tudása) kell a boldogsághoz</a:t>
            </a:r>
          </a:p>
          <a:p>
            <a:pPr eaLnBrk="1" hangingPunct="1">
              <a:lnSpc>
                <a:spcPct val="80000"/>
              </a:lnSpc>
            </a:pPr>
            <a:r>
              <a:rPr lang="hu-HU" altLang="hu-HU" sz="2400"/>
              <a:t>Ha a szerencsejavaknak valódi értéket tulajdonítunk &gt;&gt; emóciók (= téves ítéletek; szemben állnak az erénnyel, a tudással és a természettel &gt;&gt; apatheia az eszmény)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5">
            <a:extLst>
              <a:ext uri="{FF2B5EF4-FFF2-40B4-BE49-F238E27FC236}">
                <a16:creationId xmlns:a16="http://schemas.microsoft.com/office/drawing/2014/main" id="{52E53FF5-64D9-06CB-DC22-773BEA81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4C63B5-6CD9-4E8A-8422-D96254F3CA20}" type="slidenum">
              <a:rPr lang="hu-HU" altLang="hu-HU"/>
              <a:pPr eaLnBrk="1" hangingPunct="1"/>
              <a:t>33</a:t>
            </a:fld>
            <a:endParaRPr lang="hu-HU" altLang="hu-HU"/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251A69AA-938E-0F54-D5F6-79F569224C5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/>
              <a:t>Sztoikusok 2.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348FC8C0-E0AA-2BFD-ACA0-1500FF942D53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hu-HU" altLang="hu-HU" sz="2400"/>
              <a:t>a természet ösztönöket, hajlamokat helyezett az emberbe: az ön- és fajfenntartásra, közösségalkotásra, megismerésre, a dolgok és emberek fölé emelkedésre, a rend és mérték megvalósítására irányuló hajlamokat</a:t>
            </a:r>
          </a:p>
          <a:p>
            <a:pPr eaLnBrk="1" hangingPunct="1">
              <a:lnSpc>
                <a:spcPct val="80000"/>
              </a:lnSpc>
            </a:pPr>
            <a:r>
              <a:rPr lang="hu-HU" altLang="hu-HU" sz="2400"/>
              <a:t>ezekből a hajlamokból kiolvasható, hogy mi volt a természet célja az ember megalkotásával</a:t>
            </a:r>
          </a:p>
          <a:p>
            <a:pPr eaLnBrk="1" hangingPunct="1">
              <a:lnSpc>
                <a:spcPct val="80000"/>
              </a:lnSpc>
            </a:pPr>
            <a:r>
              <a:rPr lang="hu-HU" altLang="hu-HU" sz="2400"/>
              <a:t>ezekkel a hajlamokkal áll összhangban a helyes cselekvés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3213CA-873E-6D88-023C-AB860C818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44475"/>
            <a:ext cx="8839200" cy="746125"/>
          </a:xfrm>
        </p:spPr>
        <p:txBody>
          <a:bodyPr/>
          <a:lstStyle/>
          <a:p>
            <a:pPr>
              <a:defRPr/>
            </a:pPr>
            <a:r>
              <a:rPr lang="hu-HU" sz="4100"/>
              <a:t>Sztoikusok 3.</a:t>
            </a:r>
            <a:endParaRPr lang="hu-HU" sz="41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E72D145-67C5-0786-5D1D-D89B723FD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92489"/>
            <a:ext cx="8616950" cy="4513997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hu-HU" sz="2400"/>
              <a:t>Az </a:t>
            </a:r>
            <a:r>
              <a:rPr lang="hu-HU" sz="2400" dirty="0"/>
              <a:t>emberben </a:t>
            </a:r>
            <a:r>
              <a:rPr lang="hu-HU" sz="2400" dirty="0">
                <a:highlight>
                  <a:srgbClr val="FF0000"/>
                </a:highlight>
              </a:rPr>
              <a:t>természetes késztetés </a:t>
            </a:r>
            <a:r>
              <a:rPr lang="hu-HU" sz="2400" dirty="0"/>
              <a:t>van a másokkal való törődésre, a mások érdekeivel való azonosulásra (az ember természettől társas lény)</a:t>
            </a:r>
          </a:p>
          <a:p>
            <a:pPr>
              <a:defRPr/>
            </a:pPr>
            <a:endParaRPr lang="hu-HU" sz="2400" dirty="0"/>
          </a:p>
          <a:p>
            <a:pPr>
              <a:defRPr/>
            </a:pPr>
            <a:r>
              <a:rPr lang="hu-HU" sz="2400"/>
              <a:t>helyes </a:t>
            </a:r>
            <a:r>
              <a:rPr lang="hu-HU" sz="2400" dirty="0"/>
              <a:t>(mert megfelel a természetnek) </a:t>
            </a:r>
            <a:r>
              <a:rPr lang="hu-HU" sz="2400"/>
              <a:t>a családalapítás, részvétel a politikában; a társ. javát kell szolgálni: nevelés, tanácsadás, törvényhozás</a:t>
            </a:r>
            <a:endParaRPr lang="hu-HU" sz="2400" dirty="0"/>
          </a:p>
          <a:p>
            <a:pPr>
              <a:defRPr/>
            </a:pPr>
            <a:endParaRPr lang="hu-HU" sz="2400" dirty="0"/>
          </a:p>
          <a:p>
            <a:pPr>
              <a:defRPr/>
            </a:pPr>
            <a:r>
              <a:rPr lang="hu-HU" sz="2400"/>
              <a:t>az igazságosság tartalma: </a:t>
            </a:r>
            <a:r>
              <a:rPr lang="hu-HU" sz="2400" dirty="0"/>
              <a:t>mások érdekére tekintettel kell lenni, nem szabad kárt okozni másoknak, mindenkinek meg kell adni, ami megilleti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76AF617-0A4E-299D-FFAE-E4C5835F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38F480-F783-47CA-8310-0780F9E4EDFB}" type="slidenum">
              <a:rPr lang="hu-HU" altLang="hu-HU"/>
              <a:pPr eaLnBrk="1" hangingPunct="1"/>
              <a:t>34</a:t>
            </a:fld>
            <a:endParaRPr lang="hu-HU" altLang="hu-HU"/>
          </a:p>
        </p:txBody>
      </p:sp>
      <p:sp>
        <p:nvSpPr>
          <p:cNvPr id="5" name="Lefelé nyíl 4">
            <a:extLst>
              <a:ext uri="{FF2B5EF4-FFF2-40B4-BE49-F238E27FC236}">
                <a16:creationId xmlns:a16="http://schemas.microsoft.com/office/drawing/2014/main" id="{7BF69984-0AFE-2BA4-9D01-8CB4782349F6}"/>
              </a:ext>
            </a:extLst>
          </p:cNvPr>
          <p:cNvSpPr/>
          <p:nvPr/>
        </p:nvSpPr>
        <p:spPr>
          <a:xfrm>
            <a:off x="3978322" y="3124201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 dirty="0"/>
          </a:p>
        </p:txBody>
      </p:sp>
      <p:sp>
        <p:nvSpPr>
          <p:cNvPr id="6" name="Lefelé nyíl 5">
            <a:extLst>
              <a:ext uri="{FF2B5EF4-FFF2-40B4-BE49-F238E27FC236}">
                <a16:creationId xmlns:a16="http://schemas.microsoft.com/office/drawing/2014/main" id="{E1011938-F72F-D353-78E9-78E21CA54254}"/>
              </a:ext>
            </a:extLst>
          </p:cNvPr>
          <p:cNvSpPr/>
          <p:nvPr/>
        </p:nvSpPr>
        <p:spPr>
          <a:xfrm>
            <a:off x="8302892" y="3124201"/>
            <a:ext cx="381000" cy="2002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9EF0C2D-380C-CFEC-AE6B-7709A3A8F3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altLang="hu-HU"/>
              <a:t>Sztoikusok 4.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981D4F1A-3252-3D0D-9565-812CE13E97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2400"/>
              <a:t>Mindenkiben ugyanaz a logosz van</a:t>
            </a:r>
          </a:p>
          <a:p>
            <a:pPr marL="0" indent="0" eaLnBrk="1" hangingPunct="1">
              <a:buNone/>
            </a:pPr>
            <a:r>
              <a:rPr lang="hu-HU" altLang="hu-HU" sz="2400"/>
              <a:t>&gt;&gt; minden ember egyenlő</a:t>
            </a:r>
          </a:p>
          <a:p>
            <a:pPr marL="0" indent="0" eaLnBrk="1" hangingPunct="1">
              <a:buNone/>
            </a:pPr>
            <a:r>
              <a:rPr lang="hu-HU" altLang="hu-HU" sz="2400"/>
              <a:t>&gt;&gt; testvérünknek kell tekintenünk</a:t>
            </a:r>
          </a:p>
          <a:p>
            <a:pPr marL="0" indent="0" eaLnBrk="1" hangingPunct="1">
              <a:buNone/>
            </a:pPr>
            <a:r>
              <a:rPr lang="hu-HU" altLang="hu-HU" sz="2400"/>
              <a:t>&gt;&gt; társadalomkritika (a társ. és gazd. különbségek igazságtalanok) – de reformokat nem kezdeményeztek</a:t>
            </a:r>
          </a:p>
          <a:p>
            <a:endParaRPr lang="hu-HU" altLang="hu-HU">
              <a:effectLst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9EF0C2D-380C-CFEC-AE6B-7709A3A8F3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altLang="hu-HU"/>
              <a:t>Sztoikusok 5.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981D4F1A-3252-3D0D-9565-812CE13E97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0252" y="2222287"/>
            <a:ext cx="8570794" cy="36365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2400">
                <a:highlight>
                  <a:srgbClr val="FF0000"/>
                </a:highlight>
              </a:rPr>
              <a:t>Középső sztoa (Panaitiosz) újításai</a:t>
            </a:r>
            <a:r>
              <a:rPr lang="hu-HU" altLang="hu-HU" sz="2400"/>
              <a:t>:</a:t>
            </a:r>
          </a:p>
          <a:p>
            <a:r>
              <a:rPr lang="hu-HU" altLang="hu-HU" sz="2400"/>
              <a:t>az emberek különböző képességei, körülményei &gt;&gt; különbőző a helyes cselekedet: </a:t>
            </a:r>
            <a:r>
              <a:rPr lang="hu-HU" altLang="hu-HU" sz="2400" b="1" u="sng"/>
              <a:t>megalopszükhia </a:t>
            </a:r>
            <a:r>
              <a:rPr lang="hu-HU" altLang="hu-HU" sz="2400"/>
              <a:t>(kiemelkedni, elsőnek lenni), </a:t>
            </a:r>
            <a:r>
              <a:rPr lang="hu-HU" altLang="hu-HU" sz="2400" b="1" u="sng"/>
              <a:t>igazságosság</a:t>
            </a:r>
            <a:r>
              <a:rPr lang="hu-HU" altLang="hu-HU" sz="2400"/>
              <a:t> (védeni és segíteni a gyengébbeket) &gt;&gt; a római imperializmus igazolása</a:t>
            </a:r>
          </a:p>
          <a:p>
            <a:r>
              <a:rPr lang="hu-HU" altLang="hu-HU" sz="2400"/>
              <a:t>Kritika helyett igazolta a társ-pol. berendezkedést &gt;&gt; a legnépszerűbb irányzat lett a sztoa Rómában</a:t>
            </a:r>
          </a:p>
          <a:p>
            <a:endParaRPr lang="hu-HU" altLang="hu-HU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369369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5">
            <a:extLst>
              <a:ext uri="{FF2B5EF4-FFF2-40B4-BE49-F238E27FC236}">
                <a16:creationId xmlns:a16="http://schemas.microsoft.com/office/drawing/2014/main" id="{FE7588A5-CF02-4D39-8425-133DC6BA2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A364717-7A60-40D0-86C7-C88731F7DAF7}" type="slidenum">
              <a:rPr lang="hu-HU" altLang="hu-HU"/>
              <a:pPr eaLnBrk="1" hangingPunct="1"/>
              <a:t>37</a:t>
            </a:fld>
            <a:endParaRPr lang="hu-HU" altLang="hu-HU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F4D26B9A-7EF3-70F4-2693-02928736FA8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/>
              <a:t>Epikureusok </a:t>
            </a:r>
            <a:r>
              <a:rPr lang="hu-HU" dirty="0"/>
              <a:t>1.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8B5AD409-7B08-23EE-8102-E307F55686F3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228600" y="1524000"/>
            <a:ext cx="8616950" cy="50292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hu-HU" sz="2400"/>
              <a:t>Epikurosz </a:t>
            </a:r>
            <a:r>
              <a:rPr lang="hu-HU" sz="2400" b="1" u="sng"/>
              <a:t>Kert</a:t>
            </a:r>
            <a:r>
              <a:rPr lang="hu-HU" sz="2400"/>
              <a:t>jében nők és rabszolgák is élnek visszavonultan, szigorú életmódban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hu-HU" sz="240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hu-HU" sz="2400"/>
              <a:t>A boldogság (a legfőbb jó és cél) </a:t>
            </a:r>
            <a:r>
              <a:rPr lang="hu-HU" sz="2400" dirty="0"/>
              <a:t>a gyönyör (</a:t>
            </a:r>
            <a:r>
              <a:rPr lang="hu-HU" sz="2400"/>
              <a:t>élvezet) – Az a helyes cselekedet, amely gyönyörhöz vezet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hu-HU" sz="240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hu-HU" sz="2400"/>
              <a:t>„állapotszerű” gyönyör (természetes állapot) &gt;&gt; fájdalom &gt;&gt; „folyamatszerű” gyönyör &gt;&gt; „állapotszerű” gyönyör</a:t>
            </a:r>
            <a:endParaRPr lang="hu-HU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ia számának helye 5">
            <a:extLst>
              <a:ext uri="{FF2B5EF4-FFF2-40B4-BE49-F238E27FC236}">
                <a16:creationId xmlns:a16="http://schemas.microsoft.com/office/drawing/2014/main" id="{8B2FB674-5F56-CB33-88D9-DD85C7430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2C06653-2FA1-4F4E-A0A4-9CCE95819920}" type="slidenum">
              <a:rPr lang="hu-HU" altLang="hu-HU"/>
              <a:pPr eaLnBrk="1" hangingPunct="1"/>
              <a:t>38</a:t>
            </a:fld>
            <a:endParaRPr lang="hu-HU" altLang="hu-HU"/>
          </a:p>
        </p:txBody>
      </p:sp>
      <p:sp>
        <p:nvSpPr>
          <p:cNvPr id="65558" name="Rectangle 22">
            <a:extLst>
              <a:ext uri="{FF2B5EF4-FFF2-40B4-BE49-F238E27FC236}">
                <a16:creationId xmlns:a16="http://schemas.microsoft.com/office/drawing/2014/main" id="{A144A49B-A04F-BB78-7B57-9F4F7C84B77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1127125"/>
          </a:xfrm>
        </p:spPr>
        <p:txBody>
          <a:bodyPr/>
          <a:lstStyle/>
          <a:p>
            <a:pPr eaLnBrk="1" hangingPunct="1">
              <a:defRPr/>
            </a:pPr>
            <a:r>
              <a:rPr lang="hu-HU"/>
              <a:t>Epikureizmus 2.</a:t>
            </a:r>
            <a:endParaRPr lang="hu-HU" dirty="0"/>
          </a:p>
        </p:txBody>
      </p:sp>
      <p:graphicFrame>
        <p:nvGraphicFramePr>
          <p:cNvPr id="15383" name="Group 23">
            <a:extLst>
              <a:ext uri="{FF2B5EF4-FFF2-40B4-BE49-F238E27FC236}">
                <a16:creationId xmlns:a16="http://schemas.microsoft.com/office/drawing/2014/main" id="{49DD8E54-C14B-FBF5-2067-97BB61D7B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4031256"/>
              </p:ext>
            </p:extLst>
          </p:nvPr>
        </p:nvGraphicFramePr>
        <p:xfrm>
          <a:off x="218364" y="1524000"/>
          <a:ext cx="8627186" cy="4746625"/>
        </p:xfrm>
        <a:graphic>
          <a:graphicData uri="http://schemas.openxmlformats.org/drawingml/2006/table">
            <a:tbl>
              <a:tblPr/>
              <a:tblGrid>
                <a:gridCol w="27977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36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5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9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latin typeface="Arial" charset="0"/>
                        </a:rPr>
                        <a:t>GYÖNYÖRÖK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latin typeface="Arial" charset="0"/>
                        </a:rPr>
                        <a:t>Testi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latin typeface="Arial" charset="0"/>
                        </a:rPr>
                        <a:t>Lelki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0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„folyamatszerű”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érzékek kielégítéséből (evés, ivás stb.) származó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pl. egy filozófiai probléma megoldásakor, egy barátunkkal való találkozáskor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13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„állapotszerű”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Fájdalommen-tesség</a:t>
                      </a:r>
                      <a:endParaRPr kumimoji="0" lang="hu-H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lelki béke (</a:t>
                      </a:r>
                      <a:r>
                        <a:rPr kumimoji="0" lang="hu-H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ataraxia</a:t>
                      </a:r>
                      <a:r>
                        <a:rPr kumimoji="0" lang="hu-H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)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5">
            <a:extLst>
              <a:ext uri="{FF2B5EF4-FFF2-40B4-BE49-F238E27FC236}">
                <a16:creationId xmlns:a16="http://schemas.microsoft.com/office/drawing/2014/main" id="{4D437C1D-AC7D-32BD-F8EA-62B47E0EF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D4884C7-D429-4685-A428-1439A854856F}" type="slidenum">
              <a:rPr lang="hu-HU" altLang="hu-HU"/>
              <a:pPr eaLnBrk="1" hangingPunct="1"/>
              <a:t>39</a:t>
            </a:fld>
            <a:endParaRPr lang="hu-HU" altLang="hu-HU"/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794720ED-38D7-D279-8131-F9D3282C069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28600" y="14786"/>
            <a:ext cx="8915400" cy="544773"/>
          </a:xfrm>
        </p:spPr>
        <p:txBody>
          <a:bodyPr/>
          <a:lstStyle/>
          <a:p>
            <a:pPr eaLnBrk="1" hangingPunct="1">
              <a:defRPr/>
            </a:pPr>
            <a:r>
              <a:rPr lang="hu-HU" sz="3200"/>
              <a:t>A leginkább problémás epikureus tanítások</a:t>
            </a:r>
            <a:endParaRPr lang="hu-HU" sz="3200" dirty="0"/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E5402E2B-E9B0-FD5F-6BB3-401C82E83BED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263525" y="723331"/>
            <a:ext cx="8616950" cy="5923129"/>
          </a:xfrm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  <a:defRPr/>
            </a:pPr>
            <a:r>
              <a:rPr lang="hu-HU" sz="2200"/>
              <a:t>Az </a:t>
            </a:r>
            <a:r>
              <a:rPr lang="hu-HU" sz="2200" dirty="0"/>
              <a:t>ember </a:t>
            </a:r>
            <a:r>
              <a:rPr lang="hu-HU" sz="2200"/>
              <a:t>természettől nem közösségalkotó lény (~ szerződéselmélet)&gt;&gt; </a:t>
            </a:r>
            <a:r>
              <a:rPr lang="hu-HU" sz="2200" b="1" i="1"/>
              <a:t>Az </a:t>
            </a:r>
            <a:r>
              <a:rPr lang="hu-HU" sz="2200" b="1" i="1" dirty="0"/>
              <a:t>igazságosság megegyezés eredménye</a:t>
            </a:r>
            <a:r>
              <a:rPr lang="hu-HU" sz="2200" dirty="0"/>
              <a:t>: csak a büntetés elkerülése végett nem árt az egyik ember </a:t>
            </a:r>
            <a:r>
              <a:rPr lang="hu-HU" sz="2200"/>
              <a:t>a másiknak</a:t>
            </a:r>
            <a:endParaRPr lang="hu-HU" sz="2200" dirty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  <a:defRPr/>
            </a:pPr>
            <a:endParaRPr lang="hu-HU" sz="220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  <a:defRPr/>
            </a:pPr>
            <a:r>
              <a:rPr lang="hu-HU" sz="2200"/>
              <a:t>Az </a:t>
            </a:r>
            <a:r>
              <a:rPr lang="hu-HU" sz="2200" dirty="0"/>
              <a:t>erények az élvezetek megszerzésének és a fájdalmak kerülésének ésszerű eszközei (nem önértékek)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  <a:defRPr/>
            </a:pPr>
            <a:endParaRPr lang="hu-HU" sz="220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  <a:defRPr/>
            </a:pPr>
            <a:r>
              <a:rPr lang="hu-HU" sz="2200"/>
              <a:t>Élj rejtőzködve! Carpe diem! (egoista felfogás)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  <a:defRPr/>
            </a:pPr>
            <a:endParaRPr lang="hu-HU" sz="220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  <a:defRPr/>
            </a:pPr>
            <a:r>
              <a:rPr lang="hu-HU" sz="2200"/>
              <a:t>Maga a hedonizmus is problémás (vannak rossz gyönyörök és van más motivációja az embernek)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  <a:defRPr/>
            </a:pPr>
            <a:endParaRPr lang="hu-HU" sz="220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  <a:defRPr/>
            </a:pPr>
            <a:r>
              <a:rPr lang="hu-HU" sz="2200"/>
              <a:t>Vallási tanításuk (nincs túlvilág, véletlen hozta létre a világot, isten nem foglalkozik a világgal és talnán nem is létezik)</a:t>
            </a:r>
            <a:endParaRPr lang="hu-HU" sz="2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egyezhető">
  <a:themeElements>
    <a:clrScheme name="Jegyezhető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Jegyezhető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Jegyezhető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TM03457503[[fn=Jegyezhető]]</Template>
  <TotalTime>914</TotalTime>
  <Words>1512</Words>
  <Application>Microsoft Office PowerPoint</Application>
  <PresentationFormat>Diavetítés a képernyőre (4:3 oldalarány)</PresentationFormat>
  <Paragraphs>253</Paragraphs>
  <Slides>39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39</vt:i4>
      </vt:variant>
    </vt:vector>
  </HeadingPairs>
  <TitlesOfParts>
    <vt:vector size="45" baseType="lpstr">
      <vt:lpstr>Arial</vt:lpstr>
      <vt:lpstr>Calibri</vt:lpstr>
      <vt:lpstr>Century Gothic</vt:lpstr>
      <vt:lpstr>Wingdings</vt:lpstr>
      <vt:lpstr>Wingdings 2</vt:lpstr>
      <vt:lpstr>Jegyezhető</vt:lpstr>
      <vt:lpstr>A HELLENISZTIKUS KOR (323–30)</vt:lpstr>
      <vt:lpstr>PowerPoint-bemutató</vt:lpstr>
      <vt:lpstr>PowerPoint-bemutató</vt:lpstr>
      <vt:lpstr>A lamiai háború (323–322)</vt:lpstr>
      <vt:lpstr>A diadokhoszok háborúi (323-281)</vt:lpstr>
      <vt:lpstr>A hellenisztikus monarchiák létrejötte</vt:lpstr>
      <vt:lpstr>A hellenisztikus monarchiák</vt:lpstr>
      <vt:lpstr>A hellenisztikus monarchiák</vt:lpstr>
      <vt:lpstr>Szeleukida birodalom</vt:lpstr>
      <vt:lpstr>A hellenisztikus kor poliszai</vt:lpstr>
      <vt:lpstr>ALEXANDRIA</vt:lpstr>
      <vt:lpstr>Múszeion</vt:lpstr>
      <vt:lpstr>Könyvtár</vt:lpstr>
      <vt:lpstr>Reformok Spártában</vt:lpstr>
      <vt:lpstr>Reformok Spártában – 2.</vt:lpstr>
      <vt:lpstr>Róma és a hellenisztikus államok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 rómaiak és a görög kultúra</vt:lpstr>
      <vt:lpstr>A hellenisztikus vallás és a misztériumkultuszok</vt:lpstr>
      <vt:lpstr>Orvostudomány és Aszklépiosz-szentélyek</vt:lpstr>
      <vt:lpstr>A sztoikusok politikai filozófiája</vt:lpstr>
      <vt:lpstr>Sztoikusok 1.</vt:lpstr>
      <vt:lpstr>Sztoikusok 2.</vt:lpstr>
      <vt:lpstr>Sztoikusok 3.</vt:lpstr>
      <vt:lpstr>Sztoikusok 4.</vt:lpstr>
      <vt:lpstr>Sztoikusok 5.</vt:lpstr>
      <vt:lpstr>Epikureusok 1.</vt:lpstr>
      <vt:lpstr>Epikureizmus 2.</vt:lpstr>
      <vt:lpstr>A leginkább problémás epikureus tanítások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HELLENISZTIKUS KOR (323–30)</dc:title>
  <dc:creator>Gergely Mohay</dc:creator>
  <cp:lastModifiedBy>Gergely Mohay</cp:lastModifiedBy>
  <cp:revision>17</cp:revision>
  <dcterms:created xsi:type="dcterms:W3CDTF">2022-11-21T16:00:24Z</dcterms:created>
  <dcterms:modified xsi:type="dcterms:W3CDTF">2022-12-07T10:34:18Z</dcterms:modified>
</cp:coreProperties>
</file>