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7"/>
  </p:notesMasterIdLst>
  <p:sldIdLst>
    <p:sldId id="256" r:id="rId2"/>
    <p:sldId id="257" r:id="rId3"/>
    <p:sldId id="273" r:id="rId4"/>
    <p:sldId id="274" r:id="rId5"/>
    <p:sldId id="277" r:id="rId6"/>
    <p:sldId id="282" r:id="rId7"/>
    <p:sldId id="283" r:id="rId8"/>
    <p:sldId id="326" r:id="rId9"/>
    <p:sldId id="284" r:id="rId10"/>
    <p:sldId id="281" r:id="rId11"/>
    <p:sldId id="293" r:id="rId12"/>
    <p:sldId id="285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8" r:id="rId23"/>
    <p:sldId id="309" r:id="rId24"/>
    <p:sldId id="307" r:id="rId25"/>
    <p:sldId id="311" r:id="rId26"/>
    <p:sldId id="310" r:id="rId27"/>
    <p:sldId id="312" r:id="rId28"/>
    <p:sldId id="313" r:id="rId29"/>
    <p:sldId id="314" r:id="rId30"/>
    <p:sldId id="325" r:id="rId31"/>
    <p:sldId id="328" r:id="rId32"/>
    <p:sldId id="334" r:id="rId33"/>
    <p:sldId id="333" r:id="rId34"/>
    <p:sldId id="330" r:id="rId35"/>
    <p:sldId id="280" r:id="rId36"/>
    <p:sldId id="268" r:id="rId37"/>
    <p:sldId id="267" r:id="rId38"/>
    <p:sldId id="276" r:id="rId39"/>
    <p:sldId id="262" r:id="rId40"/>
    <p:sldId id="295" r:id="rId41"/>
    <p:sldId id="296" r:id="rId42"/>
    <p:sldId id="275" r:id="rId43"/>
    <p:sldId id="294" r:id="rId44"/>
    <p:sldId id="263" r:id="rId45"/>
    <p:sldId id="264" r:id="rId4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65A3C-A787-46B3-9F2A-7C799AFD7074}" type="datetimeFigureOut">
              <a:rPr lang="hu-HU" smtClean="0"/>
              <a:t>2025. 12. 17.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3B48-07FA-46E2-B26C-D47013754C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8750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292" y="745441"/>
            <a:ext cx="6099170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982" y="4669316"/>
            <a:ext cx="6099170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F329-9813-45E2-BD98-CBE25FBAA8E3}" type="datetime1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029E4-3A4E-970A-17A8-1E17D37D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46DD-4218-4D2E-A6D4-9B344276FFE6}" type="datetime1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8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04" y="2243709"/>
            <a:ext cx="6867216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103" y="838201"/>
            <a:ext cx="6867217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3543-99E2-426B-BA97-E17538FA3298}" type="datetime1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7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98" y="750627"/>
            <a:ext cx="8134917" cy="1304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721" y="2075250"/>
            <a:ext cx="3428466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4671" y="2075250"/>
            <a:ext cx="3577643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C7655-B482-48A8-AD3D-FDF3A8AC90BF}" type="datetime1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37" y="743803"/>
            <a:ext cx="8073203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21" y="1769166"/>
            <a:ext cx="3428465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21" y="2678597"/>
            <a:ext cx="3428465" cy="35067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73975" y="1769166"/>
            <a:ext cx="3428465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3975" y="2678597"/>
            <a:ext cx="3428465" cy="3506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39298-B2C9-454E-B1C6-4A5CC3267072}" type="datetime1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6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1" y="757766"/>
            <a:ext cx="5430220" cy="354753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7188-6BA0-4DCC-81FC-019F90E9B158}" type="datetime1">
              <a:rPr lang="en-US" smtClean="0"/>
              <a:t>12/17/2025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3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86FB-9D6F-4AA8-9C2D-78F81AF404E0}" type="datetime1">
              <a:rPr lang="en-US" smtClean="0"/>
              <a:t>12/17/2025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0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47" y="766636"/>
            <a:ext cx="2963809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050" y="702453"/>
            <a:ext cx="4687491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965" y="2277264"/>
            <a:ext cx="2814560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8DD3F-C075-454D-B51B-44C0D0D58CE1}" type="datetime1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2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29" y="765850"/>
            <a:ext cx="2996770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29050" y="838201"/>
            <a:ext cx="4687491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03" y="2552700"/>
            <a:ext cx="2802422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103" y="63203"/>
            <a:ext cx="2057400" cy="318221"/>
          </a:xfrm>
        </p:spPr>
        <p:txBody>
          <a:bodyPr/>
          <a:lstStyle/>
          <a:p>
            <a:fld id="{8B08DB1A-C0C5-4B34-BE4A-F35701064C04}" type="datetime1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83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1" y="757451"/>
            <a:ext cx="8156965" cy="12146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1601" y="1972101"/>
            <a:ext cx="8136655" cy="40476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ACBB-42D1-4A9E-920C-559E7F97BA71}" type="datetime1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38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19622" y="755982"/>
            <a:ext cx="1708164" cy="5338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49" y="755982"/>
            <a:ext cx="6172565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0862-58BC-4A6A-9A1C-F1B46F530F93}" type="datetime1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2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1" y="620202"/>
            <a:ext cx="7467560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601" y="2306782"/>
            <a:ext cx="7467560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5103" y="63203"/>
            <a:ext cx="20574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2AEEF98-088B-42CE-8C40-1143422DA6A7}" type="datetime1">
              <a:rPr lang="en-US" smtClean="0"/>
              <a:t>12/17/2025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012" y="6424762"/>
            <a:ext cx="3044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52963" y="6425817"/>
            <a:ext cx="322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69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A6B3B35-324C-0E4F-9288-7DF50CE9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240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494FBF7-70C9-9DB0-A782-4E3DA1D0F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155" y="4990564"/>
            <a:ext cx="6984905" cy="928567"/>
          </a:xfrm>
        </p:spPr>
        <p:txBody>
          <a:bodyPr anchor="b"/>
          <a:lstStyle/>
          <a:p>
            <a:r>
              <a:rPr lang="hu-HU"/>
              <a:t>ÉTKEZÉS</a:t>
            </a:r>
          </a:p>
        </p:txBody>
      </p:sp>
      <p:pic>
        <p:nvPicPr>
          <p:cNvPr id="4" name="Picture 3" descr="Jigfűrész rejtvényt in műanyag ábrák">
            <a:extLst>
              <a:ext uri="{FF2B5EF4-FFF2-40B4-BE49-F238E27FC236}">
                <a16:creationId xmlns:a16="http://schemas.microsoft.com/office/drawing/2014/main" id="{995E05FC-BFE5-8A10-E5E6-3E6CA9B66E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92" b="21792"/>
          <a:stretch/>
        </p:blipFill>
        <p:spPr>
          <a:xfrm>
            <a:off x="-1523980" y="11"/>
            <a:ext cx="12191979" cy="4763159"/>
          </a:xfrm>
          <a:custGeom>
            <a:avLst/>
            <a:gdLst/>
            <a:ahLst/>
            <a:cxnLst/>
            <a:rect l="l" t="t" r="r" b="b"/>
            <a:pathLst>
              <a:path w="12191999" h="4763169">
                <a:moveTo>
                  <a:pt x="0" y="0"/>
                </a:moveTo>
                <a:lnTo>
                  <a:pt x="12191999" y="0"/>
                </a:lnTo>
                <a:lnTo>
                  <a:pt x="12191999" y="4083630"/>
                </a:lnTo>
                <a:cubicBezTo>
                  <a:pt x="12191999" y="4458929"/>
                  <a:pt x="11887759" y="4763169"/>
                  <a:pt x="11512459" y="4763169"/>
                </a:cubicBezTo>
                <a:lnTo>
                  <a:pt x="6172519" y="4763169"/>
                </a:lnTo>
                <a:lnTo>
                  <a:pt x="5997087" y="4763169"/>
                </a:lnTo>
                <a:lnTo>
                  <a:pt x="657146" y="4763169"/>
                </a:lnTo>
                <a:cubicBezTo>
                  <a:pt x="375671" y="4763169"/>
                  <a:pt x="134167" y="4592034"/>
                  <a:pt x="31007" y="4348137"/>
                </a:cubicBezTo>
                <a:lnTo>
                  <a:pt x="0" y="4248250"/>
                </a:lnTo>
                <a:close/>
              </a:path>
            </a:pathLst>
          </a:custGeom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44746658-5CF7-FC89-3BF5-46237137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8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/>
          <a:lstStyle/>
          <a:p>
            <a:r>
              <a:rPr lang="hu-HU"/>
              <a:t>Apicius szakácskönyve – 1.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11" y="1353408"/>
            <a:ext cx="8397578" cy="4785976"/>
          </a:xfrm>
        </p:spPr>
        <p:txBody>
          <a:bodyPr>
            <a:noAutofit/>
          </a:bodyPr>
          <a:lstStyle/>
          <a:p>
            <a:r>
              <a:rPr lang="hu-HU" sz="2400"/>
              <a:t>A szerző Kr.e. 25-től Kr. u. 25-ig élt, tékozló, élvezethajhász, vagyonát lakomákra pazarolta (amikor már csak 10mil. HS-a maradt, mérget ivott)</a:t>
            </a:r>
          </a:p>
          <a:p>
            <a:endParaRPr lang="hu-HU" sz="2400"/>
          </a:p>
          <a:p>
            <a:r>
              <a:rPr lang="hu-HU" sz="2400"/>
              <a:t>Családja valszínűleg köztársasági érzelmű &gt;&gt; Augustus idején elhagyta Rómát és É-Itáliában, valmint az Alpoktól északra kereskedőként él (Apicius bélyegű borosamphorák maradtak ránk)</a:t>
            </a:r>
          </a:p>
          <a:p>
            <a:endParaRPr lang="hu-HU" sz="2400"/>
          </a:p>
          <a:p>
            <a:r>
              <a:rPr lang="hu-HU" sz="2400"/>
              <a:t>Főleg a diéták és gyógyászat szempontjából használható receptjeit hagyományozták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91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Apicius szakácskönyve –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3" y="1068031"/>
            <a:ext cx="8888897" cy="5125944"/>
          </a:xfrm>
        </p:spPr>
        <p:txBody>
          <a:bodyPr>
            <a:noAutofit/>
          </a:bodyPr>
          <a:lstStyle/>
          <a:p>
            <a:r>
              <a:rPr lang="hu-HU" sz="2200"/>
              <a:t>Sok luxus-receptet később kihagytak (&lt;&lt; már nem voltak beszerezhetők az alapanyagok), a középrétegek számára használhatókat tartották meg &lt;&lt; 4-5. századból származik a mai gyűjtemény</a:t>
            </a:r>
          </a:p>
          <a:p>
            <a:endParaRPr lang="hu-HU" sz="2200"/>
          </a:p>
          <a:p>
            <a:r>
              <a:rPr lang="hu-HU" sz="2200"/>
              <a:t>Sok a későbbi eredetű recept is a gyűjteményben (pl. Apuleius Geoponicájából v. orvosok diétás-könyveiből)</a:t>
            </a:r>
          </a:p>
          <a:p>
            <a:endParaRPr lang="hu-HU" sz="2200"/>
          </a:p>
          <a:p>
            <a:r>
              <a:rPr lang="hu-HU" sz="2200"/>
              <a:t>Apuleiustól a vidéki gazdák számára írt receptek, pl. hogyan lehet a rosszabb minőségű mézet v. bort feljavítani; tartósításról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1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Apicius szakácskönyve –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01" y="1528549"/>
            <a:ext cx="8469318" cy="4895158"/>
          </a:xfrm>
        </p:spPr>
        <p:txBody>
          <a:bodyPr>
            <a:noAutofit/>
          </a:bodyPr>
          <a:lstStyle/>
          <a:p>
            <a:r>
              <a:rPr lang="hu-HU" sz="2400"/>
              <a:t>liquamen = garum, bor, méz, bors</a:t>
            </a:r>
          </a:p>
          <a:p>
            <a:r>
              <a:rPr lang="hu-HU" sz="2400"/>
              <a:t>római életmód és ételek az egész birodalomban (az északi hűvösebb területeken is)</a:t>
            </a:r>
          </a:p>
          <a:p>
            <a:r>
              <a:rPr lang="hu-HU" sz="2400"/>
              <a:t>fasírozott tintahalból v. pávából v. kagylóból, töltött szalonka, agyvelő rózsaszirommal, medúza, tengeri sün, fenyőrigó</a:t>
            </a:r>
          </a:p>
          <a:p>
            <a:r>
              <a:rPr lang="hu-HU" sz="2400"/>
              <a:t>az ételek álcázása</a:t>
            </a:r>
          </a:p>
          <a:p>
            <a:r>
              <a:rPr lang="hu-HU" sz="2400"/>
              <a:t>pikáns szószok és mártások</a:t>
            </a:r>
          </a:p>
          <a:p>
            <a:endParaRPr lang="hu-HU" sz="240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0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Apicius szakácskönyve – 4.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3" y="1068031"/>
            <a:ext cx="8888897" cy="5125944"/>
          </a:xfrm>
        </p:spPr>
        <p:txBody>
          <a:bodyPr>
            <a:noAutofit/>
          </a:bodyPr>
          <a:lstStyle/>
          <a:p>
            <a:endParaRPr lang="hu-HU" sz="2200"/>
          </a:p>
          <a:p>
            <a:r>
              <a:rPr lang="hu-HU" sz="2200"/>
              <a:t>A görögöktől származik a római szakácsművészet és az étkezési szokások. A török konyha is a görögöktől származik. A törökök pedig elterjesztették a meghódított területeken &gt;&gt; arab, szerb, görög konyha, erdélyi konyha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8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CED90B8-9DEE-6997-8C33-4771DCE2C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6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4902C0D-5D71-984F-797E-63AFB14BC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819" y="0"/>
            <a:ext cx="4846643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383E908-755F-05AF-CC70-6A855025B5F2}"/>
              </a:ext>
            </a:extLst>
          </p:cNvPr>
          <p:cNvSpPr txBox="1"/>
          <p:nvPr/>
        </p:nvSpPr>
        <p:spPr>
          <a:xfrm>
            <a:off x="5213445" y="1310185"/>
            <a:ext cx="36618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lakásokban kevés a hely a tárolásra és a főzésre + nagy a tűzveszély &gt;&gt; tisztított húst és zöldséget vettek, sőt inkább házon kívül étkeztek v. az elkészített húst vették meg és hozták haza (+ a hőség és az ételek romlékonysága miatt is)</a:t>
            </a:r>
          </a:p>
          <a:p>
            <a:endParaRPr lang="hu-HU"/>
          </a:p>
          <a:p>
            <a:r>
              <a:rPr lang="hu-HU"/>
              <a:t>Taberna: szálló, kifőzde, kocsma, bolt, műhely</a:t>
            </a:r>
          </a:p>
        </p:txBody>
      </p:sp>
    </p:spTree>
    <p:extLst>
      <p:ext uri="{BB962C8B-B14F-4D97-AF65-F5344CB8AC3E}">
        <p14:creationId xmlns:p14="http://schemas.microsoft.com/office/powerpoint/2010/main" val="280472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21CD853-49E5-038C-EF0E-266DC7A5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7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65B631C-BC07-B020-400E-6902CB67B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38095" cy="362857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7DAFF45-0DE9-4C93-8F57-57283C19A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0"/>
            <a:ext cx="4429125" cy="5419725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D3BD008F-6AEA-3EC2-99EA-3DA6981FC0D3}"/>
              </a:ext>
            </a:extLst>
          </p:cNvPr>
          <p:cNvSpPr txBox="1"/>
          <p:nvPr/>
        </p:nvSpPr>
        <p:spPr>
          <a:xfrm>
            <a:off x="326281" y="3929668"/>
            <a:ext cx="40662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tabernák két típusa: piacépületben, ill. lakóházban</a:t>
            </a:r>
          </a:p>
          <a:p>
            <a:r>
              <a:rPr lang="hu-HU">
                <a:highlight>
                  <a:srgbClr val="008000"/>
                </a:highlight>
              </a:rPr>
              <a:t>caupona, popina</a:t>
            </a:r>
            <a:r>
              <a:rPr lang="hu-HU"/>
              <a:t>: kocsma, kifőzde – sokszor külön helyiséggel: bérelhető terem v. bordély</a:t>
            </a:r>
          </a:p>
          <a:p>
            <a:endParaRPr lang="hu-HU"/>
          </a:p>
          <a:p>
            <a:r>
              <a:rPr lang="hu-HU"/>
              <a:t>Pult és bennük beépített tároló kerámiaedények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369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DFB248F-9119-B041-C175-48D072FE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8</a:t>
            </a:fld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E62195F-33FF-8E69-F421-27B3882C8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932" y="2298700"/>
            <a:ext cx="6079067" cy="4559300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6E15BC5-FC97-9146-AA10-EF64C150A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3841"/>
            <a:ext cx="4799686" cy="32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41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895BEE5-F51B-F3F4-A644-C8DB29618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9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D1CE467-7C3D-43FC-E348-11D77A000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20000" cy="4867275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A422F7B-2DE6-0B34-F0C0-5DF5742C869B}"/>
              </a:ext>
            </a:extLst>
          </p:cNvPr>
          <p:cNvSpPr txBox="1"/>
          <p:nvPr/>
        </p:nvSpPr>
        <p:spPr>
          <a:xfrm>
            <a:off x="1509486" y="5689600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Traianus piaca</a:t>
            </a:r>
          </a:p>
        </p:txBody>
      </p:sp>
    </p:spTree>
    <p:extLst>
      <p:ext uri="{BB962C8B-B14F-4D97-AF65-F5344CB8AC3E}">
        <p14:creationId xmlns:p14="http://schemas.microsoft.com/office/powerpoint/2010/main" val="2572742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0259663-DD90-CA1F-CBD6-323266F5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10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5142CD2-8C0A-7234-9E62-5F11895E5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4572000" cy="3429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04F5F8D-F171-B846-366B-B19C5C04691C}"/>
              </a:ext>
            </a:extLst>
          </p:cNvPr>
          <p:cNvSpPr txBox="1"/>
          <p:nvPr/>
        </p:nvSpPr>
        <p:spPr>
          <a:xfrm>
            <a:off x="4681182" y="191070"/>
            <a:ext cx="419410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300" b="1" u="sng">
                <a:highlight>
                  <a:srgbClr val="008000"/>
                </a:highlight>
              </a:rPr>
              <a:t>Macellum</a:t>
            </a:r>
            <a:r>
              <a:rPr lang="hu-HU" sz="2300"/>
              <a:t>: (hús-, hal-, zöldség-) piac</a:t>
            </a:r>
          </a:p>
          <a:p>
            <a:r>
              <a:rPr lang="hu-HU" sz="2300"/>
              <a:t>központi udvar tabernákkal körülvéve</a:t>
            </a:r>
          </a:p>
          <a:p>
            <a:r>
              <a:rPr lang="hu-HU" sz="2300"/>
              <a:t>középen víz, csatorna, hivatalos mértékek, szentély</a:t>
            </a:r>
          </a:p>
          <a:p>
            <a:r>
              <a:rPr lang="hu-HU" sz="2300"/>
              <a:t>termek bérelhetők rendezvények számára is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29CEEDE-9189-0545-859B-4D6C44AFC1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059" b="18408"/>
          <a:stretch/>
        </p:blipFill>
        <p:spPr>
          <a:xfrm>
            <a:off x="7964" y="3186751"/>
            <a:ext cx="8574593" cy="3671248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D2F2F808-EF12-CBDF-A3A0-015F2648608B}"/>
              </a:ext>
            </a:extLst>
          </p:cNvPr>
          <p:cNvSpPr txBox="1"/>
          <p:nvPr/>
        </p:nvSpPr>
        <p:spPr>
          <a:xfrm>
            <a:off x="1119116" y="6424762"/>
            <a:ext cx="3050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>
                <a:highlight>
                  <a:srgbClr val="008000"/>
                </a:highlight>
              </a:rPr>
              <a:t>A pompeii macellum</a:t>
            </a:r>
          </a:p>
        </p:txBody>
      </p:sp>
    </p:spTree>
    <p:extLst>
      <p:ext uri="{BB962C8B-B14F-4D97-AF65-F5344CB8AC3E}">
        <p14:creationId xmlns:p14="http://schemas.microsoft.com/office/powerpoint/2010/main" val="2221802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7F1FAAA-FAF6-3F47-F280-396AF43E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11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6ADFEF3-0E3A-CAED-4D87-F95CBDAFA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3" y="63203"/>
            <a:ext cx="8655113" cy="491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9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A74A443-8205-C960-DFFB-F97C076B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12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4F8F20B-6DFE-D88B-3230-6F95A94DB691}"/>
              </a:ext>
            </a:extLst>
          </p:cNvPr>
          <p:cNvSpPr txBox="1"/>
          <p:nvPr/>
        </p:nvSpPr>
        <p:spPr>
          <a:xfrm>
            <a:off x="696686" y="2510971"/>
            <a:ext cx="81786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a vendégek bal kezükre támaszkodtak &gt;&gt; egy kézzel ettek &gt;&gt; már felvágva kapták az ételt, pálcikákra szúrva,a húst mártásokba mártogatták, a levest csészéből itták, kanalat a desszerthez</a:t>
            </a:r>
          </a:p>
        </p:txBody>
      </p:sp>
    </p:spTree>
    <p:extLst>
      <p:ext uri="{BB962C8B-B14F-4D97-AF65-F5344CB8AC3E}">
        <p14:creationId xmlns:p14="http://schemas.microsoft.com/office/powerpoint/2010/main" val="140070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Sütési-főzési technológia –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3" y="1350901"/>
            <a:ext cx="8888897" cy="5125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/>
              <a:t>2 görög alapkifejezés: sütés és főzés: </a:t>
            </a:r>
            <a:r>
              <a:rPr lang="hu-HU" sz="2200" b="1" i="1" u="sng"/>
              <a:t>optan</a:t>
            </a:r>
            <a:r>
              <a:rPr lang="hu-HU" sz="2200"/>
              <a:t> és </a:t>
            </a:r>
            <a:r>
              <a:rPr lang="hu-HU" sz="2200" b="1" i="1" u="sng"/>
              <a:t>hepszein</a:t>
            </a:r>
          </a:p>
          <a:p>
            <a:pPr marL="0" indent="0">
              <a:buNone/>
            </a:pPr>
            <a:r>
              <a:rPr lang="hu-HU" sz="2200"/>
              <a:t>1 latin: </a:t>
            </a:r>
            <a:r>
              <a:rPr lang="hu-HU" sz="2200" b="1" i="1" u="sng"/>
              <a:t>coquere</a:t>
            </a:r>
            <a:r>
              <a:rPr lang="hu-HU" sz="2200"/>
              <a:t>: sütés, főzés</a:t>
            </a:r>
          </a:p>
          <a:p>
            <a:pPr marL="0" indent="0">
              <a:buNone/>
            </a:pPr>
            <a:r>
              <a:rPr lang="hu-HU" sz="2200"/>
              <a:t>De voltak speciális kifejezések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64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Sütési-főzési technológia –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3" y="1298869"/>
            <a:ext cx="8888897" cy="48951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008000"/>
                </a:highlight>
              </a:rPr>
              <a:t>Források: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tűzhelyek, edények és egyéb felszerelések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szerves maradványok (csontok, magok, ételmaradványok): gázkromatográfia-tömegspektrometria (korlátok: egyes növények nem elkülöníthetők egymástól)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szöveges források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képi ábrázolások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összehasonlítás más kultúrákkal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kísérleti régészet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Paleolitikum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536699"/>
            <a:ext cx="7589754" cy="4940145"/>
          </a:xfrm>
        </p:spPr>
        <p:txBody>
          <a:bodyPr>
            <a:noAutofit/>
          </a:bodyPr>
          <a:lstStyle/>
          <a:p>
            <a:r>
              <a:rPr lang="hu-HU" sz="2200"/>
              <a:t>20-30 ezer évvel ezzelőttről vannak a legkorábbi </a:t>
            </a:r>
            <a:r>
              <a:rPr lang="hu-HU" sz="2200" b="1">
                <a:highlight>
                  <a:srgbClr val="008000"/>
                </a:highlight>
              </a:rPr>
              <a:t>agyagtűzhelyek</a:t>
            </a:r>
            <a:r>
              <a:rPr lang="hu-HU" sz="2200"/>
              <a:t> Hellasz területén: szabad tűzhelyből vették hozzá a parazsat</a:t>
            </a:r>
          </a:p>
          <a:p>
            <a:endParaRPr lang="hu-HU" sz="2200"/>
          </a:p>
          <a:p>
            <a:r>
              <a:rPr lang="hu-HU" sz="2200"/>
              <a:t>Talán már ekkor pörköltek meg vadon nőtt fűféléktől származó magokat (</a:t>
            </a:r>
            <a:r>
              <a:rPr lang="hu-HU" sz="2200">
                <a:highlight>
                  <a:srgbClr val="008000"/>
                </a:highlight>
              </a:rPr>
              <a:t>gabonaszemeket</a:t>
            </a:r>
            <a:r>
              <a:rPr lang="hu-HU" sz="2200"/>
              <a:t>)</a:t>
            </a:r>
          </a:p>
          <a:p>
            <a:endParaRPr lang="hu-HU" sz="2200"/>
          </a:p>
          <a:p>
            <a:r>
              <a:rPr lang="hu-HU" sz="2200"/>
              <a:t>Szarvas, nyúl, túzok és fogoly maradványok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36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Neolitikum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C99D6-AF9B-133E-B98A-740F33DE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05" y="1276324"/>
            <a:ext cx="8481589" cy="4940145"/>
          </a:xfrm>
        </p:spPr>
        <p:txBody>
          <a:bodyPr>
            <a:noAutofit/>
          </a:bodyPr>
          <a:lstStyle/>
          <a:p>
            <a:r>
              <a:rPr lang="hu-HU" sz="2200" b="1" u="sng"/>
              <a:t>A két alapvető edénytípus:</a:t>
            </a:r>
            <a:endParaRPr lang="hu-HU" sz="2200"/>
          </a:p>
          <a:p>
            <a:pPr marL="685800" lvl="1" indent="-457200">
              <a:buFont typeface="+mj-lt"/>
              <a:buAutoNum type="arabicPeriod"/>
            </a:pPr>
            <a:r>
              <a:rPr lang="hu-HU" sz="2000"/>
              <a:t>gömbölyű alakú főzésre</a:t>
            </a:r>
          </a:p>
          <a:p>
            <a:pPr marL="685800" lvl="1" indent="-457200">
              <a:buFont typeface="+mj-lt"/>
              <a:buAutoNum type="arabicPeriod"/>
            </a:pPr>
            <a:r>
              <a:rPr lang="hu-HU" sz="2000"/>
              <a:t>lapos, alacsonyfalú sütésre</a:t>
            </a:r>
          </a:p>
          <a:p>
            <a:r>
              <a:rPr lang="hu-HU" sz="2200"/>
              <a:t>A talált edények </a:t>
            </a:r>
            <a:r>
              <a:rPr lang="hu-HU" sz="2200" b="1" u="sng"/>
              <a:t>kisméretűek</a:t>
            </a:r>
            <a:r>
              <a:rPr lang="hu-HU" sz="2200"/>
              <a:t>: családi használatra</a:t>
            </a:r>
          </a:p>
          <a:p>
            <a:r>
              <a:rPr lang="hu-HU" sz="2200"/>
              <a:t>A korszak elején mindenfelé </a:t>
            </a:r>
            <a:r>
              <a:rPr lang="hu-HU" sz="2200" b="1" u="sng"/>
              <a:t>zárt agyag kemencék </a:t>
            </a:r>
            <a:r>
              <a:rPr lang="hu-HU" sz="2200"/>
              <a:t>a házakban és a háztetőkön. Ezekben növényeket és húsokat sütöttek</a:t>
            </a:r>
          </a:p>
          <a:p>
            <a:r>
              <a:rPr lang="hu-HU" sz="2200"/>
              <a:t>Amíg nem voltak kellően edzett edények, addig ásványokat tartalmazó </a:t>
            </a:r>
            <a:r>
              <a:rPr lang="hu-HU" sz="2200" b="1" u="sng"/>
              <a:t>agyaggömböket</a:t>
            </a:r>
            <a:r>
              <a:rPr lang="hu-HU" sz="2200"/>
              <a:t> forrósítottak tűzhelyen v. kemencében, és ezeket helyezték a vízzel teli edénybe</a:t>
            </a:r>
          </a:p>
          <a:p>
            <a:r>
              <a:rPr lang="hu-HU" sz="2200"/>
              <a:t>Később a </a:t>
            </a:r>
            <a:r>
              <a:rPr lang="hu-HU" sz="2200" b="1" u="sng"/>
              <a:t>(kerámia) főzőedények </a:t>
            </a:r>
            <a:r>
              <a:rPr lang="hu-HU" sz="2200"/>
              <a:t>dominálnak, amelyeket a tűzhelyre tettek és ezekben főztek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84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Neolitikum – 2.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17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558800" y="1930400"/>
            <a:ext cx="8166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Talán voltak </a:t>
            </a:r>
            <a:r>
              <a:rPr lang="hu-HU" sz="2400" b="1" u="sng">
                <a:highlight>
                  <a:srgbClr val="008000"/>
                </a:highlight>
              </a:rPr>
              <a:t>„földkemencék”</a:t>
            </a:r>
            <a:r>
              <a:rPr lang="hu-HU" sz="2400"/>
              <a:t> is: felfűtötték a (részben kővel borított) gödröt, majd ételt helyeztek bele, végül szerves anyaggal fedték, hogy párolják is az ételt a sütés mellett</a:t>
            </a:r>
          </a:p>
          <a:p>
            <a:endParaRPr lang="hu-HU" sz="2400"/>
          </a:p>
          <a:p>
            <a:r>
              <a:rPr lang="hu-HU" sz="2400"/>
              <a:t>Nagy állatokat egészben sütöttek így</a:t>
            </a:r>
          </a:p>
          <a:p>
            <a:endParaRPr lang="hu-HU" sz="2400"/>
          </a:p>
          <a:p>
            <a:r>
              <a:rPr lang="hu-HU" sz="2400"/>
              <a:t>Órákig sütötték az ételt</a:t>
            </a:r>
          </a:p>
        </p:txBody>
      </p:sp>
    </p:spTree>
    <p:extLst>
      <p:ext uri="{BB962C8B-B14F-4D97-AF65-F5344CB8AC3E}">
        <p14:creationId xmlns:p14="http://schemas.microsoft.com/office/powerpoint/2010/main" val="3210880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 fontScale="90000"/>
          </a:bodyPr>
          <a:lstStyle/>
          <a:p>
            <a:r>
              <a:rPr lang="hu-HU"/>
              <a:t>Bronzkor (kb. 3000-1100) – 1.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18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386863" y="1209797"/>
            <a:ext cx="8166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Rekonstruált késő minószi háromlábú főzőedények (vízben főzéshez) a családnál nagyobb közösségnek (&lt;&lt; püloszi falfestmények)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BD631156-DE7D-550A-B825-1F2521BFC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874" y="2617006"/>
            <a:ext cx="6215125" cy="410816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62124FCF-E38E-CA56-D6A3-9119554C75BA}"/>
              </a:ext>
            </a:extLst>
          </p:cNvPr>
          <p:cNvSpPr txBox="1"/>
          <p:nvPr/>
        </p:nvSpPr>
        <p:spPr>
          <a:xfrm>
            <a:off x="0" y="2642405"/>
            <a:ext cx="292887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Voltak </a:t>
            </a:r>
            <a:r>
              <a:rPr lang="hu-HU" sz="2200" b="1" u="sng"/>
              <a:t>lábatlan edények</a:t>
            </a:r>
            <a:r>
              <a:rPr lang="hu-HU" sz="2200"/>
              <a:t>, melyeket hengeres </a:t>
            </a:r>
            <a:r>
              <a:rPr lang="hu-HU" sz="2200" b="1" u="sng"/>
              <a:t>állványokba </a:t>
            </a:r>
            <a:r>
              <a:rPr lang="hu-HU" sz="2200"/>
              <a:t>helyzetek: ezek is kerámiából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Voltak még </a:t>
            </a:r>
            <a:r>
              <a:rPr lang="hu-HU" sz="2200" b="1" u="sng"/>
              <a:t>parázstartóval ellátott állványok</a:t>
            </a:r>
          </a:p>
        </p:txBody>
      </p:sp>
    </p:spTree>
    <p:extLst>
      <p:ext uri="{BB962C8B-B14F-4D97-AF65-F5344CB8AC3E}">
        <p14:creationId xmlns:p14="http://schemas.microsoft.com/office/powerpoint/2010/main" val="2563496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Bronzkor – 2.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19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558800" y="1930400"/>
            <a:ext cx="8166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Továbbá voltak lábas tálcák (ezeket is közvetlenül a tűzbe/parázsba helyezték), lapos edények, edények fedővel</a:t>
            </a:r>
          </a:p>
          <a:p>
            <a:endParaRPr lang="hu-HU" sz="2400"/>
          </a:p>
          <a:p>
            <a:endParaRPr lang="hu-HU" sz="2400"/>
          </a:p>
          <a:p>
            <a:r>
              <a:rPr lang="hu-HU" sz="2400"/>
              <a:t>Fogyasztottak többek között gabonát, hüvelelyeseket, zöldségeket, olivaolajat, szőlőt, tölgyfahordóban érlelt bort, csigát, rákféléket, tonhalat (&lt;&lt;maradványok alapján)</a:t>
            </a:r>
          </a:p>
        </p:txBody>
      </p:sp>
    </p:spTree>
    <p:extLst>
      <p:ext uri="{BB962C8B-B14F-4D97-AF65-F5344CB8AC3E}">
        <p14:creationId xmlns:p14="http://schemas.microsoft.com/office/powerpoint/2010/main" val="4108806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Bronzkori kenyérsütés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20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255103" y="1930400"/>
            <a:ext cx="84697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Hordozható, lábas agyagkemencékben sütöttek lepényt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Parázsban sült tészta is volt valószínűleg (ennek nincs nyoma)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/>
              <a:t>(Egyiptomból jól ismert a kenyérsütés (és a kapcsolódó sörfőzés) technikája; megörződtek 13 cm-es kovásztalan lepények az újbirodalom korából)</a:t>
            </a:r>
          </a:p>
        </p:txBody>
      </p:sp>
    </p:spTree>
    <p:extLst>
      <p:ext uri="{BB962C8B-B14F-4D97-AF65-F5344CB8AC3E}">
        <p14:creationId xmlns:p14="http://schemas.microsoft.com/office/powerpoint/2010/main" val="4187090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20" y="294042"/>
            <a:ext cx="7467560" cy="773989"/>
          </a:xfrm>
        </p:spPr>
        <p:txBody>
          <a:bodyPr>
            <a:normAutofit/>
          </a:bodyPr>
          <a:lstStyle/>
          <a:p>
            <a:r>
              <a:rPr lang="hu-HU"/>
              <a:t>Vaskor (11-8. század)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21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244329" y="4255634"/>
            <a:ext cx="84697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Az áldozatbemutatás részeként feldarabolják a húst, </a:t>
            </a:r>
            <a:endParaRPr lang="hu-HU" sz="2200"/>
          </a:p>
          <a:p>
            <a:r>
              <a:rPr lang="hu-HU" sz="2200"/>
              <a:t>majd nyársakon megsütik tűz felett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belső szerveket külön sütik meg</a:t>
            </a:r>
          </a:p>
          <a:p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„</a:t>
            </a:r>
            <a:r>
              <a:rPr lang="hu-HU" sz="2200" b="1" u="sng">
                <a:highlight>
                  <a:srgbClr val="008000"/>
                </a:highlight>
              </a:rPr>
              <a:t>ötágú villákat </a:t>
            </a:r>
            <a:r>
              <a:rPr lang="hu-HU" sz="2200"/>
              <a:t>tartottak az ifjak” – ilyen villákat később nem használtak (</a:t>
            </a:r>
            <a:r>
              <a:rPr lang="hu-HU" sz="2200" i="1"/>
              <a:t>pempóbolon</a:t>
            </a:r>
            <a:r>
              <a:rPr lang="hu-HU" sz="2200"/>
              <a:t>) – vagy öt obelosz összefogva?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303357B-E8D6-7CB9-454F-B30D82193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759" y="1026968"/>
            <a:ext cx="4633238" cy="321997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7569B1A0-63AE-5479-C95B-030F31CC20EC}"/>
              </a:ext>
            </a:extLst>
          </p:cNvPr>
          <p:cNvSpPr txBox="1"/>
          <p:nvPr/>
        </p:nvSpPr>
        <p:spPr>
          <a:xfrm>
            <a:off x="133100" y="1516346"/>
            <a:ext cx="369459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Új technika: </a:t>
            </a: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8000"/>
                </a:highlight>
                <a:uLnTx/>
                <a:uFillTx/>
                <a:latin typeface="Neue Haas Grotesk Text Pro"/>
                <a:ea typeface="+mn-ea"/>
                <a:cs typeface="+mn-cs"/>
              </a:rPr>
              <a:t>vasnyárs </a:t>
            </a:r>
            <a:r>
              <a:rPr kumimoji="0" lang="hu-HU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8000"/>
                </a:highlight>
                <a:uLnTx/>
                <a:uFillTx/>
                <a:latin typeface="Neue Haas Grotesk Text Pro"/>
                <a:ea typeface="+mn-ea"/>
                <a:cs typeface="+mn-cs"/>
              </a:rPr>
              <a:t>(obelosz) 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– tartóval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Homérosznál megjelenik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 homéroszik hősök sülthúst és kenyeret esznek</a:t>
            </a:r>
          </a:p>
        </p:txBody>
      </p:sp>
    </p:spTree>
    <p:extLst>
      <p:ext uri="{BB962C8B-B14F-4D97-AF65-F5344CB8AC3E}">
        <p14:creationId xmlns:p14="http://schemas.microsoft.com/office/powerpoint/2010/main" val="2344263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E8CBF96-ABE0-90CE-5F6D-0B945B978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22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8AFD88C-192B-032D-EDB1-3B7B37C54F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037" b="23333"/>
          <a:stretch/>
        </p:blipFill>
        <p:spPr>
          <a:xfrm>
            <a:off x="0" y="-1"/>
            <a:ext cx="9144000" cy="5192027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B6F5A958-47E1-88DF-2B9E-D9FC3FFCDA32}"/>
              </a:ext>
            </a:extLst>
          </p:cNvPr>
          <p:cNvSpPr txBox="1"/>
          <p:nvPr/>
        </p:nvSpPr>
        <p:spPr>
          <a:xfrm>
            <a:off x="152400" y="5676900"/>
            <a:ext cx="872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/>
              <a:t>számos obeloszt fog össze egy fiú, amelyeken belsőségek</a:t>
            </a:r>
          </a:p>
        </p:txBody>
      </p:sp>
    </p:spTree>
    <p:extLst>
      <p:ext uri="{BB962C8B-B14F-4D97-AF65-F5344CB8AC3E}">
        <p14:creationId xmlns:p14="http://schemas.microsoft.com/office/powerpoint/2010/main" val="3364219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23</a:t>
            </a:fld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874313-4169-8551-8FCD-5FEEB0EED63D}"/>
              </a:ext>
            </a:extLst>
          </p:cNvPr>
          <p:cNvSpPr txBox="1"/>
          <p:nvPr/>
        </p:nvSpPr>
        <p:spPr>
          <a:xfrm>
            <a:off x="95420" y="439061"/>
            <a:ext cx="47945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közösségi áldozatok során (a későbbi korokban is) a feldarabolt hús túlnyomó részét nem sütik, hanem főzik</a:t>
            </a:r>
          </a:p>
          <a:p>
            <a:r>
              <a:rPr lang="hu-HU" sz="2200"/>
              <a:t>	&lt;&lt; </a:t>
            </a:r>
            <a:r>
              <a:rPr lang="hu-HU" sz="2200" b="1" u="sng"/>
              <a:t>nagyobb mennyiségű húst lehet főzve elkészíteni</a:t>
            </a:r>
            <a:r>
              <a:rPr lang="hu-HU" sz="2200"/>
              <a:t>,</a:t>
            </a:r>
          </a:p>
          <a:p>
            <a:r>
              <a:rPr lang="hu-HU" sz="2200"/>
              <a:t>	sőt adtak az áldozati húshoz mást is (szarvast, szamarat, kutyát)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2644314-91D5-AD8B-5B5B-AB95BC466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-34548"/>
            <a:ext cx="3924300" cy="5715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37AA77F-B277-04AA-60BE-3E163BDE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052" y="3944329"/>
            <a:ext cx="3476323" cy="2845558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BA1A0F03-D4C3-573D-1708-7273A5633B2A}"/>
              </a:ext>
            </a:extLst>
          </p:cNvPr>
          <p:cNvSpPr txBox="1"/>
          <p:nvPr/>
        </p:nvSpPr>
        <p:spPr>
          <a:xfrm>
            <a:off x="5508012" y="5960993"/>
            <a:ext cx="347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Ilyen bronz lebészek 900-700 körülről származnak</a:t>
            </a:r>
          </a:p>
        </p:txBody>
      </p:sp>
    </p:spTree>
    <p:extLst>
      <p:ext uri="{BB962C8B-B14F-4D97-AF65-F5344CB8AC3E}">
        <p14:creationId xmlns:p14="http://schemas.microsoft.com/office/powerpoint/2010/main" val="3790768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26" y="381922"/>
            <a:ext cx="8400563" cy="773989"/>
          </a:xfrm>
        </p:spPr>
        <p:txBody>
          <a:bodyPr>
            <a:noAutofit/>
          </a:bodyPr>
          <a:lstStyle/>
          <a:p>
            <a:r>
              <a:rPr lang="hu-HU" sz="3200"/>
              <a:t>Archaikus és klasszikus kor (8. sz. – 323)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24</a:t>
            </a:fld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3A3040D-E99A-9729-AADC-55580526DEFC}"/>
              </a:ext>
            </a:extLst>
          </p:cNvPr>
          <p:cNvSpPr txBox="1"/>
          <p:nvPr/>
        </p:nvSpPr>
        <p:spPr>
          <a:xfrm>
            <a:off x="805218" y="1924334"/>
            <a:ext cx="77477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u="sng">
                <a:highlight>
                  <a:srgbClr val="008000"/>
                </a:highlight>
              </a:rPr>
              <a:t>Mozgathatóság</a:t>
            </a:r>
            <a:r>
              <a:rPr lang="hu-HU" sz="2000"/>
              <a:t> jellemzi a konyhai berendezést (a hellenisztikus korban, sőt Rómában is), de voltak rögzített tűhelyek, kemencék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Ált. különböző állványok tartják az edényeket</a:t>
            </a:r>
          </a:p>
          <a:p>
            <a:endParaRPr lang="hu-HU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 hordozható, széntartós állványokon fogantyúk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Hordozható, lábas grill-rácsok kerámiából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 hordozható felszerelést bárhol felállíthatták pl. egy ünnepen, és felbérelt szakácsot alkalmaztak</a:t>
            </a:r>
          </a:p>
        </p:txBody>
      </p:sp>
    </p:spTree>
    <p:extLst>
      <p:ext uri="{BB962C8B-B14F-4D97-AF65-F5344CB8AC3E}">
        <p14:creationId xmlns:p14="http://schemas.microsoft.com/office/powerpoint/2010/main" val="3312315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26" y="381922"/>
            <a:ext cx="8400563" cy="773989"/>
          </a:xfrm>
        </p:spPr>
        <p:txBody>
          <a:bodyPr>
            <a:noAutofit/>
          </a:bodyPr>
          <a:lstStyle/>
          <a:p>
            <a:r>
              <a:rPr lang="hu-HU" sz="3200"/>
              <a:t>Archaikus és klasszikus kor (8. sz. – 323)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25</a:t>
            </a:fld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3A3040D-E99A-9729-AADC-55580526DEFC}"/>
              </a:ext>
            </a:extLst>
          </p:cNvPr>
          <p:cNvSpPr txBox="1"/>
          <p:nvPr/>
        </p:nvSpPr>
        <p:spPr>
          <a:xfrm>
            <a:off x="474727" y="1924334"/>
            <a:ext cx="29508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>
                <a:highlight>
                  <a:srgbClr val="008000"/>
                </a:highlight>
              </a:rPr>
              <a:t>Faszénnel tüzeltek</a:t>
            </a:r>
            <a:r>
              <a:rPr lang="hu-HU" sz="2000">
                <a:highlight>
                  <a:srgbClr val="008000"/>
                </a:highlight>
              </a:rPr>
              <a:t> </a:t>
            </a:r>
            <a:r>
              <a:rPr lang="hu-HU" sz="2000"/>
              <a:t>leginkább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jelentősen nagyobb hőmérséklet érhető el vele, mint fával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egyenletesebben és kontrolláltabban ég</a:t>
            </a:r>
            <a:endParaRPr lang="hu-HU" sz="2000" b="1" u="sng"/>
          </a:p>
          <a:p>
            <a:endParaRPr lang="hu-HU" sz="200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31220C0-97DC-1C6F-7A4B-3B4DA948B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147" y="2988860"/>
            <a:ext cx="5158853" cy="386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70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26" y="381922"/>
            <a:ext cx="8400563" cy="773989"/>
          </a:xfrm>
        </p:spPr>
        <p:txBody>
          <a:bodyPr>
            <a:noAutofit/>
          </a:bodyPr>
          <a:lstStyle/>
          <a:p>
            <a:r>
              <a:rPr lang="hu-HU" sz="3200"/>
              <a:t>Archaikus és klasszikus kor (8. sz. – 323)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26</a:t>
            </a:fld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3A3040D-E99A-9729-AADC-55580526DEFC}"/>
              </a:ext>
            </a:extLst>
          </p:cNvPr>
          <p:cNvSpPr txBox="1"/>
          <p:nvPr/>
        </p:nvSpPr>
        <p:spPr>
          <a:xfrm>
            <a:off x="805218" y="1924334"/>
            <a:ext cx="79293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/>
              <a:t>Arisztophanész: Darazsak 136-8</a:t>
            </a:r>
            <a:r>
              <a:rPr lang="hu-HU" sz="2000"/>
              <a:t>:</a:t>
            </a:r>
          </a:p>
          <a:p>
            <a:endParaRPr lang="hu-HU" sz="2000"/>
          </a:p>
          <a:p>
            <a:r>
              <a:rPr lang="hu-HU" sz="2000"/>
              <a:t>Apám bebújt a kemencébe, s ott</a:t>
            </a:r>
          </a:p>
          <a:p>
            <a:r>
              <a:rPr lang="hu-HU" sz="2000"/>
              <a:t>Motoszkál bókolódva. Nézd, eredj,</a:t>
            </a:r>
          </a:p>
          <a:p>
            <a:r>
              <a:rPr lang="hu-HU" sz="2000"/>
              <a:t>Hogy a kürtő lyukán ki ne osonjon</a:t>
            </a:r>
          </a:p>
        </p:txBody>
      </p:sp>
    </p:spTree>
    <p:extLst>
      <p:ext uri="{BB962C8B-B14F-4D97-AF65-F5344CB8AC3E}">
        <p14:creationId xmlns:p14="http://schemas.microsoft.com/office/powerpoint/2010/main" val="257229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26" y="381922"/>
            <a:ext cx="8400563" cy="773989"/>
          </a:xfrm>
        </p:spPr>
        <p:txBody>
          <a:bodyPr>
            <a:noAutofit/>
          </a:bodyPr>
          <a:lstStyle/>
          <a:p>
            <a:r>
              <a:rPr lang="hu-HU" sz="3200"/>
              <a:t>Kenyérsütés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27</a:t>
            </a:fld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3A3040D-E99A-9729-AADC-55580526DEFC}"/>
              </a:ext>
            </a:extLst>
          </p:cNvPr>
          <p:cNvSpPr txBox="1"/>
          <p:nvPr/>
        </p:nvSpPr>
        <p:spPr>
          <a:xfrm>
            <a:off x="805218" y="1924334"/>
            <a:ext cx="7929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000"/>
              <a:t>A padlón (egy kövön) szenet gyújtottak meg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/>
              <a:t>Egy </a:t>
            </a:r>
            <a:r>
              <a:rPr lang="hu-HU" sz="2000" b="1" u="sng"/>
              <a:t>harang alakú fedőt </a:t>
            </a:r>
            <a:r>
              <a:rPr lang="hu-HU" sz="2000"/>
              <a:t>lógattak fölé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/>
              <a:t>Amikor felmelegedett a fedő, akkor kiseperték a szenet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/>
              <a:t>A kőre helyezték a tésztát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000"/>
              <a:t>A fedőt visszahelyezték és a szenet az oldalához söpörték (Rómában a tetejére is tették)</a:t>
            </a:r>
          </a:p>
        </p:txBody>
      </p:sp>
    </p:spTree>
    <p:extLst>
      <p:ext uri="{BB962C8B-B14F-4D97-AF65-F5344CB8AC3E}">
        <p14:creationId xmlns:p14="http://schemas.microsoft.com/office/powerpoint/2010/main" val="3616107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DB54A1A-C2D3-0587-72E8-8C8B3A4C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28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58D3D2E-99F4-070F-9884-376E5712B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246C87A3-45FA-2484-5646-30D23F69FA84}"/>
              </a:ext>
            </a:extLst>
          </p:cNvPr>
          <p:cNvSpPr txBox="1"/>
          <p:nvPr/>
        </p:nvSpPr>
        <p:spPr>
          <a:xfrm>
            <a:off x="242776" y="3683189"/>
            <a:ext cx="84713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Hordozható, alul és felül is nyitott </a:t>
            </a:r>
            <a:r>
              <a:rPr lang="hu-HU" b="1" u="sng"/>
              <a:t>„hordó kemence” </a:t>
            </a:r>
            <a:r>
              <a:rPr lang="hu-HU"/>
              <a:t>kerámiából</a:t>
            </a:r>
          </a:p>
          <a:p>
            <a:r>
              <a:rPr lang="hu-HU"/>
              <a:t>Belül lángok láthatók</a:t>
            </a:r>
          </a:p>
          <a:p>
            <a:r>
              <a:rPr lang="hu-HU"/>
              <a:t>Egy nő tésztát készül belehelyezni (a fal felső részéhez tapasztja?)</a:t>
            </a:r>
          </a:p>
          <a:p>
            <a:endParaRPr lang="hu-HU"/>
          </a:p>
          <a:p>
            <a:endParaRPr lang="hu-HU"/>
          </a:p>
          <a:p>
            <a:r>
              <a:rPr lang="hu-HU"/>
              <a:t>Voltak </a:t>
            </a:r>
            <a:r>
              <a:rPr lang="hu-HU" b="1" u="sng"/>
              <a:t>lábas kemencék </a:t>
            </a:r>
            <a:r>
              <a:rPr lang="hu-HU"/>
              <a:t>is, elöl nyitottak is</a:t>
            </a:r>
          </a:p>
          <a:p>
            <a:endParaRPr lang="hu-HU"/>
          </a:p>
          <a:p>
            <a:r>
              <a:rPr lang="hu-HU"/>
              <a:t>Ismerünk a klasszikus kori Athénből </a:t>
            </a:r>
            <a:r>
              <a:rPr lang="hu-HU" b="1" u="sng"/>
              <a:t>pékségeket</a:t>
            </a:r>
            <a:r>
              <a:rPr lang="hu-HU"/>
              <a:t>, tudjuk, hogy megadóztatták őket, és ismerjük több híres pék nevét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1046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B9E6AAE-6CA6-82CD-E59D-137CF4B33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29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18FF09C-F9E0-824D-ADFA-1D51FE3D6BF8}"/>
              </a:ext>
            </a:extLst>
          </p:cNvPr>
          <p:cNvSpPr txBox="1"/>
          <p:nvPr/>
        </p:nvSpPr>
        <p:spPr>
          <a:xfrm>
            <a:off x="584200" y="629313"/>
            <a:ext cx="796876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u="sng">
                <a:highlight>
                  <a:srgbClr val="800080"/>
                </a:highlight>
              </a:rPr>
              <a:t>RÓMA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Rómában is alapvető jellemző, hogy a </a:t>
            </a:r>
            <a:r>
              <a:rPr lang="hu-HU" b="1" u="sng"/>
              <a:t>tűzhelyek és a felszerelések mozgathatók</a:t>
            </a:r>
          </a:p>
          <a:p>
            <a:endParaRPr lang="hu-HU"/>
          </a:p>
          <a:p>
            <a:r>
              <a:rPr lang="hu-HU"/>
              <a:t>A tűzhelyek bronzból vagy agyagból, előfurdulnak az étkezőben is (szénnel tüzelve)</a:t>
            </a:r>
          </a:p>
          <a:p>
            <a:endParaRPr lang="hu-HU"/>
          </a:p>
          <a:p>
            <a:endParaRPr lang="hu-HU" b="1" u="sng"/>
          </a:p>
          <a:p>
            <a:r>
              <a:rPr lang="hu-HU" b="1" u="sng"/>
              <a:t>Seneca 78. levél 23. fej.</a:t>
            </a:r>
          </a:p>
          <a:p>
            <a:r>
              <a:rPr lang="hu-HU"/>
              <a:t>„Jaj, szerencsétlen beteg!” sóhajtják az emberek. De miért? Mert nem vegyíthet havat a borába? Mert nem hűtheti le jéggel italát, amelyet hatalmas kehelyben vegyített össze? Mert nincsenek frissen kinyitott luerinusi osztrigák az asztalán? Mert az étkezőjében nem sürögnek-forognak a szakácsok, hogy ételt osszanak a körbehordozott ételmelegítőkről? Ez már hazug fényűzés, hogy azért követi a konyha az ételt, nehogy kihűljön, nehogy valami a már kérges szájpadlást kevéssé süsse meg. </a:t>
            </a:r>
          </a:p>
        </p:txBody>
      </p:sp>
    </p:spTree>
    <p:extLst>
      <p:ext uri="{BB962C8B-B14F-4D97-AF65-F5344CB8AC3E}">
        <p14:creationId xmlns:p14="http://schemas.microsoft.com/office/powerpoint/2010/main" val="3970837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F5C11-4264-5598-2C32-9E69777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26" y="381922"/>
            <a:ext cx="8400563" cy="773989"/>
          </a:xfrm>
        </p:spPr>
        <p:txBody>
          <a:bodyPr>
            <a:noAutofit/>
          </a:bodyPr>
          <a:lstStyle/>
          <a:p>
            <a:r>
              <a:rPr lang="hu-HU" sz="3200"/>
              <a:t>Róma 2.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CA8EFE-A6A7-055E-15A4-C2180D2F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30</a:t>
            </a:fld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3A3040D-E99A-9729-AADC-55580526DEFC}"/>
              </a:ext>
            </a:extLst>
          </p:cNvPr>
          <p:cNvSpPr txBox="1"/>
          <p:nvPr/>
        </p:nvSpPr>
        <p:spPr>
          <a:xfrm>
            <a:off x="805218" y="1924334"/>
            <a:ext cx="79293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A nagyobb vidéki házaknál a konyha a fürdőszobához és a wc-hez közel, csatornahálózatba bekötve, és emésztőgödör is van</a:t>
            </a:r>
          </a:p>
          <a:p>
            <a:endParaRPr lang="hu-HU" sz="2000"/>
          </a:p>
          <a:p>
            <a:r>
              <a:rPr lang="hu-HU" sz="2000"/>
              <a:t>Vidéken gyakoribb a rögzített kemence</a:t>
            </a:r>
          </a:p>
          <a:p>
            <a:r>
              <a:rPr lang="hu-HU" sz="2000"/>
              <a:t>A kemencékben használtak kisebb vas grill-rácsot és vasállványt, de néha közvetlenül a szén fölé helyeztek az edényt</a:t>
            </a:r>
          </a:p>
          <a:p>
            <a:endParaRPr lang="hu-HU" sz="2000"/>
          </a:p>
          <a:p>
            <a:r>
              <a:rPr lang="hu-HU" sz="2000"/>
              <a:t>A városi </a:t>
            </a:r>
            <a:r>
              <a:rPr lang="hu-HU" sz="2000" b="1" u="sng"/>
              <a:t>pékek nagy, állandó kemencékben </a:t>
            </a:r>
            <a:r>
              <a:rPr lang="hu-HU" sz="2000"/>
              <a:t>sütöttek (ezek az ókor végén eltűnnek, leggyakrabban ezután mindenféle felszerelés nélkül sütnek, legfeljebb fedőt használnak – „sub testu”)</a:t>
            </a:r>
          </a:p>
        </p:txBody>
      </p:sp>
    </p:spTree>
    <p:extLst>
      <p:ext uri="{BB962C8B-B14F-4D97-AF65-F5344CB8AC3E}">
        <p14:creationId xmlns:p14="http://schemas.microsoft.com/office/powerpoint/2010/main" val="1163407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797D883-BD9A-C40E-27EB-7284812F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31</a:t>
            </a:fld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FDF4B34-A997-712D-557C-580033D82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0"/>
            <a:ext cx="6486491" cy="484364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35A0AF5D-59B3-2E37-E689-590A80ECEA72}"/>
              </a:ext>
            </a:extLst>
          </p:cNvPr>
          <p:cNvSpPr txBox="1"/>
          <p:nvPr/>
        </p:nvSpPr>
        <p:spPr>
          <a:xfrm>
            <a:off x="268711" y="4851562"/>
            <a:ext cx="8247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Beépített malmok és kemence (mielőtt betették a kenyereket, kisöpörték a hamut)</a:t>
            </a:r>
          </a:p>
          <a:p>
            <a:r>
              <a:rPr lang="hu-HU"/>
              <a:t>A dagasztás is beépített, kőalapú gépekkel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E25C2C7-5FB6-3816-174A-57875AA7E938}"/>
              </a:ext>
            </a:extLst>
          </p:cNvPr>
          <p:cNvSpPr txBox="1"/>
          <p:nvPr/>
        </p:nvSpPr>
        <p:spPr>
          <a:xfrm>
            <a:off x="6103310" y="1023582"/>
            <a:ext cx="3054041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b="1" u="sng"/>
              <a:t>Római kenyérsütés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E5913C8-832C-1278-FD2B-1C2265538380}"/>
              </a:ext>
            </a:extLst>
          </p:cNvPr>
          <p:cNvSpPr txBox="1"/>
          <p:nvPr/>
        </p:nvSpPr>
        <p:spPr>
          <a:xfrm>
            <a:off x="3013880" y="4120634"/>
            <a:ext cx="3183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>
                <a:highlight>
                  <a:srgbClr val="800080"/>
                </a:highlight>
              </a:rPr>
              <a:t>Pompeii malom és pékség</a:t>
            </a:r>
          </a:p>
        </p:txBody>
      </p:sp>
    </p:spTree>
    <p:extLst>
      <p:ext uri="{BB962C8B-B14F-4D97-AF65-F5344CB8AC3E}">
        <p14:creationId xmlns:p14="http://schemas.microsoft.com/office/powerpoint/2010/main" val="4203340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21A37E3-C4E4-2295-4A40-09518B3A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32</a:t>
            </a:fld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58B5EFC-CEE0-F7C8-17D8-0DE1DF8C0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230"/>
            <a:ext cx="9144000" cy="602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46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4E5858A-B2A2-D4C1-B395-69CFD5726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33</a:t>
            </a:fld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BB3AE59-E005-FA66-BA19-09D9B5BB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5300ACC4-9636-18CC-E314-8E5372CC60D1}"/>
              </a:ext>
            </a:extLst>
          </p:cNvPr>
          <p:cNvSpPr txBox="1"/>
          <p:nvPr/>
        </p:nvSpPr>
        <p:spPr>
          <a:xfrm>
            <a:off x="4775200" y="2274838"/>
            <a:ext cx="3987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Az egyik kemencében 81 elszenesedett kerek kenyeret találtak </a:t>
            </a:r>
          </a:p>
          <a:p>
            <a:endParaRPr lang="hu-HU"/>
          </a:p>
          <a:p>
            <a:r>
              <a:rPr lang="hu-HU"/>
              <a:t>lehet, hogy a hideg kemencében rejtették el a kenyereket meneküléskor</a:t>
            </a:r>
          </a:p>
          <a:p>
            <a:endParaRPr lang="hu-HU"/>
          </a:p>
          <a:p>
            <a:r>
              <a:rPr lang="hu-HU"/>
              <a:t>a legtöbb 20 cm átmérőjű és 6 cm magas</a:t>
            </a:r>
          </a:p>
          <a:p>
            <a:endParaRPr lang="hu-HU"/>
          </a:p>
          <a:p>
            <a:r>
              <a:rPr lang="hu-HU"/>
              <a:t>serpenyőben v. sütőformában sütötték (néha bélyegzőn a készítő neve) </a:t>
            </a:r>
          </a:p>
          <a:p>
            <a:endParaRPr lang="hu-HU"/>
          </a:p>
          <a:p>
            <a:r>
              <a:rPr lang="hu-HU"/>
              <a:t>úgy szeletelték, mint ma a tortát</a:t>
            </a:r>
          </a:p>
        </p:txBody>
      </p:sp>
    </p:spTree>
    <p:extLst>
      <p:ext uri="{BB962C8B-B14F-4D97-AF65-F5344CB8AC3E}">
        <p14:creationId xmlns:p14="http://schemas.microsoft.com/office/powerpoint/2010/main" val="61616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A720A35-E652-3620-275B-5495F099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34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62E7654-E5DB-9418-83C5-07C6CE1BC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42077" cy="513155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2E5919F-1047-6748-59A2-EB45D61456DE}"/>
              </a:ext>
            </a:extLst>
          </p:cNvPr>
          <p:cNvSpPr txBox="1"/>
          <p:nvPr/>
        </p:nvSpPr>
        <p:spPr>
          <a:xfrm>
            <a:off x="600501" y="5841242"/>
            <a:ext cx="6553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Borospince „hordókkal” a Villa Boscorealéban (Villa Regina)</a:t>
            </a:r>
          </a:p>
        </p:txBody>
      </p:sp>
    </p:spTree>
    <p:extLst>
      <p:ext uri="{BB962C8B-B14F-4D97-AF65-F5344CB8AC3E}">
        <p14:creationId xmlns:p14="http://schemas.microsoft.com/office/powerpoint/2010/main" val="16456543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970184-22F0-8CBC-FE9C-56817307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Agyagedények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A31AC38-72A6-0158-B95F-9D4383CE2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392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E4C773-9B0C-E301-E05C-EBF83885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36</a:t>
            </a:fld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D3745A3-CA9C-B8F1-EAE4-4E836C124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13" b="1700"/>
          <a:stretch/>
        </p:blipFill>
        <p:spPr>
          <a:xfrm>
            <a:off x="6229441" y="0"/>
            <a:ext cx="2914559" cy="414020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269C29A7-99D0-DB15-415D-18FE64D507E0}"/>
              </a:ext>
            </a:extLst>
          </p:cNvPr>
          <p:cNvSpPr txBox="1"/>
          <p:nvPr/>
        </p:nvSpPr>
        <p:spPr>
          <a:xfrm>
            <a:off x="255103" y="896077"/>
            <a:ext cx="5252909" cy="610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300" b="1" u="sng">
                <a:highlight>
                  <a:srgbClr val="008000"/>
                </a:highlight>
              </a:rPr>
              <a:t>pithosz</a:t>
            </a:r>
            <a:r>
              <a:rPr lang="hu-HU" sz="2300"/>
              <a:t> (bronz- és vaskor)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akár embermagasságú, 400 kg megtöltve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nagy száj fedéllel (~hordó)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tárolás és szállítás, urna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az egész Földközi-tenger medencéjében használt típus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etym. rokon: fiscus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teljesen v. félig földbe süllyesztve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akár közel 2 m magas, akár 2 tonnás megtöltve! &gt;&gt; nem mozgatták (géppel sem): üresen lerakták, kis pithoszokból megtöltötték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Hajókon kisebbek (100-400 kg töltve), de azok emeléséhez is gép kellett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33070B14-7B74-C4E9-0F2F-F5C6C16CB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621" y="4312397"/>
            <a:ext cx="3595379" cy="249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950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E4C773-9B0C-E301-E05C-EBF83885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37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8235A11-E442-5EE4-DA8B-1677048ED1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28" r="21528"/>
          <a:stretch/>
        </p:blipFill>
        <p:spPr>
          <a:xfrm>
            <a:off x="0" y="22740"/>
            <a:ext cx="5471886" cy="676714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1C9B92B-FC11-4D04-F91A-6DEC9FADCE8B}"/>
              </a:ext>
            </a:extLst>
          </p:cNvPr>
          <p:cNvSpPr txBox="1"/>
          <p:nvPr/>
        </p:nvSpPr>
        <p:spPr>
          <a:xfrm>
            <a:off x="5675085" y="381424"/>
            <a:ext cx="32002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400"/>
              <a:t>amphora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loutrophorosz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kratér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kantharosz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rhüton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szküphosz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hüdria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oinokhoé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alabasztron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arüballosz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léküthosz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püxisz (Pandoránál nem ilyen volt)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400"/>
              <a:t>plémokhoé</a:t>
            </a:r>
          </a:p>
        </p:txBody>
      </p:sp>
    </p:spTree>
    <p:extLst>
      <p:ext uri="{BB962C8B-B14F-4D97-AF65-F5344CB8AC3E}">
        <p14:creationId xmlns:p14="http://schemas.microsoft.com/office/powerpoint/2010/main" val="814025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76E613F-A18E-FE15-3FC7-E71EA008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38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09DB414-07A1-B151-BBA9-EBBCD7BEB521}"/>
              </a:ext>
            </a:extLst>
          </p:cNvPr>
          <p:cNvSpPr txBox="1"/>
          <p:nvPr/>
        </p:nvSpPr>
        <p:spPr>
          <a:xfrm>
            <a:off x="443583" y="769013"/>
            <a:ext cx="8270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>
                <a:highlight>
                  <a:srgbClr val="008000"/>
                </a:highlight>
              </a:rPr>
              <a:t>Újrafelhasználás</a:t>
            </a:r>
          </a:p>
          <a:p>
            <a:endParaRPr lang="hu-HU" sz="2400"/>
          </a:p>
          <a:p>
            <a:r>
              <a:rPr lang="hu-HU" sz="2400"/>
              <a:t>apróra törve a beton egyik fajtájának alkotóeleme,</a:t>
            </a:r>
          </a:p>
          <a:p>
            <a:r>
              <a:rPr lang="hu-HU" sz="2400"/>
              <a:t>virágcserépnek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F91B26A-765F-8DF9-12DE-161904F5F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012" y="2353565"/>
            <a:ext cx="3731521" cy="44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395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9478D72-84ED-699A-E0AE-F1228926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39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3FC8D68-A295-00C3-610A-ED77720AF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54305" cy="508804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FDE7639-8D74-B153-15E8-8C838ADC9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647" y="222313"/>
            <a:ext cx="3550315" cy="245140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7987211-88EE-DBBA-988A-51B6C22C6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47" y="2961138"/>
            <a:ext cx="3428980" cy="2446284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839E040B-C824-A124-7DBF-166FDFE841E5}"/>
              </a:ext>
            </a:extLst>
          </p:cNvPr>
          <p:cNvSpPr txBox="1"/>
          <p:nvPr/>
        </p:nvSpPr>
        <p:spPr>
          <a:xfrm>
            <a:off x="1678675" y="5827594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/>
              <a:t>újrafelhasználás</a:t>
            </a:r>
          </a:p>
        </p:txBody>
      </p:sp>
    </p:spTree>
    <p:extLst>
      <p:ext uri="{BB962C8B-B14F-4D97-AF65-F5344CB8AC3E}">
        <p14:creationId xmlns:p14="http://schemas.microsoft.com/office/powerpoint/2010/main" val="15927723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D482BEB-9380-41CB-2A90-CBA4E46BD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40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BE3C422-1D35-339A-6C6F-DF945FFE5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394"/>
            <a:ext cx="6120143" cy="315060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1627759-E498-2D96-072B-11424A58C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216400"/>
            <a:ext cx="6257833" cy="25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047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0DF3223-53A0-71D7-8734-A29DA2C4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41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B78ABBB-2183-F1F9-1496-8914A145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424"/>
            <a:ext cx="6120143" cy="282468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1583568-A003-4E1B-2775-6E46DA8A0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429" y="3369578"/>
            <a:ext cx="5880729" cy="3488421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C3E3BFBD-CC14-4DBB-C695-D6F985E6D927}"/>
              </a:ext>
            </a:extLst>
          </p:cNvPr>
          <p:cNvSpPr txBox="1"/>
          <p:nvPr/>
        </p:nvSpPr>
        <p:spPr>
          <a:xfrm>
            <a:off x="6616700" y="2819400"/>
            <a:ext cx="2258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Kút és szennyvízcsatorna amphorákból</a:t>
            </a:r>
          </a:p>
        </p:txBody>
      </p:sp>
    </p:spTree>
    <p:extLst>
      <p:ext uri="{BB962C8B-B14F-4D97-AF65-F5344CB8AC3E}">
        <p14:creationId xmlns:p14="http://schemas.microsoft.com/office/powerpoint/2010/main" val="3294323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363C9C4-F831-369B-65E7-69B17E62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42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40E0BA9-452B-FBAF-268A-5C35A5F57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07209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B004EE01-5D93-6978-60C9-8E2AA3B09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22" y="3176625"/>
            <a:ext cx="6537278" cy="3696371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DC59155-4058-8893-8A07-E5641EB9E3A0}"/>
              </a:ext>
            </a:extLst>
          </p:cNvPr>
          <p:cNvSpPr txBox="1"/>
          <p:nvPr/>
        </p:nvSpPr>
        <p:spPr>
          <a:xfrm>
            <a:off x="7933" y="3226237"/>
            <a:ext cx="25987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>
                <a:highlight>
                  <a:srgbClr val="008000"/>
                </a:highlight>
              </a:rPr>
              <a:t>Monte Testaccio</a:t>
            </a:r>
          </a:p>
          <a:p>
            <a:r>
              <a:rPr lang="hu-HU" sz="2200"/>
              <a:t>1 km kerület</a:t>
            </a:r>
          </a:p>
          <a:p>
            <a:r>
              <a:rPr lang="hu-HU" sz="2200"/>
              <a:t>53 millio olajos amphora elsősorban Hispaniából: nem újrahasznosítható &lt;&lt; olajmaradvány + nehezen törhető apróra</a:t>
            </a:r>
          </a:p>
        </p:txBody>
      </p:sp>
    </p:spTree>
    <p:extLst>
      <p:ext uri="{BB962C8B-B14F-4D97-AF65-F5344CB8AC3E}">
        <p14:creationId xmlns:p14="http://schemas.microsoft.com/office/powerpoint/2010/main" val="3695422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02FF9B3-A651-AA94-BC43-A9F2FB89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43</a:t>
            </a:fld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CE8288D-3237-F4F4-F498-74C40DEF3C94}"/>
              </a:ext>
            </a:extLst>
          </p:cNvPr>
          <p:cNvSpPr txBox="1"/>
          <p:nvPr/>
        </p:nvSpPr>
        <p:spPr>
          <a:xfrm>
            <a:off x="285752" y="584200"/>
            <a:ext cx="4000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legtöbb amphorán titulus pictus: üres edény súlya, az olaj súlya, a mérést végzők neve, a palackozás helye, az exportáló kereskedő neve</a:t>
            </a:r>
          </a:p>
          <a:p>
            <a:endParaRPr lang="hu-HU"/>
          </a:p>
          <a:p>
            <a:r>
              <a:rPr lang="hu-HU"/>
              <a:t>Bélyegző jelzi az amphora készítőjét</a:t>
            </a:r>
          </a:p>
          <a:p>
            <a:endParaRPr lang="hu-HU"/>
          </a:p>
          <a:p>
            <a:r>
              <a:rPr lang="hu-HU"/>
              <a:t>Az olaj jelentős részét állami import  (praefectus annonae) hozta be, és az annona urbis és annona militaris célját szolgálta (kiosztották)</a:t>
            </a:r>
          </a:p>
          <a:p>
            <a:endParaRPr lang="hu-HU"/>
          </a:p>
          <a:p>
            <a:r>
              <a:rPr lang="hu-HU"/>
              <a:t>(A középkorban borospincéket vájtak a dombba &lt;&lt; a porózus anyag különösen jó szellőzött)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224796C-B37A-E129-72E5-9160A8295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89343"/>
            <a:ext cx="428625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56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690C971-A704-5289-0505-82E2B8B6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44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758A347-11E7-4D39-E3BC-CD6655DC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89874" cy="5984406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6361CD3E-358A-5B0B-51DB-AB5A351F1151}"/>
              </a:ext>
            </a:extLst>
          </p:cNvPr>
          <p:cNvSpPr txBox="1"/>
          <p:nvPr/>
        </p:nvSpPr>
        <p:spPr>
          <a:xfrm>
            <a:off x="425795" y="6328222"/>
            <a:ext cx="6604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/>
              <a:t>Maltert visznek cserépedényben egy freskón</a:t>
            </a:r>
          </a:p>
        </p:txBody>
      </p:sp>
    </p:spTree>
    <p:extLst>
      <p:ext uri="{BB962C8B-B14F-4D97-AF65-F5344CB8AC3E}">
        <p14:creationId xmlns:p14="http://schemas.microsoft.com/office/powerpoint/2010/main" val="797193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6CC4C46-23EF-FD46-4F32-C8AADECF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45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23F42C9-D9CC-849A-6BBB-476193029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29" r="13447"/>
          <a:stretch/>
        </p:blipFill>
        <p:spPr>
          <a:xfrm>
            <a:off x="0" y="0"/>
            <a:ext cx="5092415" cy="678988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2D72903E-3974-B387-E07A-C138E3ABD787}"/>
              </a:ext>
            </a:extLst>
          </p:cNvPr>
          <p:cNvSpPr txBox="1"/>
          <p:nvPr/>
        </p:nvSpPr>
        <p:spPr>
          <a:xfrm>
            <a:off x="5508012" y="1719618"/>
            <a:ext cx="35131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>
                <a:highlight>
                  <a:srgbClr val="008000"/>
                </a:highlight>
              </a:rPr>
              <a:t>Újrahasznosítás: </a:t>
            </a:r>
            <a:r>
              <a:rPr lang="hu-HU" sz="2400" b="1">
                <a:highlight>
                  <a:srgbClr val="008000"/>
                </a:highlight>
              </a:rPr>
              <a:t>levelezésre</a:t>
            </a:r>
          </a:p>
          <a:p>
            <a:endParaRPr lang="hu-HU" sz="2400"/>
          </a:p>
          <a:p>
            <a:r>
              <a:rPr lang="hu-HU" sz="2400"/>
              <a:t>Kr. u. 2. század, Egyiptom</a:t>
            </a:r>
          </a:p>
          <a:p>
            <a:endParaRPr lang="hu-HU" sz="2400"/>
          </a:p>
          <a:p>
            <a:r>
              <a:rPr lang="hu-HU" sz="2400"/>
              <a:t>(hosszútávú bérbeadása egy rabszolganőnek szexuális célra)</a:t>
            </a:r>
          </a:p>
        </p:txBody>
      </p:sp>
    </p:spTree>
    <p:extLst>
      <p:ext uri="{BB962C8B-B14F-4D97-AF65-F5344CB8AC3E}">
        <p14:creationId xmlns:p14="http://schemas.microsoft.com/office/powerpoint/2010/main" val="1891991421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Custom 8">
      <a:dk1>
        <a:sysClr val="windowText" lastClr="000000"/>
      </a:dk1>
      <a:lt1>
        <a:sysClr val="window" lastClr="FFFFFF"/>
      </a:lt1>
      <a:dk2>
        <a:srgbClr val="1A1A33"/>
      </a:dk2>
      <a:lt2>
        <a:srgbClr val="EEFFE3"/>
      </a:lt2>
      <a:accent1>
        <a:srgbClr val="5C40EF"/>
      </a:accent1>
      <a:accent2>
        <a:srgbClr val="B8A0F8"/>
      </a:accent2>
      <a:accent3>
        <a:srgbClr val="00C777"/>
      </a:accent3>
      <a:accent4>
        <a:srgbClr val="005A66"/>
      </a:accent4>
      <a:accent5>
        <a:srgbClr val="9956EA"/>
      </a:accent5>
      <a:accent6>
        <a:srgbClr val="9BBB25"/>
      </a:accent6>
      <a:hlink>
        <a:srgbClr val="674CF0"/>
      </a:hlink>
      <a:folHlink>
        <a:srgbClr val="B53699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602636BD-A055-489B-83EC-AD971B7E5F9C}" vid="{CD33A9BC-C4B5-4F36-8A14-490DC4E38F27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33791</TotalTime>
  <Words>1669</Words>
  <Application>Microsoft Office PowerPoint</Application>
  <PresentationFormat>Diavetítés a képernyőre (4:3 oldalarány)</PresentationFormat>
  <Paragraphs>252</Paragraphs>
  <Slides>45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45</vt:i4>
      </vt:variant>
    </vt:vector>
  </HeadingPairs>
  <TitlesOfParts>
    <vt:vector size="49" baseType="lpstr">
      <vt:lpstr>Arial</vt:lpstr>
      <vt:lpstr>Calibri</vt:lpstr>
      <vt:lpstr>Neue Haas Grotesk Text Pro</vt:lpstr>
      <vt:lpstr>DylanVTI</vt:lpstr>
      <vt:lpstr>ÉTKEZÉS</vt:lpstr>
      <vt:lpstr>Apicius szakácskönyve – 1. </vt:lpstr>
      <vt:lpstr>Apicius szakácskönyve – 2.</vt:lpstr>
      <vt:lpstr>Apicius szakácskönyve – 3.</vt:lpstr>
      <vt:lpstr>Apicius szakácskönyve – 4.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Sütési-főzési technológia – 1.</vt:lpstr>
      <vt:lpstr>Sütési-főzési technológia – 2.</vt:lpstr>
      <vt:lpstr>Paleolitikum</vt:lpstr>
      <vt:lpstr>Neolitikum</vt:lpstr>
      <vt:lpstr>Neolitikum – 2.</vt:lpstr>
      <vt:lpstr>Bronzkor (kb. 3000-1100) – 1.</vt:lpstr>
      <vt:lpstr>Bronzkor – 2.</vt:lpstr>
      <vt:lpstr>Bronzkori kenyérsütés</vt:lpstr>
      <vt:lpstr>Vaskor (11-8. század)</vt:lpstr>
      <vt:lpstr>PowerPoint-bemutató</vt:lpstr>
      <vt:lpstr>PowerPoint-bemutató</vt:lpstr>
      <vt:lpstr>Archaikus és klasszikus kor (8. sz. – 323)</vt:lpstr>
      <vt:lpstr>Archaikus és klasszikus kor (8. sz. – 323)</vt:lpstr>
      <vt:lpstr>Archaikus és klasszikus kor (8. sz. – 323)</vt:lpstr>
      <vt:lpstr>Kenyérsütés</vt:lpstr>
      <vt:lpstr>PowerPoint-bemutató</vt:lpstr>
      <vt:lpstr>PowerPoint-bemutató</vt:lpstr>
      <vt:lpstr>Róma 2.</vt:lpstr>
      <vt:lpstr>PowerPoint-bemutató</vt:lpstr>
      <vt:lpstr>PowerPoint-bemutató</vt:lpstr>
      <vt:lpstr>PowerPoint-bemutató</vt:lpstr>
      <vt:lpstr>PowerPoint-bemutató</vt:lpstr>
      <vt:lpstr>Agyagedények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ÉTKEZÉS</dc:title>
  <dc:creator>Mohay Gergely</dc:creator>
  <cp:lastModifiedBy>Mohay Gergely</cp:lastModifiedBy>
  <cp:revision>45</cp:revision>
  <dcterms:created xsi:type="dcterms:W3CDTF">2023-10-13T08:24:01Z</dcterms:created>
  <dcterms:modified xsi:type="dcterms:W3CDTF">2025-12-17T21:09:03Z</dcterms:modified>
</cp:coreProperties>
</file>