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77"/>
  </p:notesMasterIdLst>
  <p:sldIdLst>
    <p:sldId id="304" r:id="rId2"/>
    <p:sldId id="305" r:id="rId3"/>
    <p:sldId id="256" r:id="rId4"/>
    <p:sldId id="265" r:id="rId5"/>
    <p:sldId id="258" r:id="rId6"/>
    <p:sldId id="261" r:id="rId7"/>
    <p:sldId id="269" r:id="rId8"/>
    <p:sldId id="284" r:id="rId9"/>
    <p:sldId id="285" r:id="rId10"/>
    <p:sldId id="343" r:id="rId11"/>
    <p:sldId id="267" r:id="rId12"/>
    <p:sldId id="270" r:id="rId13"/>
    <p:sldId id="268" r:id="rId14"/>
    <p:sldId id="287" r:id="rId15"/>
    <p:sldId id="288" r:id="rId16"/>
    <p:sldId id="264" r:id="rId17"/>
    <p:sldId id="342" r:id="rId18"/>
    <p:sldId id="295" r:id="rId19"/>
    <p:sldId id="296" r:id="rId20"/>
    <p:sldId id="271" r:id="rId21"/>
    <p:sldId id="275" r:id="rId22"/>
    <p:sldId id="322" r:id="rId23"/>
    <p:sldId id="291" r:id="rId24"/>
    <p:sldId id="298" r:id="rId25"/>
    <p:sldId id="266" r:id="rId26"/>
    <p:sldId id="272" r:id="rId27"/>
    <p:sldId id="303" r:id="rId28"/>
    <p:sldId id="299" r:id="rId29"/>
    <p:sldId id="300" r:id="rId30"/>
    <p:sldId id="301" r:id="rId31"/>
    <p:sldId id="289" r:id="rId32"/>
    <p:sldId id="302" r:id="rId33"/>
    <p:sldId id="312" r:id="rId34"/>
    <p:sldId id="308" r:id="rId35"/>
    <p:sldId id="276" r:id="rId36"/>
    <p:sldId id="290" r:id="rId37"/>
    <p:sldId id="313" r:id="rId38"/>
    <p:sldId id="257" r:id="rId39"/>
    <p:sldId id="307" r:id="rId40"/>
    <p:sldId id="311" r:id="rId41"/>
    <p:sldId id="334" r:id="rId42"/>
    <p:sldId id="314" r:id="rId43"/>
    <p:sldId id="315" r:id="rId44"/>
    <p:sldId id="316" r:id="rId45"/>
    <p:sldId id="333" r:id="rId46"/>
    <p:sldId id="292" r:id="rId47"/>
    <p:sldId id="294" r:id="rId48"/>
    <p:sldId id="330" r:id="rId49"/>
    <p:sldId id="317" r:id="rId50"/>
    <p:sldId id="318" r:id="rId51"/>
    <p:sldId id="332" r:id="rId52"/>
    <p:sldId id="279" r:id="rId53"/>
    <p:sldId id="278" r:id="rId54"/>
    <p:sldId id="280" r:id="rId55"/>
    <p:sldId id="323" r:id="rId56"/>
    <p:sldId id="281" r:id="rId57"/>
    <p:sldId id="324" r:id="rId58"/>
    <p:sldId id="320" r:id="rId59"/>
    <p:sldId id="319" r:id="rId60"/>
    <p:sldId id="331" r:id="rId61"/>
    <p:sldId id="283" r:id="rId62"/>
    <p:sldId id="326" r:id="rId63"/>
    <p:sldId id="282" r:id="rId64"/>
    <p:sldId id="327" r:id="rId65"/>
    <p:sldId id="262" r:id="rId66"/>
    <p:sldId id="329" r:id="rId67"/>
    <p:sldId id="328" r:id="rId68"/>
    <p:sldId id="340" r:id="rId69"/>
    <p:sldId id="339" r:id="rId70"/>
    <p:sldId id="341" r:id="rId71"/>
    <p:sldId id="286" r:id="rId72"/>
    <p:sldId id="325" r:id="rId73"/>
    <p:sldId id="337" r:id="rId74"/>
    <p:sldId id="335" r:id="rId75"/>
    <p:sldId id="338" r:id="rId7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41454-CB5F-4140-BDED-BCD3E0CBFFE7}" type="datetimeFigureOut">
              <a:rPr lang="hu-HU" smtClean="0"/>
              <a:t>2024. 11. 17.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48F2C-9562-483A-B265-6389348052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2433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E5EB76E2-5500-4EC5-89C4-6B947BFE061C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35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DF9F7-AB44-4DAF-B8DA-CCB0354546FF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012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6767-F879-4C12-AF63-6E24D45019E1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383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8E910-24CA-4727-9E62-22730EBB1AF8}" type="datetime1">
              <a:rPr lang="hu-HU" smtClean="0"/>
              <a:t>2024. 11. 17.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6864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532B-D4BC-48A6-A1C9-136E65EC0880}" type="datetime1">
              <a:rPr lang="hu-HU" smtClean="0"/>
              <a:t>2024. 11. 17.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669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EF338-929E-48B5-B76E-022F6B42FC14}" type="datetime1">
              <a:rPr lang="hu-HU" smtClean="0"/>
              <a:t>2024. 11. 17.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63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BD98-D5DC-40A3-8E0F-59180CC09969}" type="datetime1">
              <a:rPr lang="hu-HU" smtClean="0"/>
              <a:t>2024. 11. 17.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3229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D0B4-5AE1-4E3F-BB19-A7E7DB7D38CE}" type="datetime1">
              <a:rPr lang="hu-HU" smtClean="0"/>
              <a:t>2024. 11. 17.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61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018B-52CC-44DB-995F-756AB03A80E3}" type="datetime1">
              <a:rPr lang="hu-HU" smtClean="0"/>
              <a:t>2024. 11. 17.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357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B825-48B8-49DD-96DE-E5E2D83E0CE3}" type="datetime1">
              <a:rPr lang="hu-HU" smtClean="0"/>
              <a:t>2024. 11. 17.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3069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211-831B-499A-8C69-1A0AFDD4C70F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5527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2281-4A17-4F89-A36A-7D94A0E93190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482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FF9A-51BF-4106-BE8D-5EC55F329BA4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1748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904E-3AB0-4358-B8FB-30886A20CDD6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629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2E2A-3298-43E2-A192-2C8DFFA13864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94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AD41-1074-4967-9783-66D82B49518E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928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58CE-CA69-4A7D-9E15-7BDEDFD5D1C5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62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D1161B2-D2DE-423B-8534-102DF3D51F93}" type="datetime1">
              <a:rPr lang="hu-HU" smtClean="0"/>
              <a:t>2024. 11. 17.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837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ze-gyor.videotorium.hu/hu/recordings/9622" TargetMode="Externa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15338"/>
            <a:ext cx="6798734" cy="831576"/>
          </a:xfrm>
        </p:spPr>
        <p:txBody>
          <a:bodyPr/>
          <a:lstStyle/>
          <a:p>
            <a:r>
              <a:rPr lang="hu-HU"/>
              <a:t>Az előadás témái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451" y="1883392"/>
            <a:ext cx="7629098" cy="451740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491490" indent="-457200">
              <a:buFont typeface="+mj-lt"/>
              <a:buAutoNum type="arabicPeriod"/>
            </a:pPr>
            <a:r>
              <a:rPr lang="hu-HU" sz="2200"/>
              <a:t>Napóra, vízóra, naptár</a:t>
            </a:r>
          </a:p>
          <a:p>
            <a:pPr marL="491490" indent="-457200">
              <a:buFont typeface="+mj-lt"/>
              <a:buAutoNum type="arabicPeriod"/>
            </a:pPr>
            <a:r>
              <a:rPr lang="hu-HU" sz="2200"/>
              <a:t>Térképek</a:t>
            </a:r>
          </a:p>
          <a:p>
            <a:pPr marL="491490" indent="-457200">
              <a:buFont typeface="+mj-lt"/>
              <a:buAutoNum type="arabicPeriod"/>
            </a:pPr>
            <a:r>
              <a:rPr lang="hu-HU" sz="2200"/>
              <a:t>Ostromgépek</a:t>
            </a:r>
          </a:p>
          <a:p>
            <a:pPr marL="491490" indent="-457200">
              <a:buFont typeface="+mj-lt"/>
              <a:buAutoNum type="arabicPeriod"/>
            </a:pPr>
            <a:r>
              <a:rPr lang="hu-HU" sz="2200"/>
              <a:t>Ételek és az ételkészítés eszközei</a:t>
            </a:r>
          </a:p>
          <a:p>
            <a:pPr marL="491490" indent="-457200">
              <a:buFont typeface="+mj-lt"/>
              <a:buAutoNum type="arabicPeriod"/>
            </a:pPr>
            <a:r>
              <a:rPr lang="hu-HU" sz="2200"/>
              <a:t>Festészet, szobrászat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A4B86F6-98D0-4339-E9E8-B49E7F03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0628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15338"/>
            <a:ext cx="7298394" cy="831576"/>
          </a:xfrm>
        </p:spPr>
        <p:txBody>
          <a:bodyPr>
            <a:normAutofit fontScale="90000"/>
          </a:bodyPr>
          <a:lstStyle/>
          <a:p>
            <a:r>
              <a:rPr lang="hu-HU"/>
              <a:t>MAGYAR NYELVŰ IRODALOM</a:t>
            </a:r>
            <a:br>
              <a:rPr lang="hu-HU"/>
            </a:br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10436"/>
            <a:ext cx="8229601" cy="494049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491490" indent="-457200">
              <a:buFont typeface="+mj-lt"/>
              <a:buAutoNum type="arabicPeriod"/>
            </a:pPr>
            <a:r>
              <a:rPr lang="hu-HU" sz="2300"/>
              <a:t>Hahn I.: Naptári rendszerek és időszámítás, Gondolat Kiadó Bp. 1983.</a:t>
            </a:r>
          </a:p>
          <a:p>
            <a:pPr marL="491490" indent="-457200">
              <a:buFont typeface="+mj-lt"/>
              <a:buAutoNum type="arabicPeriod"/>
            </a:pPr>
            <a:r>
              <a:rPr lang="hu-HU" sz="2300"/>
              <a:t>Strabón: Geógraphika (Gondolat Kiadó Bp. 1977): a bevezetésből a 21-35. oldal + az 1. könyv IV. fejezete (azaz a 102-106. oldal)</a:t>
            </a:r>
          </a:p>
          <a:p>
            <a:pPr marL="491490" indent="-457200">
              <a:buFont typeface="+mj-lt"/>
              <a:buAutoNum type="arabicPeriod"/>
            </a:pPr>
            <a:r>
              <a:rPr lang="hu-HU" sz="2300"/>
              <a:t>Goldsworthy, A.: A római hadsereg története, Alexandra Kiadó Pécs 2004: 186-198. oldal.</a:t>
            </a:r>
          </a:p>
          <a:p>
            <a:pPr marL="491490" indent="-457200">
              <a:buFont typeface="+mj-lt"/>
              <a:buAutoNum type="arabicPeriod"/>
            </a:pPr>
            <a:r>
              <a:rPr lang="hu-HU" sz="2300"/>
              <a:t>Pausanias V. könyvének részlete, vagyis Olympia leírásának egyes szakaszai = A görög művészet világa (összeáll. Szilágyi János György, Gondolat Kiadó Bp. 1962) 32–63. oldal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404E070-06D8-BACF-3939-53AF2BBE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9723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5BA7D1-DB64-EBF3-EB2D-7AC916ABD6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Az idő mérésére szolgáló eszközök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C5F1E6F-6D0C-B3CB-6317-E0B9B1BFA9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/>
              <a:t>Gnómón, napóra, vízóra</a:t>
            </a:r>
          </a:p>
          <a:p>
            <a:r>
              <a:rPr lang="hu-HU"/>
              <a:t>Görög és római naptárak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CA83AF9-5446-9B6E-AD87-A8BE8E124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6342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633" y="3235456"/>
            <a:ext cx="6798734" cy="1241009"/>
          </a:xfrm>
        </p:spPr>
        <p:txBody>
          <a:bodyPr>
            <a:normAutofit fontScale="90000"/>
          </a:bodyPr>
          <a:lstStyle/>
          <a:p>
            <a:r>
              <a:rPr lang="hu-HU"/>
              <a:t>AZ IDŐ MÉRÉSÉNEK CSILLAGÁSZATI ALAPJAI</a:t>
            </a:r>
            <a:br>
              <a:rPr lang="hu-HU"/>
            </a:br>
            <a:r>
              <a:rPr lang="hu-HU"/>
              <a:t>Szférikus csillagászat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D685401-D2FA-408B-05AE-2A715EDA1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7469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BC9472C7-3AF5-E2F2-15D6-826E0E2FD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62500" cy="4705350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B43C02CE-691F-3A94-D790-E16C2B049FB3}"/>
              </a:ext>
            </a:extLst>
          </p:cNvPr>
          <p:cNvSpPr txBox="1"/>
          <p:nvPr/>
        </p:nvSpPr>
        <p:spPr>
          <a:xfrm>
            <a:off x="4762500" y="0"/>
            <a:ext cx="4121625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aramond" panose="02020404030301010803"/>
                <a:ea typeface="+mn-ea"/>
                <a:cs typeface="+mn-cs"/>
              </a:rPr>
              <a:t>Eudoxosz</a:t>
            </a:r>
            <a:r>
              <a:rPr kumimoji="0" lang="hu-H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: Platón tanítvány, csillagképek bevezetése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A </a:t>
            </a:r>
            <a:r>
              <a:rPr kumimoji="0" lang="hu-HU" sz="24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geocentrikus világkép </a:t>
            </a:r>
            <a:r>
              <a:rPr kumimoji="0" lang="hu-H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kidolgozása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9C49AE02-0D63-585B-B80F-0AE827A341A3}"/>
              </a:ext>
            </a:extLst>
          </p:cNvPr>
          <p:cNvSpPr txBox="1"/>
          <p:nvPr/>
        </p:nvSpPr>
        <p:spPr>
          <a:xfrm>
            <a:off x="4762500" y="1652389"/>
            <a:ext cx="4381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elsőként írta le a </a:t>
            </a:r>
            <a:r>
              <a:rPr lang="hu-HU" sz="2400" b="1" u="sng">
                <a:solidFill>
                  <a:srgbClr val="FF0000"/>
                </a:solidFill>
              </a:rPr>
              <a:t>bolygók hurokvetését </a:t>
            </a:r>
            <a:r>
              <a:rPr lang="hu-HU" sz="2400"/>
              <a:t>körmozgások kombinációjaként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27 szférát tételezett fel (később 55)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6EECE5D3-C5EE-61F0-AF89-9EE0B5B1B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698274"/>
            <a:ext cx="5715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F695802E-524F-DD5B-9365-F896DE74E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7013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CA4B35-CF4B-624D-BDF6-96E19FEAF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182" y="336857"/>
            <a:ext cx="3258657" cy="1303867"/>
          </a:xfrm>
        </p:spPr>
        <p:txBody>
          <a:bodyPr/>
          <a:lstStyle/>
          <a:p>
            <a:r>
              <a:rPr lang="hu-HU" b="1">
                <a:solidFill>
                  <a:srgbClr val="FF0000"/>
                </a:solidFill>
              </a:rPr>
              <a:t>Epiciklusok</a:t>
            </a:r>
          </a:p>
        </p:txBody>
      </p:sp>
      <p:pic>
        <p:nvPicPr>
          <p:cNvPr id="3" name="Kép 2" descr="A képen fekete, kör látható&#10;&#10;Automatikusan generált leírás">
            <a:extLst>
              <a:ext uri="{FF2B5EF4-FFF2-40B4-BE49-F238E27FC236}">
                <a16:creationId xmlns:a16="http://schemas.microsoft.com/office/drawing/2014/main" id="{3CFA1395-6C9B-C1A1-6C5A-17C14F33D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63" y="482506"/>
            <a:ext cx="3800475" cy="2171700"/>
          </a:xfrm>
          <a:prstGeom prst="rect">
            <a:avLst/>
          </a:prstGeom>
        </p:spPr>
      </p:pic>
      <p:pic>
        <p:nvPicPr>
          <p:cNvPr id="5" name="Picture 2" descr="Ptolemaiosz bolygómozgási elmélete (deferensek, epiciklusok) a Mars mozgásán bemutatva">
            <a:extLst>
              <a:ext uri="{FF2B5EF4-FFF2-40B4-BE49-F238E27FC236}">
                <a16:creationId xmlns:a16="http://schemas.microsoft.com/office/drawing/2014/main" id="{FF23F930-6D5D-3898-7A13-77B44D896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767" y="1568356"/>
            <a:ext cx="3967233" cy="528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F830FD01-8F93-D9FB-A9E6-FC6D5F7648BC}"/>
              </a:ext>
            </a:extLst>
          </p:cNvPr>
          <p:cNvSpPr txBox="1"/>
          <p:nvPr/>
        </p:nvSpPr>
        <p:spPr>
          <a:xfrm>
            <a:off x="1105469" y="3429000"/>
            <a:ext cx="3559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Az elmélet eredete a 3. században van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F0F9DE2-417B-43CA-710B-6ED66235D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7389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A2672FDA-955F-4F51-4EC3-31EB7C260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46710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5B0C9996-E346-5B01-C389-88D3380B9E7C}"/>
              </a:ext>
            </a:extLst>
          </p:cNvPr>
          <p:cNvSpPr txBox="1"/>
          <p:nvPr/>
        </p:nvSpPr>
        <p:spPr>
          <a:xfrm>
            <a:off x="1228299" y="4599296"/>
            <a:ext cx="7137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/>
              <a:t>konjunkciókor újhold, oppozíciókor telihold (holdfogyatkozás csak ez utóbbi idején)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B912D02-41C7-C283-ED1F-BCE1A97AC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2369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632" y="464961"/>
            <a:ext cx="6798735" cy="1303867"/>
          </a:xfrm>
        </p:spPr>
        <p:txBody>
          <a:bodyPr>
            <a:normAutofit fontScale="90000"/>
          </a:bodyPr>
          <a:lstStyle/>
          <a:p>
            <a:r>
              <a:rPr lang="hu-HU"/>
              <a:t>Szamoszi Arisztarkhosz (Kr. e. 3. század) és a héliocentrikus világkép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4C2DA12-18C9-E45A-AE91-43067CBD2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87" y="1768828"/>
            <a:ext cx="6835008" cy="2419593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114BF44D-24F6-04B2-8378-6CB1DB4D30EA}"/>
              </a:ext>
            </a:extLst>
          </p:cNvPr>
          <p:cNvSpPr txBox="1"/>
          <p:nvPr/>
        </p:nvSpPr>
        <p:spPr>
          <a:xfrm>
            <a:off x="177421" y="4188421"/>
            <a:ext cx="8816453" cy="246221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hu-HU" sz="2200"/>
              <a:t>Első holdnegyed idején (ekkor FHN90°) a FHN szöget: 87°-nak mérte &gt;&gt; a Nap 19x messzebb a Holdnál (rosszul mért &gt;&gt; valójában 400x messzebb – 89,8°)</a:t>
            </a:r>
          </a:p>
          <a:p>
            <a:r>
              <a:rPr lang="hu-HU" sz="2200"/>
              <a:t>+ Nap és Hold látszólagos mérete azonos &gt;&gt; a Nap 19x nagyobb a Holdnál</a:t>
            </a:r>
          </a:p>
          <a:p>
            <a:r>
              <a:rPr lang="hu-HU" sz="2200"/>
              <a:t>+ a Föld 3x nagyobb a Holdnál (&lt;&lt; holdfogyatkozás idején a Föld árnyékának és a fogyatkozás idejének megfigyelése) &gt;&gt; a Nap kb 6x nagyobb a Földnél</a:t>
            </a:r>
          </a:p>
          <a:p>
            <a:r>
              <a:rPr lang="hu-HU" sz="2200"/>
              <a:t>+ Valószínűbb, hogy a nagyobb égitest van középen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2A04EED8-AE35-3A1C-4FDB-6906749C2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356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573206" y="3391273"/>
            <a:ext cx="82180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a Kr. e. 2. században Rhodoszon élt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u="sng"/>
              <a:t>csillagkatalógus</a:t>
            </a:r>
            <a:r>
              <a:rPr lang="hu-HU" sz="2400"/>
              <a:t>: több 1000 csillag pozíciója (koordinátái) és látszólagos fényessége (1-6 magnitúdó; 1 a legfényesebb – ma is így)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u="sng"/>
              <a:t>Asztrolábium</a:t>
            </a:r>
            <a:r>
              <a:rPr lang="hu-HU" sz="2400"/>
              <a:t> feltalálása: csillagtérkép és csillagmagasság-mérő –óraként is funkcionált + földrajzi helymeghatározásra is használt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A tavaszpont vándorlásának leírása</a:t>
            </a:r>
          </a:p>
          <a:p>
            <a:r>
              <a:rPr lang="hu-HU" sz="2400"/>
              <a:t>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A68E7F8-8A78-A983-8960-6612FF138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3898"/>
            <a:ext cx="2593075" cy="333858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91D8855-FF2B-ED9F-B3F0-679461A7FF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967"/>
          <a:stretch/>
        </p:blipFill>
        <p:spPr>
          <a:xfrm>
            <a:off x="2923234" y="-91366"/>
            <a:ext cx="2593075" cy="3346357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A3DDDB0C-18C6-4E92-F43A-49E126D92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8040" y="0"/>
            <a:ext cx="3143250" cy="2162175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2EC246E8-951D-A632-2BE5-1757A7C62250}"/>
              </a:ext>
            </a:extLst>
          </p:cNvPr>
          <p:cNvSpPr txBox="1"/>
          <p:nvPr/>
        </p:nvSpPr>
        <p:spPr>
          <a:xfrm>
            <a:off x="5648040" y="2473247"/>
            <a:ext cx="3031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u="sng">
                <a:highlight>
                  <a:srgbClr val="FFFF00"/>
                </a:highlight>
              </a:rPr>
              <a:t>Hipparkhosz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C527FA43-EBF3-A1DD-96BD-E01F28FC4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7043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77576E5-E7DB-46C7-B0D9-A0AB18787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2C244BC-AB19-460B-9A7B-5BAFE9DEA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D7728D-2CB0-4ADE-B6BF-4BA8ED772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3E0EDB8-8162-4D16-9521-52415777B0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7060CB3-C139-4548-A73F-74689C929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EB4B82D-A989-40D8-A457-F1D9C0345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E99EC7-4ECA-46FD-A4EE-C28A8AC67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02" y="28937"/>
            <a:ext cx="9141618" cy="6856214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F869F684-7204-CFBD-5E64-75BE4586E0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661" y="481739"/>
            <a:ext cx="3896263" cy="583709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7034349-EB95-4DEC-941A-A5BEB23CC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9176000" cy="658368"/>
            <a:chOff x="-18288" y="3128956"/>
            <a:chExt cx="12234672" cy="658368"/>
          </a:xfrm>
        </p:grpSpPr>
        <p:sp useBgFill="1">
          <p:nvSpPr>
            <p:cNvPr id="20" name="Rounded Rectangle 21">
              <a:extLst>
                <a:ext uri="{FF2B5EF4-FFF2-40B4-BE49-F238E27FC236}">
                  <a16:creationId xmlns:a16="http://schemas.microsoft.com/office/drawing/2014/main" id="{4ED14EF1-39B3-426A-842A-CEA137A6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0BA46E3-54EA-491A-BDC2-C9A945118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22" name="Rounded Rectangle 27">
              <a:extLst>
                <a:ext uri="{FF2B5EF4-FFF2-40B4-BE49-F238E27FC236}">
                  <a16:creationId xmlns:a16="http://schemas.microsoft.com/office/drawing/2014/main" id="{BC6C1592-02CC-4EA4-9A0E-7BE7C1ED8B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srgbClr val="171717">
                  <a:alpha val="82745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67E44A5-FAF8-4D81-90C9-CFD68F1A1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6F97D75E-1EAF-4BDD-3E06-C5CD04FD5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D878805-9D49-4293-ACA6-51DC613179D7}" type="slidenum">
              <a:rPr lang="en-US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10</a:t>
            </a:fld>
            <a:endParaRPr lang="en-US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896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E083149-2C97-757F-8A48-03B676E86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363" y="3474635"/>
            <a:ext cx="3048637" cy="298886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EFF38461-D4B7-EFE6-88E9-008CA86790D1}"/>
              </a:ext>
            </a:extLst>
          </p:cNvPr>
          <p:cNvSpPr txBox="1"/>
          <p:nvPr/>
        </p:nvSpPr>
        <p:spPr>
          <a:xfrm>
            <a:off x="873457" y="5308979"/>
            <a:ext cx="5076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/>
              <a:t>Összesen 88 csillagkép </a:t>
            </a:r>
          </a:p>
          <a:p>
            <a:r>
              <a:rPr lang="hu-HU" sz="2400"/>
              <a:t>(kb. 20 nem látszik Mo-ról)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8ADC92B-16F2-22DD-5F58-0A39116E5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10475" cy="4629150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BF6929D1-ACA6-CC57-D23A-D02C4955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6293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23C45516-7D15-66B4-EE17-85F16EE4B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29" y="996287"/>
            <a:ext cx="8080909" cy="4913193"/>
          </a:xfrm>
          <a:prstGeom prst="rect">
            <a:avLst/>
          </a:prstGeom>
        </p:spPr>
      </p:pic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6153366A-723D-2818-1B13-4390ACE39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7856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0FE6D91-D5DD-177B-ECC2-B0EBE08B0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535" y="216125"/>
            <a:ext cx="9189236" cy="6389391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E7066C3C-0332-9AD4-4681-ABA26BE57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935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1C919AD6-3C3C-5353-681A-13B32590A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871"/>
            <a:ext cx="2252633" cy="256800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076504B-6716-10FA-77BD-997D62A14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632" y="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561" y="915337"/>
            <a:ext cx="4147071" cy="1303867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hu-HU"/>
              <a:t>Az égi pólus és a tavaszpont vándorlása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245660" y="3333750"/>
            <a:ext cx="8652680" cy="34163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hu-HU" sz="2400" b="1" u="sng"/>
              <a:t>Oka a </a:t>
            </a:r>
            <a:r>
              <a:rPr lang="hu-HU" sz="2400" b="1" u="sng">
                <a:highlight>
                  <a:srgbClr val="FFFF00"/>
                </a:highlight>
              </a:rPr>
              <a:t>precesszió</a:t>
            </a:r>
            <a:r>
              <a:rPr lang="hu-HU" sz="2400" b="1" u="sng"/>
              <a:t> </a:t>
            </a:r>
            <a:r>
              <a:rPr lang="hu-HU" sz="2400"/>
              <a:t>(a jelenséget már a sumerek, egyiptomiak is ismerték)</a:t>
            </a:r>
          </a:p>
          <a:p>
            <a:r>
              <a:rPr lang="hu-HU" sz="2400"/>
              <a:t>– a precesszió oka: a Föld egyenlítői kidurodására (a Föld forgási ellipszoid, nem gömb) a Nap és a Hold forgatónyomatékot gyakorol (igyekszik az ekliptikára merőleges irányba fordítani a tengelyt)</a:t>
            </a:r>
          </a:p>
          <a:p>
            <a:endParaRPr lang="hu-HU" sz="2400"/>
          </a:p>
          <a:p>
            <a:r>
              <a:rPr lang="hu-HU" sz="2400"/>
              <a:t>Ma az égi pólushoz a </a:t>
            </a:r>
            <a:r>
              <a:rPr lang="hu-HU" sz="2400">
                <a:highlight>
                  <a:srgbClr val="FFFF00"/>
                </a:highlight>
              </a:rPr>
              <a:t>Sarkcsillag</a:t>
            </a:r>
            <a:r>
              <a:rPr lang="hu-HU" sz="2400"/>
              <a:t> (Alfa Ursae Minoris) van legközelebb (Kr. u. 4-8000: a Cepheus csillagképben lesz, Kr. u. 14000: Lant csillagképben)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2D997D4-EF85-2D76-C70E-190C8072E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3064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A0AE1CAE-0263-951F-36C5-8FA95EDA6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8" y="1595998"/>
            <a:ext cx="9070652" cy="5304102"/>
          </a:xfrm>
          <a:prstGeom prst="rect">
            <a:avLst/>
          </a:prstGeom>
        </p:spPr>
      </p:pic>
      <p:sp>
        <p:nvSpPr>
          <p:cNvPr id="3" name="Cím 1">
            <a:extLst>
              <a:ext uri="{FF2B5EF4-FFF2-40B4-BE49-F238E27FC236}">
                <a16:creationId xmlns:a16="http://schemas.microsoft.com/office/drawing/2014/main" id="{82EC5163-4D44-CA46-75F0-CDB12A4FE4F2}"/>
              </a:ext>
            </a:extLst>
          </p:cNvPr>
          <p:cNvSpPr txBox="1">
            <a:spLocks/>
          </p:cNvSpPr>
          <p:nvPr/>
        </p:nvSpPr>
        <p:spPr>
          <a:xfrm>
            <a:off x="805217" y="347995"/>
            <a:ext cx="6987654" cy="1303867"/>
          </a:xfrm>
          <a:prstGeom prst="rect">
            <a:avLst/>
          </a:prstGeom>
          <a:solidFill>
            <a:srgbClr val="FFC000"/>
          </a:solidFill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/>
              <a:t>A tavaszpont vándorlása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184B6CF-3195-A1DA-FA5C-452D04110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3260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787DA3-6E70-4FBF-DD51-D52DE0AA8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703" y="58208"/>
            <a:ext cx="4000500" cy="1303867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hu-HU"/>
              <a:t>Az antiküthérai szerkezet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8D9D046-F04F-9784-3F2D-8EE8F4949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684896" cy="329008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FBAFDA6-16BC-F77D-36EE-62D96BD95FA0}"/>
              </a:ext>
            </a:extLst>
          </p:cNvPr>
          <p:cNvSpPr txBox="1"/>
          <p:nvPr/>
        </p:nvSpPr>
        <p:spPr>
          <a:xfrm>
            <a:off x="1022204" y="3429000"/>
            <a:ext cx="6755642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CT-vizsgálat, kb. 30 tárcsa, fogaskerék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Kr. e. 200 körüli, Rhodoszról (&lt;&lt; rhodoszi kerámiák a hajón) &gt;&gt; talán Hipparkhosz műve +azért is, mert az ő elméletét használja a (szabálytalan) Hold-mozgások leírására (ezt Arkhimédész korában talán még nem ismerték &lt;&gt; előrejelez egy Kr. e. 205-ös napfogyatkozást &gt;&gt; korábbi)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17CAFC9-647C-64D1-6BC4-B8EB4A21BD15}"/>
              </a:ext>
            </a:extLst>
          </p:cNvPr>
          <p:cNvSpPr txBox="1"/>
          <p:nvPr/>
        </p:nvSpPr>
        <p:spPr>
          <a:xfrm>
            <a:off x="3952006" y="1599581"/>
            <a:ext cx="2536526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2200"/>
              <a:t>1901-ben találták egy római hajóroncsban (a hajó Kr. e. 1. században süllyedt el)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79CD54C-18F0-97AF-7E3D-B64DEA522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4500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787DA3-6E70-4FBF-DD51-D52DE0AA8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703" y="58208"/>
            <a:ext cx="4000500" cy="1303867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hu-HU"/>
              <a:t>Az antiküthérai szerkezet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1A3844FA-A63E-EDAC-553F-448E77AC5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742" y="1897039"/>
            <a:ext cx="2751313" cy="4960961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FBAFDA6-16BC-F77D-36EE-62D96BD95FA0}"/>
              </a:ext>
            </a:extLst>
          </p:cNvPr>
          <p:cNvSpPr txBox="1"/>
          <p:nvPr/>
        </p:nvSpPr>
        <p:spPr>
          <a:xfrm>
            <a:off x="598132" y="1897039"/>
            <a:ext cx="5663821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Nap- és Holdfogyatkozások előrejelzésére, bolygómozgások modellezésére – a dátumot beállítva megadja az égitestek helyét (Metón-ciklust használja)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számítógép, ill. csillagászati óra, nem asztrolábium, csillagmagasságmérő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polgári naptár is (dór hónapnevek &gt;&gt; korinthoszi gyarmatról? Szürakuszaiból?) https://youtu.be/MqhuAnySPZ0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79CD54C-18F0-97AF-7E3D-B64DEA522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6855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8F20FC-BA74-A85C-F762-F5072F21E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915337"/>
            <a:ext cx="7806519" cy="708747"/>
          </a:xfrm>
        </p:spPr>
        <p:txBody>
          <a:bodyPr>
            <a:normAutofit fontScale="90000"/>
          </a:bodyPr>
          <a:lstStyle/>
          <a:p>
            <a:r>
              <a:rPr lang="hu-HU"/>
              <a:t>Claudius Ptolemaeus – 1.</a:t>
            </a:r>
            <a:br>
              <a:rPr lang="hu-HU"/>
            </a:br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6AA625-8136-903E-C9E2-E2CF6A2A3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84" y="2347415"/>
            <a:ext cx="7806519" cy="40943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/>
              <a:t>Alexandriában született és élt a Kr. u. 2. században</a:t>
            </a:r>
          </a:p>
          <a:p>
            <a:pPr marL="0" indent="0">
              <a:buNone/>
            </a:pPr>
            <a:r>
              <a:rPr lang="hu-HU"/>
              <a:t>Geográfus, matematikus, csillagász, fizikus, írt asztrológiai és nagyhatású zeneelméleti művet is (az asztrológiát tud. alapra akarta helyezni)</a:t>
            </a:r>
          </a:p>
          <a:p>
            <a:pPr marL="0" indent="0">
              <a:buNone/>
            </a:pPr>
            <a:r>
              <a:rPr lang="hu-HU"/>
              <a:t>Mathématiké szüntaxisz = </a:t>
            </a:r>
            <a:r>
              <a:rPr lang="hu-HU" b="1" u="sng">
                <a:highlight>
                  <a:srgbClr val="FFFF00"/>
                </a:highlight>
              </a:rPr>
              <a:t>Almagest</a:t>
            </a:r>
            <a:r>
              <a:rPr lang="hu-HU"/>
              <a:t> – hé megiszté (szüntaxisz) arab alakjából (13 könyv) – az iszlám világban is alapmű</a:t>
            </a:r>
          </a:p>
          <a:p>
            <a:pPr marL="0" indent="0">
              <a:buNone/>
            </a:pPr>
            <a:r>
              <a:rPr lang="hu-HU"/>
              <a:t>A csillagászatot matematikai alapokon dolgozta ki: világosabban, teljesebben, jobban felépítve, mint az elődök</a:t>
            </a:r>
          </a:p>
          <a:p>
            <a:pPr marL="0" indent="0">
              <a:buNone/>
            </a:pPr>
            <a:r>
              <a:rPr lang="hu-HU"/>
              <a:t>&gt;&gt; betetőzése az ókori csillagászatnak</a:t>
            </a:r>
          </a:p>
          <a:p>
            <a:pPr marL="0" indent="0">
              <a:buNone/>
            </a:pPr>
            <a:r>
              <a:rPr lang="hu-HU"/>
              <a:t>&gt;&gt; a középkor végéig meghatározó mű</a:t>
            </a:r>
          </a:p>
          <a:p>
            <a:pPr marL="0" indent="0">
              <a:buNone/>
            </a:pPr>
            <a:r>
              <a:rPr lang="hu-HU"/>
              <a:t>&gt;&gt; eltűntek a korábbi művek</a:t>
            </a:r>
          </a:p>
          <a:p>
            <a:pPr marL="0" indent="0">
              <a:buNone/>
            </a:pPr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F3461A1-2386-E769-8A75-171BD7C32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0241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8F20FC-BA74-A85C-F762-F5072F21E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915337"/>
            <a:ext cx="7806519" cy="708747"/>
          </a:xfrm>
        </p:spPr>
        <p:txBody>
          <a:bodyPr>
            <a:normAutofit fontScale="90000"/>
          </a:bodyPr>
          <a:lstStyle/>
          <a:p>
            <a:r>
              <a:rPr lang="hu-HU"/>
              <a:t>Claudius Ptolemaeus – 2.</a:t>
            </a:r>
            <a:br>
              <a:rPr lang="hu-HU"/>
            </a:br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6AA625-8136-903E-C9E2-E2CF6A2A3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84" y="2347415"/>
            <a:ext cx="7806519" cy="4094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/>
              <a:t>A geocentrikus világkép összegzése</a:t>
            </a:r>
          </a:p>
          <a:p>
            <a:pPr marL="0" indent="0">
              <a:buNone/>
            </a:pPr>
            <a:r>
              <a:rPr lang="hu-HU"/>
              <a:t>- a Föld gömb alakú, a világegyetem közepén, mozdulatlan</a:t>
            </a:r>
          </a:p>
          <a:p>
            <a:pPr marL="0" indent="0">
              <a:buNone/>
            </a:pPr>
            <a:r>
              <a:rPr lang="hu-HU"/>
              <a:t>- az égbolt gömb alakú és forog</a:t>
            </a:r>
          </a:p>
          <a:p>
            <a:pPr marL="0" indent="0">
              <a:buNone/>
            </a:pPr>
            <a:r>
              <a:rPr lang="hu-HU"/>
              <a:t>-a Nap, Hold, csillagok, bolygók (epiciklusok) mozgása, helyzetük kiszámításának elmélete</a:t>
            </a:r>
          </a:p>
          <a:p>
            <a:pPr marL="0" indent="0">
              <a:buNone/>
            </a:pPr>
            <a:r>
              <a:rPr lang="hu-HU"/>
              <a:t>- állócsillagkatalógusa megadja Hipparkhosz csillagpozícióit és –fényességét</a:t>
            </a:r>
          </a:p>
          <a:p>
            <a:pPr marL="0" indent="0">
              <a:buNone/>
            </a:pPr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56DD5E3-3673-4691-0FB9-C482025F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6455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AEBD4DE-6822-3E98-B3D5-3AA63F23D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20</a:t>
            </a:fld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C4218DB-00A2-F724-F993-353E5B9C1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00437"/>
            <a:ext cx="9144000" cy="335756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F791C4D-CDBE-8CC3-8E2D-1343DEE86A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78" t="9317" b="16352"/>
          <a:stretch/>
        </p:blipFill>
        <p:spPr>
          <a:xfrm>
            <a:off x="29390" y="-10662"/>
            <a:ext cx="6215960" cy="3439662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336A85ED-4C62-5E7E-13DC-8C8FE0F0E2E1}"/>
              </a:ext>
            </a:extLst>
          </p:cNvPr>
          <p:cNvSpPr txBox="1"/>
          <p:nvPr/>
        </p:nvSpPr>
        <p:spPr>
          <a:xfrm>
            <a:off x="4052007" y="136478"/>
            <a:ext cx="191068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sz="2000"/>
              <a:t>nyári napforduló</a:t>
            </a:r>
          </a:p>
        </p:txBody>
      </p:sp>
    </p:spTree>
    <p:extLst>
      <p:ext uri="{BB962C8B-B14F-4D97-AF65-F5344CB8AC3E}">
        <p14:creationId xmlns:p14="http://schemas.microsoft.com/office/powerpoint/2010/main" val="2223527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E0E649C3-6E46-CDBC-54C7-6C05E0003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38A62856-7C88-4AE9-EAEB-180BED1E4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0453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1B590E9C-182C-8BE9-516C-07E6CC4E5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335" y="0"/>
            <a:ext cx="4135272" cy="4235745"/>
          </a:xfrm>
          <a:prstGeom prst="rect">
            <a:avLst/>
          </a:prstGeom>
        </p:spPr>
      </p:pic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E03BEF83-7652-0418-590A-F16FC505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22</a:t>
            </a:fld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3DEE605-CAD6-252F-8821-734B5A0EE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511" y="2374710"/>
            <a:ext cx="3661489" cy="448329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9078E95C-CE68-5624-8242-FF8F242A1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9380"/>
            <a:ext cx="2871465" cy="3828620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227DF2C1-2AAD-7D74-ABE8-8CA1A57E5F60}"/>
              </a:ext>
            </a:extLst>
          </p:cNvPr>
          <p:cNvSpPr txBox="1"/>
          <p:nvPr/>
        </p:nvSpPr>
        <p:spPr>
          <a:xfrm>
            <a:off x="6305266" y="766210"/>
            <a:ext cx="20471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0" i="0" u="sng">
                <a:solidFill>
                  <a:srgbClr val="0000FF"/>
                </a:solidFill>
                <a:effectLst/>
                <a:latin typeface="Verdana" panose="020B0604030504040204" pitchFamily="34" charset="0"/>
                <a:hlinkClick r:id="rId5"/>
              </a:rPr>
              <a:t>https://sze-gyor.videotorium.hu/hu/recordings/9622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3384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2404B8-389D-C5DA-82AB-FCFDE48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0492" y="915338"/>
            <a:ext cx="2468864" cy="983276"/>
          </a:xfrm>
          <a:solidFill>
            <a:srgbClr val="FFFF00"/>
          </a:solidFill>
        </p:spPr>
        <p:txBody>
          <a:bodyPr/>
          <a:lstStyle/>
          <a:p>
            <a:r>
              <a:rPr lang="hu-HU" b="1"/>
              <a:t>Napórák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C3A5E68-D0CC-EFE5-E7BC-87AAC79A0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1726441"/>
            <a:ext cx="1799846" cy="270908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B974AB84-A457-CCF5-CA22-0E4E4DC47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31" y="4043497"/>
            <a:ext cx="3194461" cy="233408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9F16677-59E2-16FD-6A1F-B5BA5DC8A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541" y="1898613"/>
            <a:ext cx="3810000" cy="285750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76180466-B947-3B9B-08DC-9D05D6C30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6639" y="1844507"/>
            <a:ext cx="2857500" cy="28575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AD247762-C6CE-E879-4F1C-0230915C64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4260" y="4693124"/>
            <a:ext cx="2958361" cy="198574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40D68096-CCD7-735F-DEA5-BB1FD61A60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0101" y="233455"/>
            <a:ext cx="2723596" cy="1985749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19CE6309-7976-4B5D-2EB4-7FF19BF7F3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6254" y="523970"/>
            <a:ext cx="1666875" cy="2390775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4F818787-E938-4F0C-37C7-77DD887B76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8372" y="-21700"/>
            <a:ext cx="2078703" cy="2334086"/>
          </a:xfrm>
          <a:prstGeom prst="rect">
            <a:avLst/>
          </a:prstGeom>
        </p:spPr>
      </p:pic>
      <p:sp>
        <p:nvSpPr>
          <p:cNvPr id="14" name="Szövegdoboz 13">
            <a:extLst>
              <a:ext uri="{FF2B5EF4-FFF2-40B4-BE49-F238E27FC236}">
                <a16:creationId xmlns:a16="http://schemas.microsoft.com/office/drawing/2014/main" id="{B23DEA26-E260-393F-4418-C6168E90BD7D}"/>
              </a:ext>
            </a:extLst>
          </p:cNvPr>
          <p:cNvSpPr txBox="1"/>
          <p:nvPr/>
        </p:nvSpPr>
        <p:spPr>
          <a:xfrm>
            <a:off x="96031" y="6508359"/>
            <a:ext cx="4667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https://www.mysundial.ca/tsp/tsp_index.html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92C3EFEF-67EF-335D-6542-332112838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1188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02" y="669679"/>
            <a:ext cx="8857396" cy="831576"/>
          </a:xfrm>
        </p:spPr>
        <p:txBody>
          <a:bodyPr>
            <a:normAutofit fontScale="90000"/>
          </a:bodyPr>
          <a:lstStyle/>
          <a:p>
            <a:r>
              <a:rPr lang="hu-HU">
                <a:highlight>
                  <a:srgbClr val="FFFF00"/>
                </a:highlight>
              </a:rPr>
              <a:t>Napórák</a:t>
            </a:r>
            <a:br>
              <a:rPr lang="hu-HU"/>
            </a:br>
            <a:r>
              <a:rPr lang="hu-HU" sz="2700" b="1"/>
              <a:t>az időmérés története a természettől eltávolodás története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331" y="1746914"/>
            <a:ext cx="7601803" cy="5111086"/>
          </a:xfrm>
        </p:spPr>
        <p:txBody>
          <a:bodyPr>
            <a:normAutofit fontScale="92500" lnSpcReduction="20000"/>
          </a:bodyPr>
          <a:lstStyle/>
          <a:p>
            <a:pPr marL="34290" indent="0">
              <a:buNone/>
            </a:pPr>
            <a:r>
              <a:rPr lang="hu-HU"/>
              <a:t>Plautus (Kr.e. 3-2. század):					(Aulus Gellius 3.3.5)</a:t>
            </a:r>
          </a:p>
          <a:p>
            <a:pPr marL="34290" indent="0">
              <a:buNone/>
            </a:pPr>
            <a:endParaRPr lang="hu-HU"/>
          </a:p>
          <a:p>
            <a:pPr marL="34290" indent="0">
              <a:buNone/>
            </a:pPr>
            <a:r>
              <a:rPr lang="hu-HU"/>
              <a:t>«Isten büntesse, ki az időbeosztást feltalálta</a:t>
            </a:r>
          </a:p>
          <a:p>
            <a:pPr marL="34290" indent="0">
              <a:buNone/>
            </a:pPr>
            <a:r>
              <a:rPr lang="hu-HU"/>
              <a:t>És legelőször itt napórát állított.</a:t>
            </a:r>
          </a:p>
          <a:p>
            <a:pPr marL="34290" indent="0">
              <a:buNone/>
            </a:pPr>
            <a:r>
              <a:rPr lang="hu-HU"/>
              <a:t>Vesztemre az egész napot ízekre darabolja.</a:t>
            </a:r>
          </a:p>
          <a:p>
            <a:pPr marL="34290" indent="0">
              <a:buNone/>
            </a:pPr>
            <a:r>
              <a:rPr lang="hu-HU"/>
              <a:t>Gyermek koromban hasam volt az egyedüli napóra</a:t>
            </a:r>
          </a:p>
          <a:p>
            <a:pPr marL="34290" indent="0">
              <a:buNone/>
            </a:pPr>
            <a:r>
              <a:rPr lang="hu-HU"/>
              <a:t>Az idevalóknál mind pontosabban járt,</a:t>
            </a:r>
          </a:p>
          <a:p>
            <a:pPr marL="34290" indent="0">
              <a:buNone/>
            </a:pPr>
            <a:r>
              <a:rPr lang="hu-HU"/>
              <a:t>Ebédre hitt, kivéve mikor nem volt mit,</a:t>
            </a:r>
          </a:p>
          <a:p>
            <a:pPr marL="34290" indent="0">
              <a:buNone/>
            </a:pPr>
            <a:r>
              <a:rPr lang="hu-HU"/>
              <a:t>Most ha van is, dehogy eszünk, míg a nap nem akarja,</a:t>
            </a:r>
          </a:p>
          <a:p>
            <a:pPr marL="34290" indent="0">
              <a:buNone/>
            </a:pPr>
            <a:r>
              <a:rPr lang="hu-HU"/>
              <a:t>Mióta napórákkal telve városunk,</a:t>
            </a:r>
          </a:p>
          <a:p>
            <a:pPr marL="34290" indent="0">
              <a:buNone/>
            </a:pPr>
            <a:r>
              <a:rPr lang="hu-HU"/>
              <a:t>A nép nagyobbára lebzsel éhesen.»</a:t>
            </a:r>
          </a:p>
          <a:p>
            <a:pPr marL="34290" indent="0">
              <a:buNone/>
            </a:pPr>
            <a:r>
              <a:rPr lang="hu-HU"/>
              <a:t>(Rómában a forumon a Kr. e. 2. század óta állt napóra)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E6643C1-FDDA-6947-D2AE-1A3BD4358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5538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925" y="982132"/>
            <a:ext cx="3672125" cy="1303867"/>
          </a:xfrm>
        </p:spPr>
        <p:txBody>
          <a:bodyPr>
            <a:normAutofit fontScale="90000"/>
          </a:bodyPr>
          <a:lstStyle/>
          <a:p>
            <a:r>
              <a:rPr lang="hu-HU"/>
              <a:t>Gnómón -1.</a:t>
            </a:r>
            <a:br>
              <a:rPr lang="hu-HU"/>
            </a:br>
            <a:r>
              <a:rPr lang="hu-HU" sz="3100"/>
              <a:t>(árnyékvető pálca: eleinte naptár, később óra is)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538" y="2556932"/>
            <a:ext cx="4785049" cy="3318936"/>
          </a:xfrm>
        </p:spPr>
        <p:txBody>
          <a:bodyPr>
            <a:normAutofit fontScale="85000" lnSpcReduction="10000"/>
          </a:bodyPr>
          <a:lstStyle/>
          <a:p>
            <a:pPr marL="34290" indent="0">
              <a:lnSpc>
                <a:spcPct val="90000"/>
              </a:lnSpc>
              <a:buNone/>
            </a:pPr>
            <a:r>
              <a:rPr lang="hu-HU" sz="2000" b="1">
                <a:highlight>
                  <a:srgbClr val="FFFF00"/>
                </a:highlight>
              </a:rPr>
              <a:t>Anaximandrosz</a:t>
            </a:r>
            <a:r>
              <a:rPr lang="hu-HU" sz="2000"/>
              <a:t> vezeti be használatát (Babilóniából) + Spártában csinált egy „városi órát”</a:t>
            </a:r>
          </a:p>
          <a:p>
            <a:pPr marL="34290" indent="0">
              <a:lnSpc>
                <a:spcPct val="90000"/>
              </a:lnSpc>
              <a:buNone/>
            </a:pPr>
            <a:r>
              <a:rPr lang="hu-HU" sz="2000" b="1" u="sng"/>
              <a:t>A déli árnyék hosszát méri </a:t>
            </a:r>
            <a:r>
              <a:rPr lang="hu-HU" sz="2000"/>
              <a:t>&gt;&gt; napéjegyenőségek, napfordulók  - ha egy obeliszk, akkor hónapokat, napokat is:</a:t>
            </a:r>
          </a:p>
          <a:p>
            <a:pPr marL="34290" indent="0">
              <a:lnSpc>
                <a:spcPct val="90000"/>
              </a:lnSpc>
              <a:buNone/>
            </a:pPr>
            <a:r>
              <a:rPr lang="hu-HU" sz="2000"/>
              <a:t>Augustus a Campus Martiuson Kr. e. 10-ben: Solarium/Horologium Augusti: egy meridián kijelölésével (aranyozott beosztással) – Solnak szentelve, összhangban az Ara Pacisszal</a:t>
            </a:r>
          </a:p>
          <a:p>
            <a:pPr marL="34290" indent="0">
              <a:lnSpc>
                <a:spcPct val="90000"/>
              </a:lnSpc>
              <a:buNone/>
            </a:pPr>
            <a:r>
              <a:rPr lang="hu-HU" sz="2000"/>
              <a:t>A „számlap”: </a:t>
            </a:r>
            <a:r>
              <a:rPr lang="hu-HU" sz="2000" b="1">
                <a:highlight>
                  <a:srgbClr val="FFFF00"/>
                </a:highlight>
              </a:rPr>
              <a:t>hóroszkopeion</a:t>
            </a:r>
            <a:r>
              <a:rPr lang="hu-HU" sz="2000"/>
              <a:t> (a </a:t>
            </a:r>
            <a:r>
              <a:rPr lang="hu-HU" sz="2000" b="1" i="1" u="sng"/>
              <a:t>hóra</a:t>
            </a:r>
            <a:r>
              <a:rPr lang="hu-HU" sz="2000"/>
              <a:t> jelentése a 4. század előtt nem óra). A nap 12 részre osztva (babilóniaktól), de nem óráknak nevezve a részek</a:t>
            </a:r>
          </a:p>
        </p:txBody>
      </p:sp>
      <p:pic>
        <p:nvPicPr>
          <p:cNvPr id="4" name="Kép 3" descr="A képen térkép, szöveg, diagram, atlasz látható&#10;&#10;Automatikusan generált leírás">
            <a:extLst>
              <a:ext uri="{FF2B5EF4-FFF2-40B4-BE49-F238E27FC236}">
                <a16:creationId xmlns:a16="http://schemas.microsoft.com/office/drawing/2014/main" id="{89E8E2FD-389F-3C64-8914-522189B3F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4" r="4" b="8340"/>
          <a:stretch/>
        </p:blipFill>
        <p:spPr>
          <a:xfrm>
            <a:off x="6102993" y="1158024"/>
            <a:ext cx="2129458" cy="2066544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55395DAE-F57A-F845-9E6C-C963C774E3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24" r="9100" b="2"/>
          <a:stretch/>
        </p:blipFill>
        <p:spPr>
          <a:xfrm>
            <a:off x="6101589" y="3631646"/>
            <a:ext cx="2132266" cy="2066544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0AB3251-68C5-A9A3-7E25-5D48B0B2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25</a:t>
            </a:fld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99051B94-47C8-0F55-06F4-466CC8F14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5" y="0"/>
            <a:ext cx="1733266" cy="259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77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15338"/>
            <a:ext cx="6798734" cy="831576"/>
          </a:xfrm>
        </p:spPr>
        <p:txBody>
          <a:bodyPr/>
          <a:lstStyle/>
          <a:p>
            <a:r>
              <a:rPr lang="hu-HU"/>
              <a:t>Gnómón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570" y="2415654"/>
            <a:ext cx="7533564" cy="3527007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hu-HU" sz="2400"/>
              <a:t>A napórák számlapján a beosztások ált. </a:t>
            </a:r>
            <a:r>
              <a:rPr lang="hu-HU" sz="2400" b="1" u="sng"/>
              <a:t>időszakos „órákat” </a:t>
            </a:r>
            <a:r>
              <a:rPr lang="hu-HU" sz="2400"/>
              <a:t>jelölnek (a nappal 1/12-ed része: 45-75 perc)</a:t>
            </a:r>
          </a:p>
          <a:p>
            <a:pPr marL="34290" indent="0">
              <a:buNone/>
            </a:pPr>
            <a:r>
              <a:rPr lang="hu-HU" sz="2400">
                <a:highlight>
                  <a:srgbClr val="FFFF00"/>
                </a:highlight>
              </a:rPr>
              <a:t>Arisztophanész: Nőuralom 651</a:t>
            </a:r>
            <a:r>
              <a:rPr lang="hu-HU" sz="2400"/>
              <a:t>: </a:t>
            </a:r>
            <a:r>
              <a:rPr lang="hu-HU" sz="2400" i="1"/>
              <a:t>„te egyébre ne gondolj, csak hogy mikor az árnyék tíz láb, kenekedjél s menj ebédre” </a:t>
            </a:r>
          </a:p>
          <a:p>
            <a:pPr marL="34290" indent="0">
              <a:buNone/>
            </a:pPr>
            <a:r>
              <a:rPr lang="hu-HU" sz="2400" i="1"/>
              <a:t>&gt;&gt; </a:t>
            </a:r>
            <a:r>
              <a:rPr lang="hu-HU" sz="2400"/>
              <a:t>mindig máskor a reggeli, vacsora – ez megfelel a biológiai órának</a:t>
            </a:r>
            <a:endParaRPr lang="hu-HU" sz="2400" i="1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71B8B94-931B-00AC-F3EE-6E1FD4ED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6980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15338"/>
            <a:ext cx="6798734" cy="831576"/>
          </a:xfrm>
        </p:spPr>
        <p:txBody>
          <a:bodyPr/>
          <a:lstStyle/>
          <a:p>
            <a:r>
              <a:rPr lang="hu-HU"/>
              <a:t>Napórák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570" y="2415654"/>
            <a:ext cx="7533564" cy="3527007"/>
          </a:xfrm>
        </p:spPr>
        <p:txBody>
          <a:bodyPr>
            <a:normAutofit fontScale="92500"/>
          </a:bodyPr>
          <a:lstStyle/>
          <a:p>
            <a:pPr marL="34290" indent="0">
              <a:buNone/>
            </a:pPr>
            <a:r>
              <a:rPr lang="hu-HU"/>
              <a:t>Az órákat mutatják, néhány a félórákat, de ennél nem pontosabbak</a:t>
            </a:r>
          </a:p>
          <a:p>
            <a:pPr marL="34290" indent="0">
              <a:buNone/>
            </a:pPr>
            <a:r>
              <a:rPr lang="hu-HU" sz="2400"/>
              <a:t>&lt;&lt; </a:t>
            </a:r>
            <a:r>
              <a:rPr lang="hu-HU" sz="2400" b="1" u="sng">
                <a:highlight>
                  <a:srgbClr val="FFFF00"/>
                </a:highlight>
              </a:rPr>
              <a:t>Nem számítottak a kis időegységek </a:t>
            </a:r>
            <a:r>
              <a:rPr lang="hu-HU" sz="2400"/>
              <a:t>(az is mutatja ezt, hogy hordozható napórákat is használtak egymástól távoli szélességi fokokon, pedig nem tudtak mindenhol pontosak lenni): a pontossággal kapcsolatos elvárások nagyon különböztek a maiaktól</a:t>
            </a:r>
          </a:p>
          <a:p>
            <a:pPr marL="34290" indent="0">
              <a:buNone/>
            </a:pPr>
            <a:r>
              <a:rPr lang="hu-HU" b="0" i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Seneca: Apocolocyntosis </a:t>
            </a:r>
            <a:r>
              <a:rPr lang="hu-HU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2: „október volt, október tizenharmadika. Az órát nem tudnám pontosan megmondani: a filozófusok könnyebben egyeznek meg, mint az órák. Mindenesetre déli tizenkettő és egy óra között lehetett. ”</a:t>
            </a: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D3FF5D0-52AD-04B5-66A2-C5D5C80B7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98071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967" y="915338"/>
            <a:ext cx="8639033" cy="831576"/>
          </a:xfrm>
        </p:spPr>
        <p:txBody>
          <a:bodyPr>
            <a:normAutofit fontScale="90000"/>
          </a:bodyPr>
          <a:lstStyle/>
          <a:p>
            <a:r>
              <a:rPr lang="hu-HU"/>
              <a:t>„Gömbalakú” napóra (az égbolt fordítottja)</a:t>
            </a:r>
            <a:br>
              <a:rPr lang="hu-HU"/>
            </a:br>
            <a:r>
              <a:rPr lang="hu-HU" sz="2700"/>
              <a:t>legnehezebb elkészíteni, de legkönyebb jelzésekkel ellátni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570" y="2415654"/>
            <a:ext cx="7533564" cy="3527007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hu-HU" sz="2400"/>
              <a:t>3 vonal: napéjegyenlőség + 2 napforduló</a:t>
            </a:r>
          </a:p>
          <a:p>
            <a:pPr marL="34290" indent="0">
              <a:buNone/>
            </a:pPr>
            <a:r>
              <a:rPr lang="hu-HU"/>
              <a:t>11 vonal: </a:t>
            </a:r>
            <a:r>
              <a:rPr lang="hu-HU" b="1" u="sng"/>
              <a:t>időszakos</a:t>
            </a:r>
            <a:r>
              <a:rPr lang="hu-HU"/>
              <a:t> (változó hosszúságú) órák (ABΓ</a:t>
            </a:r>
            <a:r>
              <a:rPr lang="el-GR"/>
              <a:t>Δ</a:t>
            </a:r>
            <a:r>
              <a:rPr lang="hu-HU"/>
              <a:t>…): a nyári napfordulóhoz (az óra aljához) közelebb hosszabbak (szélesebbek) az órák</a:t>
            </a:r>
            <a:endParaRPr lang="hu-HU" sz="240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3DB5424-7F44-1180-052C-DC6EDF61B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365" y="4133315"/>
            <a:ext cx="3877635" cy="2724685"/>
          </a:xfrm>
          <a:prstGeom prst="rect">
            <a:avLst/>
          </a:prstGeom>
        </p:spPr>
      </p:pic>
      <p:sp>
        <p:nvSpPr>
          <p:cNvPr id="5" name="Nyíl: lefelé mutató 4">
            <a:extLst>
              <a:ext uri="{FF2B5EF4-FFF2-40B4-BE49-F238E27FC236}">
                <a16:creationId xmlns:a16="http://schemas.microsoft.com/office/drawing/2014/main" id="{96ECDEEF-20F7-C7B7-03BE-82F093D2E457}"/>
              </a:ext>
            </a:extLst>
          </p:cNvPr>
          <p:cNvSpPr/>
          <p:nvPr/>
        </p:nvSpPr>
        <p:spPr>
          <a:xfrm>
            <a:off x="7975600" y="5827594"/>
            <a:ext cx="226704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EB2FBEA3-8B1B-9656-C38C-0D6E94AB9B28}"/>
              </a:ext>
            </a:extLst>
          </p:cNvPr>
          <p:cNvSpPr txBox="1"/>
          <p:nvPr/>
        </p:nvSpPr>
        <p:spPr>
          <a:xfrm>
            <a:off x="4121624" y="297521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ABF9BB9-4F34-036F-DD8D-13E9D1CDD95D}"/>
              </a:ext>
            </a:extLst>
          </p:cNvPr>
          <p:cNvSpPr txBox="1"/>
          <p:nvPr/>
        </p:nvSpPr>
        <p:spPr>
          <a:xfrm>
            <a:off x="8325134" y="6344337"/>
            <a:ext cx="64953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/>
              <a:t>Dél</a:t>
            </a:r>
          </a:p>
        </p:txBody>
      </p:sp>
      <p:sp>
        <p:nvSpPr>
          <p:cNvPr id="8" name="Dia számának helye 7">
            <a:extLst>
              <a:ext uri="{FF2B5EF4-FFF2-40B4-BE49-F238E27FC236}">
                <a16:creationId xmlns:a16="http://schemas.microsoft.com/office/drawing/2014/main" id="{F2348CDE-F52E-D71D-E245-7A7D4CFAC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9839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15338"/>
            <a:ext cx="6798734" cy="831576"/>
          </a:xfrm>
        </p:spPr>
        <p:txBody>
          <a:bodyPr>
            <a:normAutofit/>
          </a:bodyPr>
          <a:lstStyle/>
          <a:p>
            <a:r>
              <a:rPr lang="hu-HU"/>
              <a:t>Kúpalakú napóra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569" y="2415654"/>
            <a:ext cx="6058089" cy="3527007"/>
          </a:xfrm>
        </p:spPr>
        <p:txBody>
          <a:bodyPr>
            <a:normAutofit/>
          </a:bodyPr>
          <a:lstStyle/>
          <a:p>
            <a:pPr marL="377190" indent="-342900"/>
            <a:r>
              <a:rPr lang="hu-HU" sz="2400"/>
              <a:t>a gömbalakú variánsa</a:t>
            </a:r>
          </a:p>
          <a:p>
            <a:pPr marL="377190" indent="-342900"/>
            <a:r>
              <a:rPr lang="hu-HU"/>
              <a:t>ez is nagyon gyakori típus (a készítőknek nem kell ismerniük az elméleti alapokat)</a:t>
            </a:r>
          </a:p>
          <a:p>
            <a:pPr marL="34290" indent="0">
              <a:buNone/>
            </a:pPr>
            <a:endParaRPr lang="hu-HU" sz="240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7FBA56C-B79E-BAFE-3CD4-1A35088A09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86" r="17961"/>
          <a:stretch/>
        </p:blipFill>
        <p:spPr>
          <a:xfrm>
            <a:off x="6849659" y="0"/>
            <a:ext cx="2251881" cy="4442346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A1B8BB8-2363-D4F0-138A-F2AE42DF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29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56480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570" y="664091"/>
            <a:ext cx="5435830" cy="831576"/>
          </a:xfrm>
        </p:spPr>
        <p:txBody>
          <a:bodyPr>
            <a:normAutofit fontScale="90000"/>
          </a:bodyPr>
          <a:lstStyle/>
          <a:p>
            <a:r>
              <a:rPr lang="hu-HU"/>
              <a:t>Sík napóra (vízszintes vagy függőleges)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570" y="2326444"/>
            <a:ext cx="5435830" cy="3527007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hu-HU"/>
              <a:t>Legkönyebb megépíteni, de a jelölések elkészítése a legnehezebb &lt;&lt; az ég</a:t>
            </a:r>
            <a:r>
              <a:rPr lang="hu-HU" b="1" u="sng"/>
              <a:t>gömb</a:t>
            </a:r>
            <a:r>
              <a:rPr lang="hu-HU"/>
              <a:t>öt sík felületre kell vetíteni</a:t>
            </a:r>
          </a:p>
          <a:p>
            <a:pPr marL="34290" indent="0">
              <a:buNone/>
            </a:pPr>
            <a:r>
              <a:rPr lang="hu-HU"/>
              <a:t>Szelek tornya (Kr. e. 2. század): 9 napóra az oldalakon, belül vízóra (+a szélirányt jelzi) – állandó vízellátás a közeli folyóból</a:t>
            </a:r>
            <a:endParaRPr lang="hu-HU" sz="240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E35B360-9939-C362-29AF-365F292DA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400" y="2991334"/>
            <a:ext cx="2916600" cy="386666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9B02D5F-EC2D-28BF-E510-F3DD4A92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400" y="0"/>
            <a:ext cx="2881313" cy="314325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03AEFAE-2DED-315A-D43B-CD0236B44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817660"/>
            <a:ext cx="2717230" cy="204034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4A57D79-ECDE-ABF1-2CDB-C5600F0F7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4232" y="4817660"/>
            <a:ext cx="2662223" cy="2071583"/>
          </a:xfrm>
          <a:prstGeom prst="rect">
            <a:avLst/>
          </a:prstGeom>
        </p:spPr>
      </p:pic>
      <p:sp>
        <p:nvSpPr>
          <p:cNvPr id="8" name="Dia számának helye 7">
            <a:extLst>
              <a:ext uri="{FF2B5EF4-FFF2-40B4-BE49-F238E27FC236}">
                <a16:creationId xmlns:a16="http://schemas.microsoft.com/office/drawing/2014/main" id="{5F0E85A1-E5CA-6D73-459A-485890164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39820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85CAB832-3863-210F-6453-DABA45C5B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551" y="0"/>
            <a:ext cx="4040449" cy="2691949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EC35BEAD-F3AF-A042-4EAD-21D454521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3134" y="2814851"/>
            <a:ext cx="5390866" cy="404315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3D40524-3C39-E17C-05AF-CCB4BE569A11}"/>
              </a:ext>
            </a:extLst>
          </p:cNvPr>
          <p:cNvSpPr txBox="1"/>
          <p:nvPr/>
        </p:nvSpPr>
        <p:spPr>
          <a:xfrm>
            <a:off x="1569493" y="1105469"/>
            <a:ext cx="3066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/>
              <a:t>A Szelek tornya vízórája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F4EAF08-2DD7-BF41-B0AB-6BFDA3DA8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31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85414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15338"/>
            <a:ext cx="6798734" cy="831576"/>
          </a:xfrm>
        </p:spPr>
        <p:txBody>
          <a:bodyPr/>
          <a:lstStyle/>
          <a:p>
            <a:r>
              <a:rPr lang="hu-HU"/>
              <a:t>Vízórák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570" y="2415654"/>
            <a:ext cx="7533564" cy="3527007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hu-HU" sz="2400"/>
              <a:t>Tkp. stopperórák (a napot és az órát nem jelölik)</a:t>
            </a:r>
          </a:p>
          <a:p>
            <a:pPr marL="34290" indent="0">
              <a:buNone/>
            </a:pPr>
            <a:r>
              <a:rPr lang="hu-HU"/>
              <a:t>(Plinius NH 33.96-7: egy hispániai ezüstbányában a műszakokat lámpákkal mérték - ti. bizonyos mennyiségű olajat használtak el – ez is stopper)</a:t>
            </a:r>
          </a:p>
          <a:p>
            <a:pPr marL="34290" indent="0">
              <a:buNone/>
            </a:pPr>
            <a:r>
              <a:rPr lang="hu-HU" sz="2400"/>
              <a:t>Az időmérés éjjel és rossz időben is leh</a:t>
            </a:r>
            <a:r>
              <a:rPr lang="hu-HU"/>
              <a:t>etséges (éjszakai őrség idejének mérése; van sírfelirat, ahol azt is megadják, hogy az éjszaka 5. órájában halt meg)</a:t>
            </a: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6604B66-0F1E-2CDF-A15A-50900207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32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29477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D5B1B1A-5FF0-FB48-8BFF-9DEF7D87F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57895" cy="515203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BA1F74BB-D7FF-6794-61D3-9CB9DEC7A2DC}"/>
              </a:ext>
            </a:extLst>
          </p:cNvPr>
          <p:cNvSpPr txBox="1"/>
          <p:nvPr/>
        </p:nvSpPr>
        <p:spPr>
          <a:xfrm>
            <a:off x="4357895" y="1023582"/>
            <a:ext cx="4357895" cy="4524315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2 khoesz = 2 x 3 liter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Az Antiokhisz phüléé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Az alsó edény belsejében mérce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5 drakhma alatti ügyekben 7 khoeszt beszélhettek (felette 10)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„Kevés vizem van már” ti. időm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Korlátozta a beszéd szabadságát (Szókratész panaszolja ezt), de biztosította az egyenlőséget (ami a demokrácia feltétele)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Rómában is vízóra a bíróságon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34162CBE-771E-6B31-5DAD-F0FC803B5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126642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2">
            <a:extLst>
              <a:ext uri="{FF2B5EF4-FFF2-40B4-BE49-F238E27FC236}">
                <a16:creationId xmlns:a16="http://schemas.microsoft.com/office/drawing/2014/main" id="{523701D6-C64B-5849-0745-88F0533D0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4CF239-B67F-4392-95BE-02CFD675A371}" type="slidenum">
              <a:rPr lang="hu-HU" altLang="hu-HU" smtClean="0"/>
              <a:pPr/>
              <a:t>34</a:t>
            </a:fld>
            <a:endParaRPr lang="hu-HU" altLang="hu-HU"/>
          </a:p>
        </p:txBody>
      </p:sp>
      <p:pic>
        <p:nvPicPr>
          <p:cNvPr id="23555" name="Kép 1">
            <a:extLst>
              <a:ext uri="{FF2B5EF4-FFF2-40B4-BE49-F238E27FC236}">
                <a16:creationId xmlns:a16="http://schemas.microsoft.com/office/drawing/2014/main" id="{32FF5E3B-EB06-9BA4-B3E6-5E4DBA1D5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1"/>
          <a:stretch>
            <a:fillRect/>
          </a:stretch>
        </p:blipFill>
        <p:spPr bwMode="auto">
          <a:xfrm>
            <a:off x="0" y="0"/>
            <a:ext cx="6203950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Kép 3">
            <a:extLst>
              <a:ext uri="{FF2B5EF4-FFF2-40B4-BE49-F238E27FC236}">
                <a16:creationId xmlns:a16="http://schemas.microsoft.com/office/drawing/2014/main" id="{84B881EC-5DC6-51C3-5293-E9C7DDD2F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463675"/>
            <a:ext cx="4284662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Szövegdoboz 4">
            <a:extLst>
              <a:ext uri="{FF2B5EF4-FFF2-40B4-BE49-F238E27FC236}">
                <a16:creationId xmlns:a16="http://schemas.microsoft.com/office/drawing/2014/main" id="{A7185F01-AC86-48BF-9A4E-19DB5A6FC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" y="106363"/>
            <a:ext cx="4714875" cy="584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altLang="hu-HU" sz="3200" b="1" u="sng"/>
              <a:t>Amphiaraosz szentélye</a:t>
            </a:r>
          </a:p>
        </p:txBody>
      </p:sp>
      <p:pic>
        <p:nvPicPr>
          <p:cNvPr id="23559" name="Kép 8">
            <a:extLst>
              <a:ext uri="{FF2B5EF4-FFF2-40B4-BE49-F238E27FC236}">
                <a16:creationId xmlns:a16="http://schemas.microsoft.com/office/drawing/2014/main" id="{175A8F56-38B1-188D-8FF5-DE66A3850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463675"/>
            <a:ext cx="31115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E067E7E5-F456-F7D8-1B10-093B92F2F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988" y="4625474"/>
            <a:ext cx="3828000" cy="2232526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5FB75742-C390-B13D-DA4C-6B4FB9C83E24}"/>
              </a:ext>
            </a:extLst>
          </p:cNvPr>
          <p:cNvSpPr txBox="1"/>
          <p:nvPr/>
        </p:nvSpPr>
        <p:spPr>
          <a:xfrm>
            <a:off x="7373257" y="1088571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>
                <a:highlight>
                  <a:srgbClr val="FFFF00"/>
                </a:highlight>
              </a:rPr>
              <a:t>Óróposz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F6ED894C-58B1-3514-30CE-1BDF9BC88010}"/>
              </a:ext>
            </a:extLst>
          </p:cNvPr>
          <p:cNvSpPr txBox="1"/>
          <p:nvPr/>
        </p:nvSpPr>
        <p:spPr>
          <a:xfrm>
            <a:off x="1965278" y="433685"/>
            <a:ext cx="4596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u="sng">
                <a:highlight>
                  <a:srgbClr val="FFFF00"/>
                </a:highlight>
              </a:rPr>
              <a:t>Az óróposzi Amphiaraion vízórája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7CE7A03-26BE-65BA-D29C-18DFF9C3A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2448797"/>
            <a:ext cx="4572000" cy="4472608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75E994DA-9010-4056-16A1-2C6EA1F92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7362"/>
            <a:ext cx="5158854" cy="3430638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22D69F77-F667-AF25-00E7-253EEED590D4}"/>
              </a:ext>
            </a:extLst>
          </p:cNvPr>
          <p:cNvSpPr txBox="1"/>
          <p:nvPr/>
        </p:nvSpPr>
        <p:spPr>
          <a:xfrm>
            <a:off x="771098" y="1118075"/>
            <a:ext cx="760180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/>
              <a:t>Több mint 1000 literes tartály, 2,6 mm-es kifolyó</a:t>
            </a:r>
          </a:p>
          <a:p>
            <a:r>
              <a:rPr lang="hu-HU" sz="2200"/>
              <a:t>&gt;&gt; kb. 17 óra (a szertartások v. színházi előadások idejét mérte)</a:t>
            </a:r>
          </a:p>
          <a:p>
            <a:endParaRPr lang="hu-HU" sz="2200"/>
          </a:p>
          <a:p>
            <a:r>
              <a:rPr lang="hu-HU" sz="2200"/>
              <a:t>(</a:t>
            </a:r>
            <a:r>
              <a:rPr lang="hu-HU" sz="2200" u="sng"/>
              <a:t>ferde fenn az oldala </a:t>
            </a:r>
            <a:r>
              <a:rPr lang="hu-HU" sz="2200"/>
              <a:t>&lt;&lt; egyenletes legyen a kifolyás (hasonló legyen a nyomás: ennek megoldása ott, ahol van állandó vízforrás + egy túlfolyó cső: az athéni agorán így)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8E92FFE-1AD3-F8ED-0F63-DD02EEC25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35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3268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10CA63-3E64-D613-AE52-1E13F6435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Naptárak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401BCAA3-7609-BC1B-FA17-F8CBFC00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36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67502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11" y="161335"/>
            <a:ext cx="6798735" cy="913463"/>
          </a:xfrm>
          <a:solidFill>
            <a:schemeClr val="bg1"/>
          </a:solidFill>
        </p:spPr>
        <p:txBody>
          <a:bodyPr/>
          <a:lstStyle/>
          <a:p>
            <a:r>
              <a:rPr lang="hu-HU"/>
              <a:t>Görög naptárak – 1.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259307" y="1225689"/>
            <a:ext cx="8598090" cy="563231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400"/>
              <a:t>Egy államon belül is a különböző célokra (vallás, mzg, ker, pol) különböző naptárak – összehangolásuk sokszor nehéz</a:t>
            </a:r>
          </a:p>
          <a:p>
            <a:r>
              <a:rPr lang="hu-HU" sz="2400" b="1">
                <a:highlight>
                  <a:srgbClr val="CCFFFF"/>
                </a:highlight>
              </a:rPr>
              <a:t>Athén</a:t>
            </a:r>
            <a:r>
              <a:rPr lang="hu-HU" sz="2400">
                <a:highlight>
                  <a:srgbClr val="CCFFFF"/>
                </a:highlight>
              </a:rPr>
              <a:t>:</a:t>
            </a:r>
          </a:p>
          <a:p>
            <a:pPr marL="457200" indent="-457200">
              <a:buAutoNum type="arabicPeriod"/>
            </a:pPr>
            <a:r>
              <a:rPr lang="hu-HU" sz="2400" b="1" u="sng">
                <a:highlight>
                  <a:srgbClr val="00FFFF"/>
                </a:highlight>
              </a:rPr>
              <a:t>ünnep-naptár</a:t>
            </a:r>
            <a:r>
              <a:rPr lang="hu-HU" sz="2400"/>
              <a:t> (vallási ünnepekről vagy istenekről elnevezett) =polgári naptár (&lt;&lt; a polgárság döntött az ünnepekről)=(Athénban) arkhóni naptár (az interkalációról az arkhón döntött) =luniszoláris (a Hold megfigyelése szerepet kapott)</a:t>
            </a:r>
          </a:p>
          <a:p>
            <a:pPr marL="457200" indent="-457200">
              <a:buFontTx/>
              <a:buAutoNum type="arabicPeriod"/>
            </a:pPr>
            <a:r>
              <a:rPr lang="hu-HU" sz="2400" b="1" u="sng">
                <a:highlight>
                  <a:srgbClr val="00FFFF"/>
                </a:highlight>
              </a:rPr>
              <a:t>prütaneia-naptár</a:t>
            </a:r>
            <a:r>
              <a:rPr lang="hu-HU" sz="2400"/>
              <a:t> (prütaneiákra osztott=bulé-/hivatali naptár): a phülék sorrendjét sorsolták: 10 hó: 1-4: 36 nap, 5-10: 35 nap =354 nap=12 holdhó &gt;&gt; az 5. századtól összekötve a polgári naptárral</a:t>
            </a:r>
          </a:p>
          <a:p>
            <a:endParaRPr lang="hu-HU" sz="2400"/>
          </a:p>
          <a:p>
            <a:r>
              <a:rPr lang="hu-HU" sz="2400"/>
              <a:t>Tényleges naptárak (fizikai tárgyak) Hellaszból nem maradtak ránk (csak az írott források adataiból rekonstruálhatók), Rómából a Caesar utáni időből (egy kivétel)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5743009-7A28-9E89-5C60-85A2FCF7B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37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41563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93E6E5D-8AFC-B3FC-02A7-520D92BAF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  <a:p>
            <a:endParaRPr lang="hu-HU" altLang="hu-HU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EB9BB51E-4E73-20B0-8C26-1C289A120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2630" y="1440170"/>
            <a:ext cx="3099759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u-HU" altLang="hu-HU" b="1" u="sng"/>
              <a:t>IV. Pyanopsion (Oct.–Nov.)</a:t>
            </a:r>
          </a:p>
          <a:p>
            <a:r>
              <a:rPr lang="hu-HU" altLang="hu-HU"/>
              <a:t>6. Kubernhsia.</a:t>
            </a:r>
          </a:p>
          <a:p>
            <a:r>
              <a:rPr lang="hu-HU" altLang="hu-HU"/>
              <a:t>7. Pyanopsia.</a:t>
            </a:r>
          </a:p>
          <a:p>
            <a:r>
              <a:rPr lang="hu-HU" altLang="hu-HU"/>
              <a:t>8. Thesea.</a:t>
            </a:r>
          </a:p>
          <a:p>
            <a:r>
              <a:rPr lang="hu-HU" altLang="hu-HU"/>
              <a:t>9–13. Thesmophoria.</a:t>
            </a:r>
          </a:p>
          <a:p>
            <a:r>
              <a:rPr lang="hu-HU" altLang="hu-HU"/>
              <a:t>19–21. Apaturia.</a:t>
            </a:r>
          </a:p>
          <a:p>
            <a:r>
              <a:rPr lang="hu-HU" altLang="hu-HU"/>
              <a:t>30. Calkeia.</a:t>
            </a:r>
          </a:p>
          <a:p>
            <a:r>
              <a:rPr lang="hu-HU" altLang="hu-HU"/>
              <a:t>Oschophoria.</a:t>
            </a:r>
          </a:p>
          <a:p>
            <a:r>
              <a:rPr lang="hu-HU" altLang="hu-HU" b="1" u="sng"/>
              <a:t>V. Maemacterion (Nov.–Dec.)</a:t>
            </a:r>
          </a:p>
          <a:p>
            <a:r>
              <a:rPr lang="hu-HU" altLang="hu-HU"/>
              <a:t>21. Maemacteria.</a:t>
            </a:r>
          </a:p>
          <a:p>
            <a:r>
              <a:rPr lang="hu-HU" altLang="hu-HU" b="1" u="sng"/>
              <a:t>VI. Posideon (Dec.–Jan.)</a:t>
            </a:r>
          </a:p>
          <a:p>
            <a:r>
              <a:rPr lang="hu-HU" altLang="hu-HU"/>
              <a:t>Haloa</a:t>
            </a:r>
          </a:p>
          <a:p>
            <a:r>
              <a:rPr lang="hu-HU" altLang="hu-HU"/>
              <a:t>Kis Dionysia.</a:t>
            </a:r>
          </a:p>
          <a:p>
            <a:r>
              <a:rPr lang="hu-HU" altLang="hu-HU" b="1" u="sng"/>
              <a:t>VII. Gamelion (Jan.–Febr.)</a:t>
            </a:r>
          </a:p>
          <a:p>
            <a:r>
              <a:rPr lang="hu-HU" altLang="hu-HU"/>
              <a:t>19–22. Lenaea.</a:t>
            </a:r>
          </a:p>
          <a:p>
            <a:r>
              <a:rPr lang="hu-HU" altLang="hu-HU"/>
              <a:t>Gamelia.</a:t>
            </a:r>
          </a:p>
          <a:p>
            <a:endParaRPr lang="hu-HU" altLang="hu-HU"/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D40B80CC-337A-D496-3F4C-F0CDCED94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19" y="800100"/>
            <a:ext cx="3257550" cy="585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altLang="hu-HU" b="1" u="sng"/>
              <a:t>I. Hecatombaeon (Jul.–Aug.)</a:t>
            </a:r>
          </a:p>
          <a:p>
            <a:r>
              <a:rPr lang="hu-HU" altLang="hu-HU"/>
              <a:t>1. és 7. Apollo ünnepe.</a:t>
            </a:r>
          </a:p>
          <a:p>
            <a:r>
              <a:rPr lang="hu-HU" altLang="hu-HU"/>
              <a:t>12. Cronia.</a:t>
            </a:r>
          </a:p>
          <a:p>
            <a:r>
              <a:rPr lang="hu-HU" altLang="hu-HU"/>
              <a:t>16. Sunoikia.</a:t>
            </a:r>
          </a:p>
          <a:p>
            <a:r>
              <a:rPr lang="hu-HU" altLang="hu-HU"/>
              <a:t>24–29. Nagy Panathenaea.</a:t>
            </a:r>
          </a:p>
          <a:p>
            <a:r>
              <a:rPr lang="hu-HU" altLang="hu-HU"/>
              <a:t>27–28. Kis Panathenaea.</a:t>
            </a:r>
          </a:p>
          <a:p>
            <a:r>
              <a:rPr lang="hu-HU" altLang="hu-HU"/>
              <a:t>Gymnopaedia,</a:t>
            </a:r>
          </a:p>
          <a:p>
            <a:r>
              <a:rPr lang="hu-HU" altLang="hu-HU"/>
              <a:t>Nemea.</a:t>
            </a:r>
          </a:p>
          <a:p>
            <a:r>
              <a:rPr lang="hu-HU" altLang="hu-HU" b="1" u="sng"/>
              <a:t>II. Metagitnion (Aug.–Sept.)</a:t>
            </a:r>
          </a:p>
          <a:p>
            <a:r>
              <a:rPr lang="hu-HU" altLang="hu-HU"/>
              <a:t>7–15. Carnea.</a:t>
            </a:r>
          </a:p>
          <a:p>
            <a:r>
              <a:rPr lang="hu-HU" altLang="hu-HU"/>
              <a:t>Metagitnia.</a:t>
            </a:r>
          </a:p>
          <a:p>
            <a:r>
              <a:rPr lang="hu-HU" altLang="hu-HU"/>
              <a:t>Pythia.</a:t>
            </a:r>
          </a:p>
          <a:p>
            <a:r>
              <a:rPr lang="hu-HU" altLang="hu-HU" b="1" u="sng"/>
              <a:t>III. Boëdromion (Sept.–Oct.)</a:t>
            </a:r>
          </a:p>
          <a:p>
            <a:r>
              <a:rPr lang="hu-HU" altLang="hu-HU"/>
              <a:t>3. Eleutheria.</a:t>
            </a:r>
          </a:p>
          <a:p>
            <a:r>
              <a:rPr lang="hu-HU" altLang="hu-HU"/>
              <a:t>5. Nemesia v. Nekusia.</a:t>
            </a:r>
          </a:p>
          <a:p>
            <a:r>
              <a:rPr lang="hu-HU" altLang="hu-HU"/>
              <a:t>6. Marathonia.</a:t>
            </a:r>
          </a:p>
          <a:p>
            <a:r>
              <a:rPr lang="hu-HU" altLang="hu-HU"/>
              <a:t>12. Charisteria.</a:t>
            </a:r>
          </a:p>
          <a:p>
            <a:r>
              <a:rPr lang="hu-HU" altLang="hu-HU"/>
              <a:t>13. Proërosia.</a:t>
            </a:r>
          </a:p>
          <a:p>
            <a:r>
              <a:rPr lang="hu-HU" altLang="hu-HU"/>
              <a:t>16–25. Nagy Eleusinia.</a:t>
            </a:r>
          </a:p>
          <a:p>
            <a:r>
              <a:rPr lang="hu-HU" altLang="hu-HU"/>
              <a:t>Boëdromia.</a:t>
            </a:r>
          </a:p>
          <a:p>
            <a:endParaRPr lang="hu-HU" altLang="hu-HU"/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C6911BE3-FAEE-605C-4764-4AC00AF96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80988"/>
            <a:ext cx="8280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altLang="hu-HU" sz="2800" b="1" u="sng">
                <a:highlight>
                  <a:srgbClr val="FFFF00"/>
                </a:highlight>
              </a:rPr>
              <a:t>Athéni naptár 1.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5D241DA7-D91C-709B-2CED-D89FB1B45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38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9355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3985864F-C35D-E1AE-981E-3A7FB175D6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8886" y="743988"/>
            <a:ext cx="4102953" cy="5923128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hu-HU" altLang="hu-HU" sz="1600" b="1" u="sng"/>
              <a:t>VIII. Anthesterion (Febr.–Mart.)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11–18. Anthesteria (11. Pithoigia, hordónyitás;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12. Coes, kannaünnep; 13. Cutroi, termésáldozat).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19–21. Kis Eleusinia.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23. Diasia.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Delia.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 b="1" u="sng"/>
              <a:t>IX. Elaphebolion (Mart–Apr.)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1. Elaphebolia.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8. Asclepiea.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9–13. Nagy Dionysia.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14. Pandia.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Isthmia.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 b="1" u="sng"/>
              <a:t>X. Munichino (Apr.–Maj.)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6. v. 7. Delphinia.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16. Munichia.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19. Olympiea.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Adonia.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1600"/>
              <a:t>Kubernhsia.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33DD9D58-A508-A6E3-E04F-FD25E88BD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" y="15049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 altLang="hu-HU"/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48671D21-069C-20C4-6139-62DA2CCF6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8900" y="1504950"/>
            <a:ext cx="3269934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u-HU" altLang="hu-HU" sz="2000" b="1" u="sng"/>
              <a:t>XI. Thargelion (Maj.–Jun.)</a:t>
            </a:r>
          </a:p>
          <a:p>
            <a:r>
              <a:rPr lang="hu-HU" altLang="hu-HU" sz="2000"/>
              <a:t>6–7. Thargelia és Chloea.</a:t>
            </a:r>
          </a:p>
          <a:p>
            <a:r>
              <a:rPr lang="hu-HU" altLang="hu-HU" sz="2000"/>
              <a:t>7. Daphnephoria.</a:t>
            </a:r>
          </a:p>
          <a:p>
            <a:r>
              <a:rPr lang="hu-HU" altLang="hu-HU" sz="2000"/>
              <a:t>19. Bendidea.</a:t>
            </a:r>
          </a:p>
          <a:p>
            <a:r>
              <a:rPr lang="hu-HU" altLang="hu-HU" sz="2000"/>
              <a:t>19. Callynteria.</a:t>
            </a:r>
          </a:p>
          <a:p>
            <a:r>
              <a:rPr lang="hu-HU" altLang="hu-HU" sz="2000"/>
              <a:t>25. Plynteria.</a:t>
            </a:r>
          </a:p>
          <a:p>
            <a:r>
              <a:rPr lang="hu-HU" altLang="hu-HU" sz="2000"/>
              <a:t>Delia.</a:t>
            </a:r>
          </a:p>
          <a:p>
            <a:r>
              <a:rPr lang="hu-HU" altLang="hu-HU" sz="2000" b="1" u="sng"/>
              <a:t>XII. Scirophorion (Jun.–Jul.)</a:t>
            </a:r>
          </a:p>
          <a:p>
            <a:r>
              <a:rPr lang="hu-HU" altLang="hu-HU" sz="2000"/>
              <a:t>12. Scirophoria.</a:t>
            </a:r>
          </a:p>
          <a:p>
            <a:r>
              <a:rPr lang="hu-HU" altLang="hu-HU" sz="2000"/>
              <a:t>13. Arrhephoria.</a:t>
            </a:r>
          </a:p>
          <a:p>
            <a:r>
              <a:rPr lang="hu-HU" altLang="hu-HU" sz="2000"/>
              <a:t>14. Dipolia és Buphonia.</a:t>
            </a:r>
          </a:p>
          <a:p>
            <a:r>
              <a:rPr lang="hu-HU" altLang="hu-HU" sz="2000"/>
              <a:t>Olympia.</a:t>
            </a:r>
          </a:p>
          <a:p>
            <a:r>
              <a:rPr lang="hu-HU" altLang="hu-HU" sz="2000"/>
              <a:t>Heraclea.</a:t>
            </a:r>
          </a:p>
          <a:p>
            <a:r>
              <a:rPr lang="hu-HU" altLang="hu-HU" sz="2000"/>
              <a:t>Hyacinthia.</a:t>
            </a: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ED8EF033-A344-0BE2-4B25-EB6AE0CD5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286" y="280988"/>
            <a:ext cx="30359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altLang="hu-HU" sz="2800" b="1" u="sng">
                <a:highlight>
                  <a:srgbClr val="FFFF00"/>
                </a:highlight>
              </a:rPr>
              <a:t>Athéni naptár 2.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9BB0DBE9-B64B-AE16-86D7-E1AC0B041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39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90367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632" y="478609"/>
            <a:ext cx="6798735" cy="913463"/>
          </a:xfrm>
        </p:spPr>
        <p:txBody>
          <a:bodyPr/>
          <a:lstStyle/>
          <a:p>
            <a:r>
              <a:rPr lang="hu-HU"/>
              <a:t>Görög naptárak - 2.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844783" y="1598810"/>
            <a:ext cx="6933063" cy="415498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400"/>
              <a:t>A görög államokban </a:t>
            </a:r>
            <a:r>
              <a:rPr lang="hu-HU" sz="2400" b="1">
                <a:highlight>
                  <a:srgbClr val="00FFFF"/>
                </a:highlight>
              </a:rPr>
              <a:t>lunáris v. luniszoláris naptárak </a:t>
            </a:r>
            <a:r>
              <a:rPr lang="hu-HU" sz="2400"/>
              <a:t>(= lunáris hozzáigazítva a napévhez); különböző az évkezdet és a hónapnevek – de a hónapkezdet mindenhol ugyanakkor</a:t>
            </a:r>
          </a:p>
          <a:p>
            <a:endParaRPr lang="hu-HU" sz="2400"/>
          </a:p>
          <a:p>
            <a:r>
              <a:rPr lang="hu-HU" sz="2400"/>
              <a:t>A </a:t>
            </a:r>
            <a:r>
              <a:rPr lang="hu-HU" sz="2400" b="1">
                <a:highlight>
                  <a:srgbClr val="00FFFF"/>
                </a:highlight>
              </a:rPr>
              <a:t>muzulmán naptár </a:t>
            </a:r>
            <a:r>
              <a:rPr lang="hu-HU" sz="2400"/>
              <a:t>ma is lunáris (Mohamed előtt luniszoláris): 12 hó = 354 nap, nem igazítják a napévhez &gt;&gt; a Ramadán az év bármely részében lehet (nyáron a legmegterhelőbb) – 33 éves ciklus (A tisztán Hold-naptár földműves civilizáció számára nem alkalmas, inkább pásztor v. vadászó-gyűjtögető nép számára)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91280B0-3A34-69C9-733E-A6E952238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25268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436727" y="618067"/>
            <a:ext cx="8516203" cy="563231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hu-HU" sz="2400"/>
          </a:p>
          <a:p>
            <a:r>
              <a:rPr lang="hu-HU" sz="2400"/>
              <a:t>Hellaszban volt a </a:t>
            </a:r>
            <a:r>
              <a:rPr lang="hu-HU" sz="2400" b="1">
                <a:highlight>
                  <a:srgbClr val="00FFFF"/>
                </a:highlight>
              </a:rPr>
              <a:t>holdnaptárt megelőző időszak</a:t>
            </a:r>
            <a:r>
              <a:rPr lang="hu-HU" sz="2400"/>
              <a:t>, amikor csillagképeket figyeltek meg</a:t>
            </a:r>
          </a:p>
          <a:p>
            <a:r>
              <a:rPr lang="hu-HU" sz="2400" b="1" u="sng"/>
              <a:t>Hésziodosz: Munkák és napok:</a:t>
            </a:r>
          </a:p>
          <a:p>
            <a:endParaRPr lang="hu-HU" sz="2400"/>
          </a:p>
          <a:p>
            <a:r>
              <a:rPr lang="hu-HU" sz="2400"/>
              <a:t>„Pléjaszok, Atlasz lányai, hogy föltűnnek az égen,</a:t>
            </a:r>
          </a:p>
          <a:p>
            <a:r>
              <a:rPr lang="hu-HU" sz="2400"/>
              <a:t>kezdj el aratni, s amint eltűnnek, kezdd el a szántást</a:t>
            </a:r>
          </a:p>
          <a:p>
            <a:r>
              <a:rPr lang="hu-HU" sz="2400"/>
              <a:t>Negyvenszer kél s nyugszik a nap, míg rejtve maradnak,</a:t>
            </a:r>
          </a:p>
          <a:p>
            <a:r>
              <a:rPr lang="hu-HU" sz="2400"/>
              <a:t>közben az esztendő lassan tovagördül az útján,</a:t>
            </a:r>
          </a:p>
          <a:p>
            <a:r>
              <a:rPr lang="hu-HU" sz="2400"/>
              <a:t>s akkor kell, hogy előbújnak, vasadat köszörülnöd.”</a:t>
            </a:r>
          </a:p>
          <a:p>
            <a:r>
              <a:rPr lang="hu-HU" sz="2400"/>
              <a:t> </a:t>
            </a:r>
          </a:p>
          <a:p>
            <a:r>
              <a:rPr lang="hu-HU" sz="2400"/>
              <a:t>Kr. e. 700-ban Boiótiában: </a:t>
            </a:r>
          </a:p>
          <a:p>
            <a:r>
              <a:rPr lang="hu-HU" sz="2400"/>
              <a:t>máj. 11. heliakus (=egy időben a nappal)  kelés &gt;&gt; aratás</a:t>
            </a:r>
          </a:p>
          <a:p>
            <a:r>
              <a:rPr lang="hu-HU" sz="2400"/>
              <a:t>okt. 31.: és kozmikus (napkeltekor történő) lenyugvás &gt;&gt; szántás</a:t>
            </a:r>
          </a:p>
          <a:p>
            <a:r>
              <a:rPr lang="hu-HU" sz="2400"/>
              <a:t>márc. 26: heliakus lenyugvás – innen a 40 nap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91280B0-3A34-69C9-733E-A6E952238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66679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2B28647-59D6-310A-BD6F-9ACC64896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79096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B90B8218-D3AE-7C9F-753E-C5122B1DB219}"/>
              </a:ext>
            </a:extLst>
          </p:cNvPr>
          <p:cNvSpPr txBox="1"/>
          <p:nvPr/>
        </p:nvSpPr>
        <p:spPr>
          <a:xfrm>
            <a:off x="6679096" y="1160060"/>
            <a:ext cx="21373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>
                <a:highlight>
                  <a:srgbClr val="00FFFF"/>
                </a:highlight>
              </a:rPr>
              <a:t>Athéni áldozati naptár </a:t>
            </a:r>
            <a:r>
              <a:rPr lang="hu-HU" sz="2400"/>
              <a:t>(Kr. e. 400 körül): listába szedve, melyik hónap melyik napján melyik állatért mennyit kell fizetni (egyes istenek szerint)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D6895D6-3EA6-C314-7C92-C615BDB85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60635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632" y="478608"/>
            <a:ext cx="6798735" cy="913463"/>
          </a:xfrm>
        </p:spPr>
        <p:txBody>
          <a:bodyPr/>
          <a:lstStyle/>
          <a:p>
            <a:r>
              <a:rPr lang="hu-HU"/>
              <a:t>Görög naptárak - 3.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327546" y="1392072"/>
            <a:ext cx="8488908" cy="489364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400">
                <a:highlight>
                  <a:srgbClr val="00FFFF"/>
                </a:highlight>
              </a:rPr>
              <a:t>A római hódítást követően</a:t>
            </a:r>
            <a:r>
              <a:rPr lang="hu-HU" sz="2400"/>
              <a:t>: Athén nem vette át a julianus naptárt (Kr. u. 5. század végéig maradt a luniszoláris), a keleti területek igen</a:t>
            </a:r>
            <a:endParaRPr lang="hu-HU" sz="2400" b="1" u="sng"/>
          </a:p>
          <a:p>
            <a:endParaRPr lang="hu-HU" sz="2400" b="1" u="sng"/>
          </a:p>
          <a:p>
            <a:r>
              <a:rPr lang="hu-HU" sz="2400" b="1" u="sng"/>
              <a:t>30 és 29 napos hónapok </a:t>
            </a:r>
            <a:r>
              <a:rPr lang="hu-HU" sz="2400"/>
              <a:t>váltakoztak, de szabályosság nélkül, valamikor a hónap folyamán döntötték el, hogy hány napos lesz</a:t>
            </a:r>
          </a:p>
          <a:p>
            <a:endParaRPr lang="hu-HU" sz="2400"/>
          </a:p>
          <a:p>
            <a:r>
              <a:rPr lang="hu-HU" sz="2400"/>
              <a:t>A</a:t>
            </a:r>
            <a:r>
              <a:rPr lang="hu-HU" sz="2400">
                <a:highlight>
                  <a:srgbClr val="00FFFF"/>
                </a:highlight>
              </a:rPr>
              <a:t> </a:t>
            </a:r>
            <a:r>
              <a:rPr lang="hu-HU" sz="2400" b="1" u="sng">
                <a:highlight>
                  <a:srgbClr val="00FFFF"/>
                </a:highlight>
              </a:rPr>
              <a:t>hónapkezdet </a:t>
            </a:r>
            <a:r>
              <a:rPr lang="hu-HU" sz="2400"/>
              <a:t>elvileg újhold (de ez csak számítható, nem látható), valójában 1-2 nappal ezután (amikor megfigyelhető a holdsarló)</a:t>
            </a:r>
          </a:p>
          <a:p>
            <a:endParaRPr lang="hu-HU" sz="2400"/>
          </a:p>
          <a:p>
            <a:r>
              <a:rPr lang="hu-HU" sz="2400">
                <a:highlight>
                  <a:srgbClr val="00FFFF"/>
                </a:highlight>
              </a:rPr>
              <a:t>HÓNAPNEVEK</a:t>
            </a:r>
          </a:p>
          <a:p>
            <a:r>
              <a:rPr lang="hu-HU" sz="2400"/>
              <a:t>A hellenisztikus korban sok helyen számozott hónapokat kezdenek használni &lt;&lt; államszövetségek jöttek létre (hasznos volt az összhang az államok között)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09E2C2D-7A40-97D4-2435-4B3B92D2A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55195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11" y="301188"/>
            <a:ext cx="6798735" cy="913463"/>
          </a:xfrm>
        </p:spPr>
        <p:txBody>
          <a:bodyPr/>
          <a:lstStyle/>
          <a:p>
            <a:r>
              <a:rPr lang="hu-HU"/>
              <a:t>Görög naptárak - 4.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354843" y="1364777"/>
            <a:ext cx="8502554" cy="504753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300">
                <a:highlight>
                  <a:srgbClr val="00FFFF"/>
                </a:highlight>
              </a:rPr>
              <a:t>ÉVKEZDET</a:t>
            </a:r>
          </a:p>
          <a:p>
            <a:r>
              <a:rPr lang="hu-HU" sz="2300" b="1"/>
              <a:t>Napfordulókor</a:t>
            </a:r>
            <a:r>
              <a:rPr lang="hu-HU" sz="2300"/>
              <a:t> (Athén, Delphoi: nyári, Boiótia, Róma: téli) v. </a:t>
            </a:r>
            <a:r>
              <a:rPr lang="hu-HU" sz="2300" b="1"/>
              <a:t>napéjegyenlőségkor</a:t>
            </a:r>
            <a:r>
              <a:rPr lang="hu-HU" sz="2300"/>
              <a:t> (Spárta, Makedónia, zsidóság: őszi, Milétosz és az ión városok: tavaszi) v. az uralkodó születésnapján</a:t>
            </a:r>
          </a:p>
          <a:p>
            <a:endParaRPr lang="hu-HU" sz="2300"/>
          </a:p>
          <a:p>
            <a:r>
              <a:rPr lang="hu-HU" sz="2300"/>
              <a:t>Athénban: Hekatombaion (elvileg napfordulókor) &gt;&gt; görög események modern datálása dupla évekkel (pl. 480/479)</a:t>
            </a:r>
          </a:p>
          <a:p>
            <a:endParaRPr lang="hu-HU" sz="2300"/>
          </a:p>
          <a:p>
            <a:r>
              <a:rPr lang="hu-HU" sz="2300"/>
              <a:t>Feliratos források lehetővé teszik különböző naptárak megfeleltetését (pl. Delphoiban rabszolgafelszabadítási feliratok)</a:t>
            </a:r>
          </a:p>
          <a:p>
            <a:endParaRPr lang="hu-HU" sz="2300"/>
          </a:p>
          <a:p>
            <a:r>
              <a:rPr lang="hu-HU" sz="2300"/>
              <a:t>Az </a:t>
            </a:r>
            <a:r>
              <a:rPr lang="hu-HU" sz="2300" b="1"/>
              <a:t>évkezdet </a:t>
            </a:r>
            <a:r>
              <a:rPr lang="hu-HU" sz="2300"/>
              <a:t>a görögöknél csak egy dátum, a zsidóknál bűnbánat ideje, a rómaiak mágikus szemlélete szerint a kezdet meghatározza az egészet &gt;&gt; vidám hangulat, édes ételek, ajándékozás, később ivás, lakoma, mulatozás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B3E621D-9BE3-B249-20B3-3A19B0B03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73603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666031D4-7481-B8EA-D8F4-CF000DFF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45</a:t>
            </a:fld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4931BF9-001D-4078-E8FE-754E12AC74DB}"/>
              </a:ext>
            </a:extLst>
          </p:cNvPr>
          <p:cNvSpPr txBox="1"/>
          <p:nvPr/>
        </p:nvSpPr>
        <p:spPr>
          <a:xfrm>
            <a:off x="791569" y="1624084"/>
            <a:ext cx="76018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u="sng"/>
              <a:t>Egy pszéphiszma fejléce:</a:t>
            </a:r>
          </a:p>
          <a:p>
            <a:r>
              <a:rPr lang="hu-HU" sz="2400"/>
              <a:t>Lysiadés jegyezte [Xenainet]os archónsága alatt. A tanács és a nép így határozott a Hippothóntis phylé elöljárósága idején, Lysiadés jegyezte, Démophilos elnökölt, a javaslatot Archinos nyújtotta be…</a:t>
            </a:r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r>
              <a:rPr lang="hu-HU" sz="2400"/>
              <a:t>Az ünnepek: újhold, telihold és a növekvő holdsarló idején (a csökkenő kevésbé szerencsés)</a:t>
            </a:r>
          </a:p>
        </p:txBody>
      </p:sp>
    </p:spTree>
    <p:extLst>
      <p:ext uri="{BB962C8B-B14F-4D97-AF65-F5344CB8AC3E}">
        <p14:creationId xmlns:p14="http://schemas.microsoft.com/office/powerpoint/2010/main" val="24826185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520222"/>
            <a:ext cx="6798735" cy="913463"/>
          </a:xfrm>
        </p:spPr>
        <p:txBody>
          <a:bodyPr/>
          <a:lstStyle/>
          <a:p>
            <a:r>
              <a:rPr lang="hu-HU"/>
              <a:t>Interkaláció - 1.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197893" y="1433685"/>
            <a:ext cx="8748214" cy="563231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400"/>
              <a:t>Athénban csak Szolón ideje óta tudunk naptárról</a:t>
            </a:r>
          </a:p>
          <a:p>
            <a:endParaRPr lang="hu-HU" sz="2400"/>
          </a:p>
          <a:p>
            <a:r>
              <a:rPr lang="hu-HU" sz="2400"/>
              <a:t>Egyszerre akarnak igazodni a Hold-ciklushoz és a Nap-ciklushoz (ráadásul ezek egyike sem tesz ki egész napot) – de ezek nehezen összeegyeztethetők</a:t>
            </a:r>
          </a:p>
          <a:p>
            <a:endParaRPr lang="hu-HU" sz="2400" b="1" u="sng">
              <a:solidFill>
                <a:srgbClr val="C00000"/>
              </a:solidFill>
            </a:endParaRPr>
          </a:p>
          <a:p>
            <a:r>
              <a:rPr lang="hu-HU" sz="2400" b="1" u="sng">
                <a:solidFill>
                  <a:srgbClr val="C00000"/>
                </a:solidFill>
              </a:rPr>
              <a:t>Hold-ciklus:</a:t>
            </a:r>
            <a:r>
              <a:rPr lang="hu-HU" sz="2400"/>
              <a:t> 29 nap 12 óra 44 perc, </a:t>
            </a:r>
            <a:r>
              <a:rPr lang="hu-HU" sz="2400" b="1" u="sng">
                <a:solidFill>
                  <a:srgbClr val="C00000"/>
                </a:solidFill>
              </a:rPr>
              <a:t>Nap-ciklus</a:t>
            </a:r>
            <a:r>
              <a:rPr lang="hu-HU" sz="2400"/>
              <a:t> 365 nap 5 óra 48 perc 46 másodperc</a:t>
            </a:r>
          </a:p>
          <a:p>
            <a:r>
              <a:rPr lang="hu-HU" sz="2400"/>
              <a:t>A 12 hónapos holdév 11,25 nappal marad el a napévtől</a:t>
            </a:r>
          </a:p>
          <a:p>
            <a:endParaRPr lang="hu-HU" sz="2400"/>
          </a:p>
          <a:p>
            <a:r>
              <a:rPr lang="hu-HU" sz="2400">
                <a:highlight>
                  <a:srgbClr val="00FF00"/>
                </a:highlight>
              </a:rPr>
              <a:t>Eleinte alkalmi interkaláció</a:t>
            </a:r>
          </a:p>
          <a:p>
            <a:endParaRPr lang="hu-HU" sz="2400"/>
          </a:p>
          <a:p>
            <a:r>
              <a:rPr lang="hu-HU" sz="2400" b="1" u="sng">
                <a:highlight>
                  <a:srgbClr val="00FF00"/>
                </a:highlight>
              </a:rPr>
              <a:t>Luniszoláris naptár 19 éves ciklusokkal: </a:t>
            </a:r>
            <a:r>
              <a:rPr lang="hu-HU" sz="2400" b="1" u="sng"/>
              <a:t>Mezopotámiában </a:t>
            </a:r>
            <a:r>
              <a:rPr lang="hu-HU" sz="2400"/>
              <a:t>(a Kr. e. 4. századtól az arab hódításig – utána lunáris), </a:t>
            </a:r>
            <a:r>
              <a:rPr lang="hu-HU" sz="2400" b="1" u="sng"/>
              <a:t>zsidóknál</a:t>
            </a:r>
            <a:r>
              <a:rPr lang="hu-HU" sz="2400"/>
              <a:t> (itt babiloni eredetű), </a:t>
            </a:r>
            <a:r>
              <a:rPr lang="hu-HU" sz="2400" b="1" u="sng"/>
              <a:t>Kínában</a:t>
            </a:r>
            <a:r>
              <a:rPr lang="hu-HU" sz="2400"/>
              <a:t> (itt a babilonitól függetlenül alakult ki)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30EC4DC-EE7A-1E1B-39C3-025E292F7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48230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890" y="369427"/>
            <a:ext cx="6798735" cy="913463"/>
          </a:xfrm>
        </p:spPr>
        <p:txBody>
          <a:bodyPr/>
          <a:lstStyle/>
          <a:p>
            <a:r>
              <a:rPr lang="hu-HU"/>
              <a:t>Interkaláció - 2.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423081" y="1105470"/>
            <a:ext cx="8284191" cy="415498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400"/>
              <a:t>Később 8 és 19 éves ciklus kidolgozása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u="sng"/>
              <a:t>8 éves </a:t>
            </a:r>
            <a:r>
              <a:rPr lang="hu-HU" sz="2400"/>
              <a:t>(8x365,25=2922)=8x12 holdhónap (29,5nap) + 90 nap; </a:t>
            </a:r>
          </a:p>
          <a:p>
            <a:pPr lvl="1"/>
            <a:r>
              <a:rPr lang="hu-HU" sz="2400"/>
              <a:t>90nap = 8x11,25 nap &gt;&gt; 3 szökőhónap beiktatása (3., 5., 8. évben) a havi 44 percet nem veszi figyelembe &gt;&gt; 100 év alatt több mint 1 hónap csúszás &gt;&gt; Metón-ciklus pontosabb</a:t>
            </a:r>
          </a:p>
          <a:p>
            <a:pPr lvl="1"/>
            <a:endParaRPr lang="hu-HU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u="sng"/>
              <a:t>19 éves</a:t>
            </a:r>
            <a:r>
              <a:rPr lang="hu-HU" sz="2400"/>
              <a:t>: </a:t>
            </a:r>
            <a:r>
              <a:rPr lang="hu-HU" sz="2400">
                <a:highlight>
                  <a:srgbClr val="00FFFF"/>
                </a:highlight>
              </a:rPr>
              <a:t>Metón-ciklus</a:t>
            </a:r>
            <a:r>
              <a:rPr lang="hu-HU" sz="2400"/>
              <a:t> 432-től (19x365,25=6940)=110x29napos hónap + 125x30napos: </a:t>
            </a:r>
            <a:r>
              <a:rPr lang="hu-HU" sz="2400" b="1" u="sng">
                <a:solidFill>
                  <a:srgbClr val="FF0000"/>
                </a:solidFill>
              </a:rPr>
              <a:t>19 év alatt 7 szökőhónap összhangba hozza a holdnaptárt a napévvel</a:t>
            </a:r>
          </a:p>
          <a:p>
            <a:r>
              <a:rPr lang="hu-HU" sz="2400"/>
              <a:t>Polgári naptárak is vagy csak a csillagászok használták? (Az antiküthérai szerkezet azt támasztja alá, hogy használták)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FB9AEFE-FBA3-ED0E-F833-384970E5F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99695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890" y="369427"/>
            <a:ext cx="6798735" cy="913463"/>
          </a:xfrm>
        </p:spPr>
        <p:txBody>
          <a:bodyPr/>
          <a:lstStyle/>
          <a:p>
            <a:r>
              <a:rPr lang="hu-HU"/>
              <a:t>Interkaláció - 3.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806293" y="1883393"/>
            <a:ext cx="7751928" cy="256993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300" b="1" u="sng">
                <a:highlight>
                  <a:srgbClr val="FFFF00"/>
                </a:highlight>
              </a:rPr>
              <a:t>Kallipposz</a:t>
            </a:r>
            <a:r>
              <a:rPr lang="hu-HU" sz="2300"/>
              <a:t> 330-ban javasolta 4 Metón-ciklus kombinálását: a 4. ciklusból egy napot elhagyott (vagyis 76 évenként) &gt;&gt; még pontosabb lett – de valószínűleg csak csillagászok használták</a:t>
            </a:r>
          </a:p>
          <a:p>
            <a:endParaRPr lang="hu-HU" sz="2300"/>
          </a:p>
          <a:p>
            <a:r>
              <a:rPr lang="hu-HU" sz="2300"/>
              <a:t>(</a:t>
            </a:r>
            <a:r>
              <a:rPr lang="hu-HU" sz="2300" b="1" u="sng"/>
              <a:t>Hipparkhosz</a:t>
            </a:r>
            <a:r>
              <a:rPr lang="hu-HU" sz="2300"/>
              <a:t> Kr. e. 125 körül minden 4. Kalliposz-ciklusban (vagyis 304 évenként) elhagyott 1 napot &gt;&gt; még pontosabb lett – de még csillagászok sem használták)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FB9AEFE-FBA3-ED0E-F833-384970E5F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23104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751" y="505904"/>
            <a:ext cx="6798735" cy="913463"/>
          </a:xfrm>
        </p:spPr>
        <p:txBody>
          <a:bodyPr/>
          <a:lstStyle/>
          <a:p>
            <a:r>
              <a:rPr lang="hu-HU"/>
              <a:t>Interkaláció - 4.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313897" y="1610354"/>
            <a:ext cx="8584441" cy="489364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400"/>
              <a:t>Az interkaláció nehézzé tette, hogy a különböző városok naptárait összehangolják &lt;&lt; nem volt szabályos, következetes + nemcsak szökőhónapok, hanem szökőnapok is (helye akárhol lehetett)</a:t>
            </a:r>
          </a:p>
          <a:p>
            <a:endParaRPr lang="hu-HU" sz="2400"/>
          </a:p>
          <a:p>
            <a:r>
              <a:rPr lang="hu-HU" sz="2400"/>
              <a:t>Az interkaláció oka nemcsak a napévvel való összehangolás, hanem </a:t>
            </a:r>
            <a:r>
              <a:rPr lang="hu-HU" sz="2400">
                <a:highlight>
                  <a:srgbClr val="00FFFF"/>
                </a:highlight>
              </a:rPr>
              <a:t>pol., kat., gazd. és vallási okokból is </a:t>
            </a:r>
            <a:r>
              <a:rPr lang="hu-HU" sz="2400"/>
              <a:t>történhetett (akárcsak a naptár egész rendszerének alakítása)</a:t>
            </a:r>
          </a:p>
          <a:p>
            <a:endParaRPr lang="hu-HU" sz="2400"/>
          </a:p>
          <a:p>
            <a:r>
              <a:rPr lang="hu-HU" sz="2400" b="1" u="sng"/>
              <a:t>Thuk. 5. 54:</a:t>
            </a:r>
            <a:r>
              <a:rPr lang="hu-HU" sz="2400"/>
              <a:t> 419-ben az argosziak, amikor Epidaurosszal háborúztak, a támadás minden napjának ugyanazt a dátumot adták, így nem kezdődött számukra el az új hónap, a Karneiosz. Az epidaurosziak  viszont nem kaptak segítséget a többi dór városból, mert náluk elkezdődött a szent hónap.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E029F45-B32E-699C-13DC-8358A05C7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49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12875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632" y="273892"/>
            <a:ext cx="6798735" cy="913463"/>
          </a:xfrm>
        </p:spPr>
        <p:txBody>
          <a:bodyPr/>
          <a:lstStyle/>
          <a:p>
            <a:r>
              <a:rPr lang="hu-HU"/>
              <a:t>Interkaláció - 5.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395786" y="1037148"/>
            <a:ext cx="8366077" cy="532453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400" b="1" u="sng"/>
              <a:t>Xen. Hell. 7. 4. 2-3</a:t>
            </a:r>
            <a:r>
              <a:rPr lang="hu-HU" sz="2400"/>
              <a:t>: a korinthoszi háborúban az argosziak mindig akkor hirdették meg a szent hónapjukat, amikor megtámadták őket a spártaiak, akik sokáig nem merték megsérteni a szent fegyverszünetet</a:t>
            </a:r>
          </a:p>
          <a:p>
            <a:endParaRPr lang="hu-HU" sz="2400"/>
          </a:p>
          <a:p>
            <a:r>
              <a:rPr lang="hu-HU" sz="2400" b="1" u="sng"/>
              <a:t>Plut. Dem. 26</a:t>
            </a:r>
            <a:r>
              <a:rPr lang="hu-HU" sz="2400"/>
              <a:t>: </a:t>
            </a:r>
            <a:r>
              <a:rPr lang="hu-HU" sz="20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Amikor útra kelt Athénba, megírta kívánságát, hogy megérkezésekor azonnal avassák be a misztériumokba, éspedig a legalacsonyabb fokon kezdve egyszerre az </a:t>
            </a:r>
            <a:r>
              <a:rPr lang="hu-HU" sz="2000" b="0" i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epopteiá</a:t>
            </a:r>
            <a:r>
              <a:rPr lang="hu-HU" sz="20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-ig. Ez törvényellenes és eddig példa nélküli eljárás volt, mert a kis misztériumokba a beavatás Anthesztérión, a nagyba a Boédromión hónapban történt, míg az epopteia a nagy misztériumok után legkevesebb egy év elteltével volt csak elérhető. A levél felolvasása után egyedül Püthodórosz merészelt ellenvéleményt nyilvánítani, de minden eredmény nélkül, mert Sztratoklész javaslatára határozatilag kimondták, hogy Munükhiónt Anthesztériónná nyilvánítják, és a kis misztériumokat Démétriosz kedvéért megtartották Agrában; mikor ez megtörtént, a Munükhión hónapot Anthesztériónból ismét megváltoztatták, ez alkalommal Boédromiónra, s ekkor megtörtént Démétriosz teljes beavatása, beleértve az epopteiát is.</a:t>
            </a:r>
            <a:endParaRPr lang="hu-HU" sz="20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1759520-93B0-0EB2-A1E4-AC9EB9C4D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47906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2038F2-0B09-EF39-70FE-95B89026B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RÓMAI NAPTÁRAK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1E8AAC03-0A32-D068-6DB1-9713B5504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95661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64" y="284930"/>
            <a:ext cx="2238233" cy="1557517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hu-HU" b="1"/>
              <a:t>Római naptár = fasti</a:t>
            </a:r>
            <a:endParaRPr lang="hu-HU" b="1" u="sng" strike="sngStrike">
              <a:solidFill>
                <a:srgbClr val="FF0000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798" y="2498381"/>
            <a:ext cx="2238232" cy="3684895"/>
          </a:xfrm>
        </p:spPr>
        <p:txBody>
          <a:bodyPr>
            <a:normAutofit fontScale="70000" lnSpcReduction="20000"/>
          </a:bodyPr>
          <a:lstStyle/>
          <a:p>
            <a:pPr marL="34290" indent="0">
              <a:buNone/>
            </a:pPr>
            <a:r>
              <a:rPr lang="hu-HU" sz="2400" b="1"/>
              <a:t>10 hónap:</a:t>
            </a:r>
          </a:p>
          <a:p>
            <a:pPr marL="491490" indent="-457200">
              <a:buFont typeface="+mj-lt"/>
              <a:buAutoNum type="arabicPeriod"/>
            </a:pPr>
            <a:r>
              <a:rPr lang="hu-HU" sz="2400"/>
              <a:t>M</a:t>
            </a:r>
            <a:r>
              <a:rPr lang="hu-HU"/>
              <a:t>artius</a:t>
            </a:r>
          </a:p>
          <a:p>
            <a:pPr marL="491490" indent="-457200">
              <a:buFont typeface="+mj-lt"/>
              <a:buAutoNum type="arabicPeriod"/>
            </a:pPr>
            <a:r>
              <a:rPr lang="hu-HU" sz="2400"/>
              <a:t>Aprilis &lt;&lt; Venus</a:t>
            </a:r>
          </a:p>
          <a:p>
            <a:pPr marL="491490" indent="-457200">
              <a:buFont typeface="+mj-lt"/>
              <a:buAutoNum type="arabicPeriod"/>
            </a:pPr>
            <a:r>
              <a:rPr lang="hu-HU"/>
              <a:t>Maius</a:t>
            </a:r>
          </a:p>
          <a:p>
            <a:pPr marL="491490" indent="-457200">
              <a:buFont typeface="+mj-lt"/>
              <a:buAutoNum type="arabicPeriod"/>
            </a:pPr>
            <a:r>
              <a:rPr lang="hu-HU"/>
              <a:t>Iunius</a:t>
            </a:r>
          </a:p>
          <a:p>
            <a:pPr marL="491490" indent="-457200">
              <a:buFont typeface="+mj-lt"/>
              <a:buAutoNum type="arabicPeriod"/>
            </a:pPr>
            <a:r>
              <a:rPr lang="hu-HU"/>
              <a:t>Quintilis</a:t>
            </a:r>
          </a:p>
          <a:p>
            <a:pPr marL="491490" indent="-457200">
              <a:buFont typeface="+mj-lt"/>
              <a:buAutoNum type="arabicPeriod"/>
            </a:pPr>
            <a:r>
              <a:rPr lang="hu-HU"/>
              <a:t>Sextilis</a:t>
            </a:r>
          </a:p>
          <a:p>
            <a:pPr marL="491490" indent="-457200">
              <a:buFont typeface="+mj-lt"/>
              <a:buAutoNum type="arabicPeriod"/>
            </a:pPr>
            <a:r>
              <a:rPr lang="hu-HU"/>
              <a:t>September</a:t>
            </a:r>
          </a:p>
          <a:p>
            <a:pPr marL="491490" indent="-457200">
              <a:buFont typeface="+mj-lt"/>
              <a:buAutoNum type="arabicPeriod"/>
            </a:pPr>
            <a:r>
              <a:rPr lang="hu-HU"/>
              <a:t>October</a:t>
            </a:r>
          </a:p>
          <a:p>
            <a:pPr marL="491490" indent="-457200">
              <a:buFont typeface="+mj-lt"/>
              <a:buAutoNum type="arabicPeriod"/>
            </a:pPr>
            <a:r>
              <a:rPr lang="hu-HU"/>
              <a:t>November</a:t>
            </a:r>
          </a:p>
          <a:p>
            <a:pPr marL="491490" indent="-457200">
              <a:buFont typeface="+mj-lt"/>
              <a:buAutoNum type="arabicPeriod"/>
            </a:pPr>
            <a:r>
              <a:rPr lang="hu-HU"/>
              <a:t>December </a:t>
            </a:r>
            <a:endParaRPr lang="hu-HU" sz="240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7082169-E6D0-0759-AE75-F11F71894972}"/>
              </a:ext>
            </a:extLst>
          </p:cNvPr>
          <p:cNvSpPr txBox="1"/>
          <p:nvPr/>
        </p:nvSpPr>
        <p:spPr>
          <a:xfrm>
            <a:off x="2593075" y="787743"/>
            <a:ext cx="6332561" cy="54014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300" b="1" u="sng">
                <a:highlight>
                  <a:srgbClr val="FFFF00"/>
                </a:highlight>
              </a:rPr>
              <a:t>PARASZTNAPTÁR</a:t>
            </a:r>
          </a:p>
          <a:p>
            <a:endParaRPr lang="hu-HU" sz="2300"/>
          </a:p>
          <a:p>
            <a:r>
              <a:rPr lang="hu-HU" sz="2300"/>
              <a:t>Romulus nevezte el a hónapokat a legendák szerint</a:t>
            </a:r>
          </a:p>
          <a:p>
            <a:endParaRPr lang="hu-HU" sz="2300"/>
          </a:p>
          <a:p>
            <a:r>
              <a:rPr lang="hu-HU" sz="2300"/>
              <a:t>A hónapnevek melléknevek – ti. mensis jelzői</a:t>
            </a:r>
          </a:p>
          <a:p>
            <a:endParaRPr lang="hu-HU" sz="2300"/>
          </a:p>
          <a:p>
            <a:r>
              <a:rPr lang="hu-HU" sz="2300"/>
              <a:t>A </a:t>
            </a:r>
            <a:r>
              <a:rPr lang="hu-HU" sz="2300" b="1" u="sng"/>
              <a:t>10. hónap után </a:t>
            </a:r>
            <a:r>
              <a:rPr lang="hu-HU" sz="2300"/>
              <a:t>talán egy olyan (a termelőmunka szempontjából haszontalan) időszak jött, amikor nem számolták az időt – A vége felé tisztító szertartásokkal készültek az új évre</a:t>
            </a:r>
          </a:p>
          <a:p>
            <a:r>
              <a:rPr lang="hu-HU" sz="2300"/>
              <a:t>	– majd egy természeti jelenség mutatta, hogy újra kell kezdeni a számolást (pl. a fű kizöldülése v. a madarak visszatérte)</a:t>
            </a:r>
          </a:p>
          <a:p>
            <a:endParaRPr lang="hu-HU" sz="2300"/>
          </a:p>
          <a:p>
            <a:r>
              <a:rPr lang="hu-HU" sz="2300"/>
              <a:t>30 és 31 (márc, máj, júl, okt) napos hónapok: 304 nap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F831670-9A64-16F3-C603-E2C0DFFDB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88621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7" y="618067"/>
            <a:ext cx="6798734" cy="831576"/>
          </a:xfrm>
        </p:spPr>
        <p:txBody>
          <a:bodyPr>
            <a:normAutofit fontScale="90000"/>
          </a:bodyPr>
          <a:lstStyle/>
          <a:p>
            <a:r>
              <a:rPr lang="hu-HU"/>
              <a:t>Római naptár = fasti</a:t>
            </a:r>
            <a:br>
              <a:rPr lang="hu-HU"/>
            </a:br>
            <a:r>
              <a:rPr lang="hu-HU" b="1" u="sng">
                <a:solidFill>
                  <a:srgbClr val="FF0000"/>
                </a:solidFill>
              </a:rPr>
              <a:t>luniszoláris naptár – 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263" y="2060812"/>
            <a:ext cx="8202304" cy="466753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377190" indent="-342900"/>
            <a:r>
              <a:rPr lang="hu-HU"/>
              <a:t>+ 2 hónap: </a:t>
            </a:r>
            <a:r>
              <a:rPr lang="hu-HU" b="1" u="sng">
                <a:solidFill>
                  <a:srgbClr val="FF0000"/>
                </a:solidFill>
              </a:rPr>
              <a:t>Ianuarius, Februarius</a:t>
            </a:r>
            <a:r>
              <a:rPr lang="hu-HU">
                <a:solidFill>
                  <a:srgbClr val="FF0000"/>
                </a:solidFill>
              </a:rPr>
              <a:t> </a:t>
            </a:r>
            <a:r>
              <a:rPr lang="hu-HU">
                <a:solidFill>
                  <a:schemeClr val="tx1"/>
                </a:solidFill>
              </a:rPr>
              <a:t>(Numa Pompilius óta)&gt;&gt; új év: jan. 1. (a  ok hivatalba lépése viszont Kr. e. 153-ig márc. 1. maradt) (febr.: tisztító szertartások hónapja, pl. Lupercalia 15-én; jan. 1. eredetileg a téli napforduló utáni újhold)</a:t>
            </a:r>
            <a:endParaRPr lang="hu-HU"/>
          </a:p>
          <a:p>
            <a:pPr marL="377190" indent="-342900"/>
            <a:r>
              <a:rPr lang="hu-HU"/>
              <a:t>354 nap = 29,5 x 12 &gt;&gt; + 1 nap &gt;&gt; </a:t>
            </a:r>
            <a:r>
              <a:rPr lang="hu-HU" b="1" u="sng"/>
              <a:t>355 napos az év</a:t>
            </a:r>
            <a:endParaRPr lang="hu-HU"/>
          </a:p>
          <a:p>
            <a:pPr marL="377190" indent="-342900"/>
            <a:r>
              <a:rPr lang="hu-HU"/>
              <a:t>Márc, máj., júl., okt. 31 napos, a többi 29 + febr. 28 (csak ez páros számú) &gt;&gt; nem akarta szorosan követni a Hold járását:</a:t>
            </a:r>
          </a:p>
          <a:p>
            <a:pPr marL="377190" indent="-342900"/>
            <a:r>
              <a:rPr lang="hu-HU"/>
              <a:t>Cic. rep. 1.25: „Ennius azt írja, hogy kb. 350 évvel Róma alapítása után (~Kr. e. 400): </a:t>
            </a:r>
            <a:r>
              <a:rPr lang="hu-HU" i="1"/>
              <a:t>Iunius Nonaeján (5-én) a Hold eltakarta a Napot..</a:t>
            </a:r>
            <a:r>
              <a:rPr lang="hu-HU"/>
              <a:t>.” – vagyis már ekkor nem volt a naptár összhangban a Hold-ciklussal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AF534D3-F905-F10C-0E06-013CF040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45172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15338"/>
            <a:ext cx="6798734" cy="831576"/>
          </a:xfrm>
        </p:spPr>
        <p:txBody>
          <a:bodyPr>
            <a:normAutofit fontScale="90000"/>
          </a:bodyPr>
          <a:lstStyle/>
          <a:p>
            <a:r>
              <a:rPr lang="hu-HU"/>
              <a:t>Római naptár = fasti</a:t>
            </a:r>
            <a:br>
              <a:rPr lang="hu-HU"/>
            </a:br>
            <a:r>
              <a:rPr lang="hu-HU" b="1" u="sng">
                <a:solidFill>
                  <a:srgbClr val="FF0000"/>
                </a:solidFill>
              </a:rPr>
              <a:t>luniszoláris naptár – II.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9" y="2415654"/>
            <a:ext cx="7710984" cy="4039737"/>
          </a:xfrm>
        </p:spPr>
        <p:txBody>
          <a:bodyPr>
            <a:normAutofit/>
          </a:bodyPr>
          <a:lstStyle/>
          <a:p>
            <a:pPr marL="3429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Arial"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Az új hó kezdetét (ill. a Nonaet – ti. hogy 5. v. 7. napon lesz-e) a </a:t>
            </a:r>
            <a:r>
              <a:rPr kumimoji="0" lang="hu-HU" sz="2400" b="1" i="0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pontifexek</a:t>
            </a:r>
            <a:r>
              <a:rPr kumimoji="0" lang="hu-HU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kikiáltották: calare (a Hold megfigyelése kellett) &gt;&gt; </a:t>
            </a:r>
            <a:r>
              <a:rPr kumimoji="0" lang="hu-HU" sz="2400" b="1" i="0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Garamond" panose="02020404030301010803"/>
                <a:ea typeface="+mn-ea"/>
                <a:cs typeface="+mn-cs"/>
              </a:rPr>
              <a:t>Kalendae</a:t>
            </a:r>
            <a:r>
              <a:rPr kumimoji="0" lang="hu-HU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(újhold utáni 1. nap)&gt;&gt; kalendárium</a:t>
            </a:r>
          </a:p>
          <a:p>
            <a:pPr marL="34290" indent="0">
              <a:buNone/>
            </a:pPr>
            <a:r>
              <a:rPr lang="hu-HU" b="1" u="sng">
                <a:highlight>
                  <a:srgbClr val="FFFF00"/>
                </a:highlight>
              </a:rPr>
              <a:t>Nonae</a:t>
            </a:r>
            <a:r>
              <a:rPr lang="hu-HU"/>
              <a:t> (első holdnegyed): Idus előtti 9. nap: márc., máj., júl., okt.: 7. nap, más hónapok: 5. nap</a:t>
            </a:r>
          </a:p>
          <a:p>
            <a:pPr marL="34290" indent="0">
              <a:buNone/>
            </a:pPr>
            <a:r>
              <a:rPr lang="hu-HU" sz="2400" b="1" u="sng">
                <a:highlight>
                  <a:srgbClr val="FFFF00"/>
                </a:highlight>
              </a:rPr>
              <a:t>Idus</a:t>
            </a:r>
            <a:r>
              <a:rPr lang="hu-HU" sz="2400"/>
              <a:t> </a:t>
            </a:r>
            <a:r>
              <a:rPr lang="hu-HU"/>
              <a:t>(holdtölte): </a:t>
            </a:r>
            <a:r>
              <a:rPr lang="hu-HU" sz="2400"/>
              <a:t>már</a:t>
            </a:r>
            <a:r>
              <a:rPr lang="hu-HU"/>
              <a:t>c, máj, júl, okt: 15. nap, többi hó: 13. nap</a:t>
            </a:r>
          </a:p>
          <a:p>
            <a:pPr marL="34290" indent="0">
              <a:buNone/>
            </a:pPr>
            <a:r>
              <a:rPr lang="hu-HU" sz="2400"/>
              <a:t>(a középkorban is így jelölték a napokat)</a:t>
            </a:r>
          </a:p>
          <a:p>
            <a:pPr marL="34290" indent="0">
              <a:buNone/>
            </a:pPr>
            <a:r>
              <a:rPr lang="hu-HU" b="1">
                <a:highlight>
                  <a:srgbClr val="FFFF00"/>
                </a:highlight>
              </a:rPr>
              <a:t>Utolsó holdnegyedkor </a:t>
            </a:r>
            <a:r>
              <a:rPr lang="hu-HU"/>
              <a:t>is lehetett eredetileg egy határnap &gt;&gt; 4 hetes volt a hónap, ami megfelel a lunáris időszakoknak</a:t>
            </a: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98560C3-6A4A-68B9-2B83-13BB94E30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78684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15338"/>
            <a:ext cx="6798734" cy="831576"/>
          </a:xfrm>
        </p:spPr>
        <p:txBody>
          <a:bodyPr>
            <a:normAutofit fontScale="90000"/>
          </a:bodyPr>
          <a:lstStyle/>
          <a:p>
            <a:r>
              <a:rPr lang="hu-HU"/>
              <a:t>Római naptár = fasti</a:t>
            </a:r>
            <a:br>
              <a:rPr lang="hu-HU"/>
            </a:br>
            <a:endParaRPr lang="hu-HU" b="1" u="sng">
              <a:solidFill>
                <a:srgbClr val="FF0000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86" y="1746914"/>
            <a:ext cx="7431314" cy="375811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34290" indent="0">
              <a:buNone/>
            </a:pPr>
            <a:r>
              <a:rPr lang="hu-HU" b="1" u="sng">
                <a:highlight>
                  <a:srgbClr val="FFFF00"/>
                </a:highlight>
              </a:rPr>
              <a:t>7 napos hét </a:t>
            </a:r>
            <a:r>
              <a:rPr lang="hu-HU"/>
              <a:t>: alapja a 4 holdfázis (&gt;&gt; kb. 4x7 napra osztva a hónap) Augustus idejétől a napok nevei a Holdról, Napról, Marsról, Merkurról, Venusról, Iupiterről, Saturnusról + a zsidó vallás hatása (itt csak a sabbathnak volt neve)</a:t>
            </a:r>
          </a:p>
          <a:p>
            <a:pPr marL="34290" indent="0">
              <a:buNone/>
            </a:pPr>
            <a:r>
              <a:rPr lang="hu-HU"/>
              <a:t>Constantinus óta (321) dies Solis pihenőnap </a:t>
            </a:r>
          </a:p>
          <a:p>
            <a:pPr marL="34290" indent="0">
              <a:buNone/>
            </a:pPr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185ACF9-B311-A39E-D5EB-3F01C7232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73190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923" y="915338"/>
            <a:ext cx="7847462" cy="831576"/>
          </a:xfrm>
        </p:spPr>
        <p:txBody>
          <a:bodyPr>
            <a:normAutofit fontScale="90000"/>
          </a:bodyPr>
          <a:lstStyle/>
          <a:p>
            <a:r>
              <a:rPr lang="hu-HU"/>
              <a:t>Római naptár = fasti</a:t>
            </a:r>
            <a:br>
              <a:rPr lang="hu-HU"/>
            </a:br>
            <a:r>
              <a:rPr lang="hu-HU" b="1" u="sng">
                <a:solidFill>
                  <a:srgbClr val="FF0000"/>
                </a:solidFill>
              </a:rPr>
              <a:t>luniszoláris naptár – III.: </a:t>
            </a:r>
            <a:r>
              <a:rPr lang="hu-HU" b="1" u="sng">
                <a:solidFill>
                  <a:srgbClr val="FF0000"/>
                </a:solidFill>
                <a:highlight>
                  <a:srgbClr val="FFFF00"/>
                </a:highlight>
              </a:rPr>
              <a:t>interkaláció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445" y="2156346"/>
            <a:ext cx="7983940" cy="429904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hu-HU"/>
              <a:t>Leginkább rendszertelen az interkaláció</a:t>
            </a:r>
          </a:p>
          <a:p>
            <a:pPr marL="34290" indent="0">
              <a:buNone/>
            </a:pPr>
            <a:r>
              <a:rPr lang="hu-HU"/>
              <a:t>Kései időszakában talán 4 v. 8 éves ciklusokból állt: rövid és hosszú évek váltakozva</a:t>
            </a:r>
            <a:endParaRPr lang="hu-HU" sz="2400"/>
          </a:p>
          <a:p>
            <a:pPr marL="34290" indent="0">
              <a:buNone/>
            </a:pPr>
            <a:r>
              <a:rPr lang="hu-HU" b="1" u="sng"/>
              <a:t>Rövid év</a:t>
            </a:r>
            <a:r>
              <a:rPr lang="hu-HU"/>
              <a:t>: febr.</a:t>
            </a:r>
            <a:r>
              <a:rPr lang="hu-HU" sz="2400"/>
              <a:t> 28 nap;</a:t>
            </a:r>
          </a:p>
          <a:p>
            <a:pPr marL="34290" indent="0">
              <a:buNone/>
            </a:pPr>
            <a:r>
              <a:rPr lang="hu-HU" sz="2400" b="1" u="sng"/>
              <a:t>hosszú év</a:t>
            </a:r>
            <a:r>
              <a:rPr lang="hu-HU" sz="2400"/>
              <a:t> (minden 2. év): febr. </a:t>
            </a:r>
            <a:r>
              <a:rPr lang="hu-HU"/>
              <a:t>23 nap (Terminalia ünnepe az utolsó nap) - utána </a:t>
            </a:r>
            <a:r>
              <a:rPr lang="hu-HU" b="1" u="sng"/>
              <a:t>szökőhó (22 v. 23 nap</a:t>
            </a:r>
            <a:r>
              <a:rPr lang="hu-HU"/>
              <a:t>) – ezután febr. utolsó 5 napja &gt;&gt; a szökőhónap 27 v. 28 nap (febr. pedig 23 napos: nincsenek összhangban a Hold járásával) 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50F787D-71E7-5609-6FA6-BFB64669F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2746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900" y="2019869"/>
            <a:ext cx="8666328" cy="461294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3429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Arial"/>
              <a:buNone/>
              <a:tabLst/>
              <a:defRPr/>
            </a:pPr>
            <a:r>
              <a:rPr kumimoji="0" lang="hu-HU" b="1" i="0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Pol. szempontok is befolyásolták az interkalációt </a:t>
            </a:r>
            <a:r>
              <a:rPr kumimoji="0" lang="hu-HU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(pl. a pont. max. szimpátiája v. ellenszenve vezető politikusok iránt)</a:t>
            </a:r>
          </a:p>
          <a:p>
            <a:pPr marL="377190" indent="-342900">
              <a:buClr>
                <a:srgbClr val="83992A"/>
              </a:buClr>
              <a:defRPr/>
            </a:pPr>
            <a:r>
              <a:rPr lang="hu-HU">
                <a:solidFill>
                  <a:prstClr val="black">
                    <a:lumMod val="85000"/>
                    <a:lumOff val="15000"/>
                  </a:prstClr>
                </a:solidFill>
                <a:latin typeface="Garamond" panose="02020404030301010803"/>
              </a:rPr>
              <a:t>Cicero, amikor küldetésben volt egy provinciában, igyekezett meggyőzni római barátait, hogy mellőzzék az interkalációt, hogy mielőbb hazatérhessen</a:t>
            </a:r>
          </a:p>
          <a:p>
            <a:pPr marL="377190" indent="-342900">
              <a:buClr>
                <a:srgbClr val="83992A"/>
              </a:buClr>
              <a:defRPr/>
            </a:pPr>
            <a:r>
              <a:rPr kumimoji="0" lang="hu-HU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Más szerzők arról írnak, hogy </a:t>
            </a:r>
            <a:r>
              <a:rPr kumimoji="0" lang="hu-HU" b="1" i="0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a papok korruptak voltak </a:t>
            </a:r>
            <a:r>
              <a:rPr kumimoji="0" lang="hu-HU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feladataik ellátásában üzleti és politikai barátaik érdekében, akiknek hasznuk lehetett az év megrövidítéséből v. meghosszabbításából (pl. bérlők)</a:t>
            </a:r>
          </a:p>
          <a:p>
            <a:pPr marL="3429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Arial"/>
              <a:buNone/>
              <a:tabLst/>
              <a:defRPr/>
            </a:pPr>
            <a:r>
              <a:rPr lang="hu-HU">
                <a:solidFill>
                  <a:prstClr val="black">
                    <a:lumMod val="85000"/>
                    <a:lumOff val="15000"/>
                  </a:prstClr>
                </a:solidFill>
                <a:latin typeface="Garamond" panose="02020404030301010803"/>
              </a:rPr>
              <a:t>A Kr. e. utolsó két évszázadában többször is több hónapnyi eltérés volt a naptár és a napév között</a:t>
            </a:r>
          </a:p>
          <a:p>
            <a:pPr marL="3429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Arial"/>
              <a:buNone/>
              <a:tabLst/>
              <a:defRPr/>
            </a:pPr>
            <a:r>
              <a:rPr kumimoji="0" lang="hu-HU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A kiszámíthatatlan interkaláció miatt a febr. utáni dátumokat nem lehetett előre tudni + a Rómán kívüli polgárok gyakran nem ismerték a római dátumot</a:t>
            </a:r>
          </a:p>
          <a:p>
            <a:pPr marL="34290" indent="0">
              <a:buNone/>
            </a:pPr>
            <a:endParaRPr lang="hu-HU"/>
          </a:p>
          <a:p>
            <a:pPr marL="34290" indent="0">
              <a:buNone/>
            </a:pPr>
            <a:endParaRPr lang="hu-HU"/>
          </a:p>
          <a:p>
            <a:pPr marL="34290" indent="0">
              <a:buNone/>
            </a:pPr>
            <a:endParaRPr lang="hu-HU"/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3CC7BD1D-5C12-7AC2-FD7D-ADC5C81B0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96" y="561147"/>
            <a:ext cx="8175009" cy="1303337"/>
          </a:xfrm>
        </p:spPr>
        <p:txBody>
          <a:bodyPr>
            <a:normAutofit fontScale="90000"/>
          </a:bodyPr>
          <a:lstStyle/>
          <a:p>
            <a:r>
              <a:rPr lang="hu-HU"/>
              <a:t>Római naptár = fasti</a:t>
            </a:r>
            <a:br>
              <a:rPr lang="hu-HU"/>
            </a:br>
            <a:r>
              <a:rPr lang="hu-HU" b="1" u="sng">
                <a:solidFill>
                  <a:srgbClr val="FF0000"/>
                </a:solidFill>
              </a:rPr>
              <a:t>luniszoláris naptár – IV.: </a:t>
            </a:r>
            <a:r>
              <a:rPr lang="hu-HU" b="1" u="sng">
                <a:solidFill>
                  <a:srgbClr val="FF0000"/>
                </a:solidFill>
                <a:highlight>
                  <a:srgbClr val="FFFF00"/>
                </a:highlight>
              </a:rPr>
              <a:t>interkaláció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6059AE1-C6DC-56B1-1A80-1905E1920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09614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2CFBE2FE-FFE3-DA93-7D4D-C1B7BD686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544324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999B8F97-45D3-4669-80F1-F3B68377367B}"/>
              </a:ext>
            </a:extLst>
          </p:cNvPr>
          <p:cNvSpPr txBox="1"/>
          <p:nvPr/>
        </p:nvSpPr>
        <p:spPr>
          <a:xfrm>
            <a:off x="143302" y="4544324"/>
            <a:ext cx="9000698" cy="2354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100"/>
              <a:t>Fasti Antiates Maiores (egy antiumi magánházból) – Kr. e. 1. század közepe (a julianus naptár előtti időkből fennmaradt egyedüli naptár – jul. naptár 40-50 db)</a:t>
            </a:r>
          </a:p>
          <a:p>
            <a:r>
              <a:rPr lang="hu-HU" sz="2100"/>
              <a:t>Az oszlopok hónapok – alul összegezve a napok száma (29 v. 31)</a:t>
            </a:r>
          </a:p>
          <a:p>
            <a:r>
              <a:rPr lang="hu-HU" sz="2100"/>
              <a:t>Az utolsó hónap (dec. után) a szökőhónap 27 nappal – valójában febr. 23. után</a:t>
            </a:r>
          </a:p>
          <a:p>
            <a:r>
              <a:rPr lang="hu-HU" sz="2100"/>
              <a:t>A-tól H-ig ismétlődik 8 betű folyamatosan: nundinae: 9-es ciklus – valójában 8 napos hét (jan. 1. mindig a nundinae első napja) – ezzel együtt a holdfázisokra hivatkozás is (Nonae, Idus)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B09A33F-2C52-6967-C36E-CA2C32B0A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94214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24" y="901690"/>
            <a:ext cx="6798734" cy="831576"/>
          </a:xfrm>
        </p:spPr>
        <p:txBody>
          <a:bodyPr>
            <a:normAutofit fontScale="90000"/>
          </a:bodyPr>
          <a:lstStyle/>
          <a:p>
            <a:r>
              <a:rPr lang="hu-HU"/>
              <a:t>Római naptár</a:t>
            </a:r>
            <a:br>
              <a:rPr lang="hu-HU"/>
            </a:br>
            <a:r>
              <a:rPr lang="hu-HU" b="1" u="sng">
                <a:solidFill>
                  <a:srgbClr val="FF0000"/>
                </a:solidFill>
              </a:rPr>
              <a:t>szoláris (julianus) naptár – 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9" y="2415654"/>
            <a:ext cx="7710984" cy="4039737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hu-HU" sz="2400"/>
              <a:t>Szoláris naptár </a:t>
            </a:r>
            <a:r>
              <a:rPr lang="hu-HU" sz="2400">
                <a:highlight>
                  <a:srgbClr val="FFFF00"/>
                </a:highlight>
              </a:rPr>
              <a:t>először Egyiptomban</a:t>
            </a:r>
            <a:r>
              <a:rPr lang="hu-HU" sz="2400"/>
              <a:t>: a </a:t>
            </a:r>
            <a:r>
              <a:rPr lang="hu-HU" sz="2400" b="1" u="sng">
                <a:solidFill>
                  <a:srgbClr val="C00000"/>
                </a:solidFill>
              </a:rPr>
              <a:t>Szírius (Szóthisz) </a:t>
            </a:r>
            <a:r>
              <a:rPr lang="hu-HU" sz="2400"/>
              <a:t>2 heliákus kelése (</a:t>
            </a:r>
            <a:r>
              <a:rPr lang="hu-HU"/>
              <a:t>júl. 19, </a:t>
            </a:r>
            <a:r>
              <a:rPr lang="hu-HU" sz="2400"/>
              <a:t>a Nílus áradása</a:t>
            </a:r>
            <a:r>
              <a:rPr lang="hu-HU"/>
              <a:t> kb. ilyenkor)</a:t>
            </a:r>
            <a:r>
              <a:rPr lang="hu-HU" sz="2400"/>
              <a:t> közötti idő lett egy év (365 nap: 12x30napos hónap + év végén 5 ünnepnap) – itt viszont </a:t>
            </a:r>
            <a:r>
              <a:rPr lang="hu-HU" sz="2400" b="1">
                <a:solidFill>
                  <a:schemeClr val="tx1"/>
                </a:solidFill>
              </a:rPr>
              <a:t>nincs szökőév</a:t>
            </a:r>
            <a:r>
              <a:rPr lang="hu-HU" sz="2400"/>
              <a:t> a </a:t>
            </a:r>
            <a:r>
              <a:rPr lang="hu-HU"/>
              <a:t>hagyománytisztelet miatt </a:t>
            </a:r>
            <a:r>
              <a:rPr lang="hu-HU" sz="2400"/>
              <a:t>(bár már a Kr. e. 2. évezredben tudták, hogy az év 365,25 nap, és a szökőévek alkalmazása ismert megoldás volt) </a:t>
            </a:r>
          </a:p>
          <a:p>
            <a:pPr marL="34290" indent="0">
              <a:buNone/>
            </a:pPr>
            <a:r>
              <a:rPr lang="hu-HU" sz="2400"/>
              <a:t>&gt;&gt; </a:t>
            </a:r>
            <a:r>
              <a:rPr lang="hu-HU" sz="2400" b="1" u="sng"/>
              <a:t>Szóthisz év </a:t>
            </a:r>
            <a:r>
              <a:rPr lang="hu-HU" sz="2400"/>
              <a:t>= 1460 év = 4 x 365 (újra júl. 19 a Szóthisz kelése)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1483F96-D4C1-2415-09A9-39E331047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688" y="0"/>
            <a:ext cx="1811174" cy="2415654"/>
          </a:xfrm>
          <a:prstGeom prst="rect">
            <a:avLst/>
          </a:prstGeom>
        </p:spPr>
      </p:pic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CCF707E-64ED-9DAD-C86E-6156F27C7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59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49515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5FA6C14C-1CE5-3B8F-A60E-6C3B2A730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60</a:t>
            </a:fld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1E4AB15D-5B82-65CF-5F2A-C0147C349D4F}"/>
              </a:ext>
            </a:extLst>
          </p:cNvPr>
          <p:cNvSpPr txBox="1"/>
          <p:nvPr/>
        </p:nvSpPr>
        <p:spPr>
          <a:xfrm>
            <a:off x="661916" y="921779"/>
            <a:ext cx="7820167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300">
                <a:highlight>
                  <a:srgbClr val="00FF00"/>
                </a:highlight>
              </a:rPr>
              <a:t>3. Ptolemaiosz Euergetész Kanopusz-rendelete </a:t>
            </a:r>
            <a:r>
              <a:rPr lang="hu-HU" sz="2300"/>
              <a:t>(Kr. e. 238) (~rosette-i kő: görög, démotikus és hieroglif írással): éhinség idején gabonát hozott + új ünnep bevezetése + naptárreform: négyévente egy szökőnap: de csak római uralom alatt valósult meg Kr. e. 22-től (&lt;&lt; a király ellenőrzést akart gyakorolni a vallási ügyek felett)</a:t>
            </a:r>
          </a:p>
          <a:p>
            <a:endParaRPr lang="hu-HU" sz="2300"/>
          </a:p>
          <a:p>
            <a:endParaRPr lang="hu-HU" sz="2300"/>
          </a:p>
          <a:p>
            <a:endParaRPr lang="hu-HU" sz="2300"/>
          </a:p>
          <a:p>
            <a:r>
              <a:rPr lang="hu-HU" sz="2300"/>
              <a:t>„mivel a Csillag minden négy évben egy nappal előrelép… mostantól kezdve minden negyedik évben a 360 napos éven és az 5 toldaléknapi ünnepen felül egy újabb ünnepnapot kell beiktatni a Jótevő istenek tiszteletére, éspedig az 5. toldaléknap és az újév közötti napra. Tudja meg mindenki, hogy mostantól kezdve az év számításának eddigi hiányosságait kiküszöbölte Euergetész király”.</a:t>
            </a:r>
          </a:p>
        </p:txBody>
      </p:sp>
    </p:spTree>
    <p:extLst>
      <p:ext uri="{BB962C8B-B14F-4D97-AF65-F5344CB8AC3E}">
        <p14:creationId xmlns:p14="http://schemas.microsoft.com/office/powerpoint/2010/main" val="24548052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633" y="628735"/>
            <a:ext cx="6798734" cy="831576"/>
          </a:xfrm>
        </p:spPr>
        <p:txBody>
          <a:bodyPr>
            <a:normAutofit fontScale="90000"/>
          </a:bodyPr>
          <a:lstStyle/>
          <a:p>
            <a:r>
              <a:rPr lang="hu-HU"/>
              <a:t>Római naptár</a:t>
            </a:r>
            <a:br>
              <a:rPr lang="hu-HU"/>
            </a:br>
            <a:r>
              <a:rPr lang="hu-HU" b="1" u="sng">
                <a:solidFill>
                  <a:srgbClr val="FF0000"/>
                </a:solidFill>
              </a:rPr>
              <a:t>szoláris (julianus) naptár – II.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72" y="2088107"/>
            <a:ext cx="8366077" cy="459929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34290" indent="0">
              <a:buNone/>
            </a:pPr>
            <a:r>
              <a:rPr lang="hu-HU"/>
              <a:t>Caesar 46-ban pont. max-ként vezeti be (+ dictator, consul is ekkor), 45-től érvényben</a:t>
            </a:r>
          </a:p>
          <a:p>
            <a:pPr marL="34290" indent="0">
              <a:buNone/>
            </a:pPr>
            <a:r>
              <a:rPr lang="hu-HU" b="1" u="sng"/>
              <a:t>Alexandriai Szószigenész</a:t>
            </a:r>
            <a:r>
              <a:rPr lang="hu-HU"/>
              <a:t>: 67 nap betoldása nov. után (+februárban is volt 23 nap betoldva &gt;&gt; össz. 90) &gt;&gt; 445 napos Kr. e. 46</a:t>
            </a:r>
          </a:p>
          <a:p>
            <a:pPr marL="34290" indent="0">
              <a:buNone/>
            </a:pPr>
            <a:r>
              <a:rPr lang="hu-HU" b="1" u="sng"/>
              <a:t>teljesen elszakadt a Holdtól</a:t>
            </a:r>
            <a:r>
              <a:rPr lang="hu-HU"/>
              <a:t>; minden hó 30 v. 31 napos, kiv. febr. (úgy mint ma)</a:t>
            </a:r>
          </a:p>
          <a:p>
            <a:pPr marL="34290" indent="0">
              <a:buNone/>
            </a:pPr>
            <a:r>
              <a:rPr lang="hu-HU"/>
              <a:t>A 7 db 29 napos hónap plusznapokat kapott</a:t>
            </a:r>
          </a:p>
          <a:p>
            <a:pPr marL="34290" indent="0">
              <a:buNone/>
            </a:pPr>
            <a:r>
              <a:rPr lang="hu-HU"/>
              <a:t>jan, aug, dec: 31 napos lett, de a Nonae 5-én (márc, máj, júl, okt: 7-én), 4 db 30 napos, febr. 28 (maradt, hogy ne legyen változás az alvilági isteneknek bemutatott áldozatokban)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7383B68-715E-9067-86AE-DB8E1BBB6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68564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633" y="628735"/>
            <a:ext cx="6798734" cy="831576"/>
          </a:xfrm>
        </p:spPr>
        <p:txBody>
          <a:bodyPr>
            <a:normAutofit fontScale="90000"/>
          </a:bodyPr>
          <a:lstStyle/>
          <a:p>
            <a:r>
              <a:rPr lang="hu-HU"/>
              <a:t>Római naptár</a:t>
            </a:r>
            <a:br>
              <a:rPr lang="hu-HU"/>
            </a:br>
            <a:r>
              <a:rPr lang="hu-HU" b="1" u="sng">
                <a:solidFill>
                  <a:srgbClr val="FF0000"/>
                </a:solidFill>
              </a:rPr>
              <a:t>szoláris (julianus) naptár – II.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72" y="2088107"/>
            <a:ext cx="8366077" cy="459929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hu-HU" b="1" u="sng">
                <a:highlight>
                  <a:srgbClr val="FFFF00"/>
                </a:highlight>
              </a:rPr>
              <a:t>Minden 4. év szökőév </a:t>
            </a:r>
          </a:p>
          <a:p>
            <a:pPr marL="34290" indent="0">
              <a:buNone/>
            </a:pPr>
            <a:r>
              <a:rPr lang="hu-HU"/>
              <a:t>A </a:t>
            </a:r>
            <a:r>
              <a:rPr lang="hu-HU" b="1" u="sng"/>
              <a:t>szökőnap</a:t>
            </a:r>
            <a:r>
              <a:rPr lang="hu-HU"/>
              <a:t> Terminalia után (ahol korábban a szökőhónap)</a:t>
            </a:r>
          </a:p>
          <a:p>
            <a:pPr marL="34290" indent="0">
              <a:buNone/>
            </a:pPr>
            <a:r>
              <a:rPr lang="hu-HU"/>
              <a:t>neve: </a:t>
            </a:r>
            <a:r>
              <a:rPr lang="hu-HU">
                <a:highlight>
                  <a:srgbClr val="00FFFF"/>
                </a:highlight>
              </a:rPr>
              <a:t>ante diem bis sextum Kalendas Martias </a:t>
            </a:r>
            <a:r>
              <a:rPr lang="hu-HU"/>
              <a:t>(~a megkettőzött 6. március kalendaeja előtt) &gt;&gt; szökőév: annus bissextus (~az év, amelyikben van a megkettőzött hatodik) &gt;&gt; angol </a:t>
            </a:r>
            <a:r>
              <a:rPr lang="hu-HU">
                <a:highlight>
                  <a:srgbClr val="00FFFF"/>
                </a:highlight>
              </a:rPr>
              <a:t>bissextile</a:t>
            </a:r>
          </a:p>
          <a:p>
            <a:pPr marL="34290" indent="0">
              <a:buNone/>
            </a:pPr>
            <a:endParaRPr lang="hu-HU" sz="2400"/>
          </a:p>
          <a:p>
            <a:pPr marL="34290" indent="0">
              <a:buNone/>
            </a:pPr>
            <a:r>
              <a:rPr lang="hu-HU" sz="2400"/>
              <a:t>&gt;&gt; </a:t>
            </a:r>
            <a:r>
              <a:rPr lang="hu-HU" sz="2400" b="1" u="sng"/>
              <a:t>ma is a szökőnap febr. 24</a:t>
            </a:r>
            <a:r>
              <a:rPr lang="hu-HU" sz="2400"/>
              <a:t>. és nem 29 – tkp. 24 duplázódik (&gt;&gt; „Mátyás ugrása”: Mátyás névnap febr. 24, Géza 25, Elemér 28 &gt;&gt; szökőévben Mátyás 25, Géza 26, Elemér 29: márc. 1-től ugyanolyan távolságban, 24: nincs névnap)</a:t>
            </a:r>
          </a:p>
          <a:p>
            <a:pPr marL="34290" indent="0">
              <a:buNone/>
            </a:pP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F338F88-1FA4-4F61-2E7C-0960CCF40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24394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550F1953-DC36-EC84-9B49-67EF612BD0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75" t="24448" r="28657" b="5733"/>
          <a:stretch/>
        </p:blipFill>
        <p:spPr>
          <a:xfrm>
            <a:off x="1973970" y="1856097"/>
            <a:ext cx="7170030" cy="500190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4306BCDB-BB8E-B722-8780-1D0D788334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49" t="20467" r="29104" b="11574"/>
          <a:stretch/>
        </p:blipFill>
        <p:spPr>
          <a:xfrm>
            <a:off x="-68239" y="0"/>
            <a:ext cx="4640239" cy="3493826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827D75A-30E2-F083-2A61-F509CDE6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3985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633" y="628735"/>
            <a:ext cx="6798734" cy="831576"/>
          </a:xfrm>
        </p:spPr>
        <p:txBody>
          <a:bodyPr>
            <a:normAutofit fontScale="90000"/>
          </a:bodyPr>
          <a:lstStyle/>
          <a:p>
            <a:r>
              <a:rPr lang="hu-HU"/>
              <a:t>Római naptár</a:t>
            </a:r>
            <a:br>
              <a:rPr lang="hu-HU"/>
            </a:br>
            <a:r>
              <a:rPr lang="hu-HU" b="1" u="sng">
                <a:solidFill>
                  <a:srgbClr val="FF0000"/>
                </a:solidFill>
              </a:rPr>
              <a:t>szoláris (julianus) naptár – III.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72" y="2088107"/>
            <a:ext cx="8366077" cy="459929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34290" indent="0">
              <a:buNone/>
            </a:pPr>
            <a:r>
              <a:rPr lang="hu-HU" b="1" u="sng">
                <a:highlight>
                  <a:srgbClr val="FFFF00"/>
                </a:highlight>
              </a:rPr>
              <a:t>Nem sikerült a négyévenkénti szökőév megtartása:</a:t>
            </a:r>
          </a:p>
          <a:p>
            <a:pPr marL="377190" indent="-342900"/>
            <a:r>
              <a:rPr lang="hu-HU"/>
              <a:t>talán Caesar meggyilkolása miatt</a:t>
            </a:r>
          </a:p>
          <a:p>
            <a:pPr marL="377190" indent="-342900"/>
            <a:r>
              <a:rPr lang="hu-HU"/>
              <a:t>v. Lepidus, aki pont. max. volt 44 és 12 között, nem tudott gondoskodni a megvalósításról, mert eltávolították a közéletből</a:t>
            </a:r>
          </a:p>
          <a:p>
            <a:pPr marL="377190" indent="-342900"/>
            <a:r>
              <a:rPr lang="hu-HU"/>
              <a:t>v. a csillagászati elmélettel volt probléma</a:t>
            </a:r>
          </a:p>
          <a:p>
            <a:pPr marL="377190" indent="-342900"/>
            <a:r>
              <a:rPr lang="hu-HU"/>
              <a:t>v. félreértették a rómaiak a minden 4. évet</a:t>
            </a:r>
          </a:p>
          <a:p>
            <a:pPr marL="34290" indent="0">
              <a:buNone/>
            </a:pPr>
            <a:r>
              <a:rPr lang="hu-HU"/>
              <a:t>&gt;&gt; túl sok szökőnap &gt;&gt; Augustus javítja (talán Kr. e. 8-ban, amikor a Sextilist átnevezték): 12 évig nem lehetett szökőnap &gt;&gt; így </a:t>
            </a:r>
            <a:r>
              <a:rPr lang="hu-HU" u="sng">
                <a:solidFill>
                  <a:schemeClr val="tx1"/>
                </a:solidFill>
              </a:rPr>
              <a:t>l</a:t>
            </a:r>
            <a:r>
              <a:rPr lang="hu-HU" b="1" u="sng">
                <a:solidFill>
                  <a:schemeClr val="tx1"/>
                </a:solidFill>
              </a:rPr>
              <a:t>assan</a:t>
            </a:r>
            <a:r>
              <a:rPr lang="hu-HU"/>
              <a:t> összhangba került a naptár a napévvel (&lt;&gt;a Gergely-naptár bevezetése előtt egyszerűen kivágtak 10 napot) &gt;&gt; nem keletkezett gazd. és vallási feszültség (bérleti díjak, elmaradt ünnepek miatt)</a:t>
            </a:r>
          </a:p>
          <a:p>
            <a:pPr marL="34290" indent="0">
              <a:buNone/>
            </a:pPr>
            <a:r>
              <a:rPr lang="hu-HU">
                <a:highlight>
                  <a:srgbClr val="FFFF00"/>
                </a:highlight>
              </a:rPr>
              <a:t>&gt;&gt; Kr. u. 4-ben kezdődött rendesen a négyéves ciklus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737AD81-D4C5-08B0-0ABA-C9D516A8A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73721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Gregorián naptár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07DE531-E0BF-C55A-4B3E-DA9C2CB4E180}"/>
              </a:ext>
            </a:extLst>
          </p:cNvPr>
          <p:cNvSpPr txBox="1"/>
          <p:nvPr/>
        </p:nvSpPr>
        <p:spPr>
          <a:xfrm>
            <a:off x="832514" y="3029803"/>
            <a:ext cx="76994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/>
              <a:t>A Julianus naptárban a 4 évente egy szökőnap: ez túl sok </a:t>
            </a:r>
          </a:p>
          <a:p>
            <a:r>
              <a:rPr lang="hu-HU" sz="2400"/>
              <a:t>&lt;&lt; a Föld keringése 365 nap 5 óra 48 perc 46 másodperc (nem 6 óra) – ezért évente 11 perc 14 másodperc felesleges &gt;&gt; 4 évente kb. ¾ óra &gt;&gt; 128 évente 1 nap </a:t>
            </a:r>
          </a:p>
          <a:p>
            <a:r>
              <a:rPr lang="hu-HU" sz="2400" b="1" u="sng"/>
              <a:t>Gergely-naptár</a:t>
            </a:r>
            <a:r>
              <a:rPr lang="hu-HU" sz="2400"/>
              <a:t> 1582-től: majdnem ugyanaz, mint a Iulianus naptár: a százzal oszthatók nem szökőévek, kiv. a </a:t>
            </a:r>
            <a:r>
              <a:rPr lang="hu-HU" sz="2400" b="1" u="sng">
                <a:solidFill>
                  <a:srgbClr val="C00000"/>
                </a:solidFill>
              </a:rPr>
              <a:t>400</a:t>
            </a:r>
            <a:r>
              <a:rPr lang="hu-HU" sz="2400"/>
              <a:t>-zal oszthatók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F70CF7E-4047-23A5-E10B-6A04DF74D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38986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2D0F7DC9-4822-486F-EFC9-E2600A5A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66</a:t>
            </a:fld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BAB07A8-FC8A-09F7-4E00-144D1794EB8F}"/>
              </a:ext>
            </a:extLst>
          </p:cNvPr>
          <p:cNvSpPr txBox="1"/>
          <p:nvPr/>
        </p:nvSpPr>
        <p:spPr>
          <a:xfrm>
            <a:off x="377372" y="234279"/>
            <a:ext cx="8389256" cy="638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83820" marR="73660" indent="118745" algn="just">
              <a:lnSpc>
                <a:spcPct val="138000"/>
              </a:lnSpc>
              <a:spcBef>
                <a:spcPts val="35"/>
              </a:spcBef>
              <a:spcAft>
                <a:spcPts val="0"/>
              </a:spcAft>
            </a:pPr>
            <a:r>
              <a:rPr lang="hu-HU" sz="230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OGIS 458.: a káriai (Kis-Ázsia)  Priéné  területén  előkerült  görög  és  latin  nyelvű  felirat. Kr. e. 6 körül.</a:t>
            </a:r>
          </a:p>
          <a:p>
            <a:pPr marL="83820" marR="73660" indent="118745" algn="just">
              <a:lnSpc>
                <a:spcPct val="138000"/>
              </a:lnSpc>
              <a:spcBef>
                <a:spcPts val="35"/>
              </a:spcBef>
              <a:spcAft>
                <a:spcPts val="0"/>
              </a:spcAft>
            </a:pPr>
            <a:endParaRPr lang="hu-HU" sz="23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3820" marR="73660" indent="118745" algn="just">
              <a:lnSpc>
                <a:spcPct val="138000"/>
              </a:lnSpc>
              <a:spcBef>
                <a:spcPts val="35"/>
              </a:spcBef>
              <a:spcAft>
                <a:spcPts val="0"/>
              </a:spcAft>
            </a:pPr>
            <a:r>
              <a:rPr lang="hu-HU" sz="2300">
                <a:latin typeface="Times New Roman" panose="02020603050405020304" pitchFamily="18" charset="0"/>
                <a:ea typeface="Times New Roman" panose="02020603050405020304" pitchFamily="18" charset="0"/>
              </a:rPr>
              <a:t>A szöveg első része Paul(l)us Fabius Maximusnak, Asia proconsulának levele a kis-ázsiai görög városokhoz, amelyben arra buzdítja azokat, hogy naptárukat római mintára alakítsák át, és az évet Augustus születésnapjával (szept.</a:t>
            </a:r>
            <a:r>
              <a:rPr lang="hu-HU" sz="2300" spc="5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300">
                <a:latin typeface="Times New Roman" panose="02020603050405020304" pitchFamily="18" charset="0"/>
                <a:ea typeface="Times New Roman" panose="02020603050405020304" pitchFamily="18" charset="0"/>
              </a:rPr>
              <a:t>23.)</a:t>
            </a:r>
            <a:r>
              <a:rPr lang="hu-HU" sz="23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kezdjék </a:t>
            </a:r>
            <a:r>
              <a:rPr lang="hu-HU" sz="230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hu-HU" sz="23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ez itt nem szerepel)</a:t>
            </a:r>
          </a:p>
          <a:p>
            <a:pPr marL="83820" marR="73660" indent="118745" algn="just">
              <a:lnSpc>
                <a:spcPct val="138000"/>
              </a:lnSpc>
              <a:spcBef>
                <a:spcPts val="35"/>
              </a:spcBef>
              <a:spcAft>
                <a:spcPts val="0"/>
              </a:spcAft>
            </a:pPr>
            <a:r>
              <a:rPr lang="hu-HU" sz="2300" b="1" u="sng">
                <a:latin typeface="Times New Roman" panose="02020603050405020304" pitchFamily="18" charset="0"/>
                <a:ea typeface="Times New Roman" panose="02020603050405020304" pitchFamily="18" charset="0"/>
              </a:rPr>
              <a:t>Ami itt olvasható:</a:t>
            </a:r>
            <a:r>
              <a:rPr lang="hu-HU" sz="2300" b="1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3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Asia görög városainak határozata, amely kimondja, hogy Paullus Fabius javaslatát fogják követni.</a:t>
            </a:r>
          </a:p>
          <a:p>
            <a:pPr marL="83820" marR="73660" indent="118745" algn="just">
              <a:lnSpc>
                <a:spcPct val="138000"/>
              </a:lnSpc>
              <a:spcBef>
                <a:spcPts val="35"/>
              </a:spcBef>
              <a:spcAft>
                <a:spcPts val="0"/>
              </a:spcAft>
            </a:pPr>
            <a:r>
              <a:rPr lang="hu-HU" sz="2300">
                <a:latin typeface="Times New Roman" panose="02020603050405020304" pitchFamily="18" charset="0"/>
                <a:ea typeface="Times New Roman" panose="02020603050405020304" pitchFamily="18" charset="0"/>
              </a:rPr>
              <a:t>(A keleti városokban Alexandrosz után a makedón hónapneveket és az őszi napforduló idejére eső évkezdést vették át; új időszámítást gyakran kezdtek az új „felszabadító” uralkodásának kezdetétől)</a:t>
            </a:r>
          </a:p>
        </p:txBody>
      </p:sp>
    </p:spTree>
    <p:extLst>
      <p:ext uri="{BB962C8B-B14F-4D97-AF65-F5344CB8AC3E}">
        <p14:creationId xmlns:p14="http://schemas.microsoft.com/office/powerpoint/2010/main" val="25709870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AC0BEF3-05DC-5875-5EA0-2B35A71C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67</a:t>
            </a:fld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E06E29A-8487-822E-910F-B0AC6A537A09}"/>
              </a:ext>
            </a:extLst>
          </p:cNvPr>
          <p:cNvSpPr txBox="1"/>
          <p:nvPr/>
        </p:nvSpPr>
        <p:spPr>
          <a:xfrm>
            <a:off x="262827" y="55881"/>
            <a:ext cx="8618346" cy="61150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74295" marR="76835" algn="just">
              <a:lnSpc>
                <a:spcPct val="138000"/>
              </a:lnSpc>
              <a:spcAft>
                <a:spcPts val="0"/>
              </a:spcAft>
            </a:pPr>
            <a:r>
              <a:rPr lang="hu-HU" sz="2200"/>
              <a:t>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Apollónios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főpapnak,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aezanaebeli </a:t>
            </a:r>
            <a:r>
              <a:rPr lang="hu-HU" sz="2200" spc="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Ménophilos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fiának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előterjesztése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alapján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asiabeli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hellének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provinciagyűlése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következő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határozatot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hozta.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életünket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min­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tekintetben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irányító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előrelátás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közénk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hozta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Augustust,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igyekezetet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becsvá­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gyat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támasztott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benne,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 az </a:t>
            </a:r>
            <a:r>
              <a:rPr lang="hu-HU" sz="2200" spc="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emberek 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iránti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jóindulatból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erényekkel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halmozva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el,</a:t>
            </a:r>
            <a:r>
              <a:rPr lang="hu-HU" sz="2200" spc="5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életben elképzelhető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legtökéletesebb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tulajdonságokkal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ruházta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fel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őt.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Magunk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utódaink számára </a:t>
            </a:r>
            <a:r>
              <a:rPr lang="hu-HU" sz="2200" spc="9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megmentőként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érkezett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ő,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aki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háborúknak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véget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vetett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min­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dent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rendbe hozott.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Éppen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ezért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nyilvánvaló,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hogy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császár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minden előzetesen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hoz­</a:t>
            </a:r>
            <a:r>
              <a:rPr lang="hu-HU" sz="2200" spc="65">
                <a:latin typeface="Times New Roman" panose="02020603050405020304" pitchFamily="18" charset="0"/>
                <a:ea typeface="Times New Roman" panose="02020603050405020304" pitchFamily="18" charset="0"/>
              </a:rPr>
              <a:t>z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fűzött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reményt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(beváltott),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 </a:t>
            </a:r>
            <a:r>
              <a:rPr lang="hu-HU" sz="2200" spc="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nemcsak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korábban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élt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jótevőket múlta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felül, 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ha­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  az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utána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következőnek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 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hagyott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semmi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reményt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arra,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hogy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túlszányalhassa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őt.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isten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születésnapja </a:t>
            </a:r>
            <a:r>
              <a:rPr lang="hu-HU" sz="2200" spc="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jelentette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tőle eredő áldások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kiindulópontját. </a:t>
            </a:r>
            <a:endParaRPr lang="hu-HU" sz="2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8757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AC0BEF3-05DC-5875-5EA0-2B35A71C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68</a:t>
            </a:fld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E06E29A-8487-822E-910F-B0AC6A537A09}"/>
              </a:ext>
            </a:extLst>
          </p:cNvPr>
          <p:cNvSpPr txBox="1"/>
          <p:nvPr/>
        </p:nvSpPr>
        <p:spPr>
          <a:xfrm>
            <a:off x="435429" y="530981"/>
            <a:ext cx="8287657" cy="56478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74295" marR="76835" algn="just">
              <a:lnSpc>
                <a:spcPct val="138000"/>
              </a:lnSpc>
              <a:spcAft>
                <a:spcPts val="0"/>
              </a:spcAft>
            </a:pP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Asia 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pedig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L(ucius)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Vulcacius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Tullus </a:t>
            </a:r>
            <a:r>
              <a:rPr lang="hu-HU" sz="2200" spc="9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(...)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Papius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(...)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jegyzősége 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idején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Smyrnában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megsza­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vazta,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hogy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az, 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akitől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isten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számára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legnagyobb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megtiszteltetés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ötlete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szárma­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zott,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koszorút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érdemel. 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Paullus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Fabius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Maximus,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uralkodó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akaratából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provincia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üdvére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kinevezett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proconsul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számtalan </a:t>
            </a:r>
            <a:r>
              <a:rPr lang="hu-HU" sz="2200" spc="9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jótéteménnyel</a:t>
            </a:r>
            <a:r>
              <a:rPr lang="hu-HU" sz="2200" spc="9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gyarapította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provinciát,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amelyeket</a:t>
            </a:r>
            <a:r>
              <a:rPr lang="hu-HU" sz="2200" spc="1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mind</a:t>
            </a:r>
            <a:r>
              <a:rPr lang="hu-HU" sz="2200" spc="1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kimerítően</a:t>
            </a:r>
            <a:r>
              <a:rPr lang="hu-HU" sz="2200" spc="23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felsorolni</a:t>
            </a:r>
            <a:r>
              <a:rPr lang="hu-HU" sz="2200" spc="2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senki</a:t>
            </a:r>
            <a:r>
              <a:rPr lang="hu-HU" sz="2200" spc="2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hu-HU" sz="2200" spc="1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tudna.</a:t>
            </a:r>
            <a:r>
              <a:rPr lang="hu-HU" sz="2200" spc="30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Ő</a:t>
            </a:r>
            <a:r>
              <a:rPr lang="hu-HU" sz="2200" spc="1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javasolta</a:t>
            </a:r>
            <a:r>
              <a:rPr lang="hu-HU" sz="2200" spc="1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azt</a:t>
            </a:r>
            <a:r>
              <a:rPr lang="hu-HU" sz="2200" spc="1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2200" spc="1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hellének</a:t>
            </a:r>
            <a:r>
              <a:rPr lang="hu-HU" sz="2200" spc="1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által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mindeddig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ismeretlen megtiszteltetést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Augustusnak,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hogy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ő</a:t>
            </a:r>
            <a:r>
              <a:rPr lang="hu-HU" sz="22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születésnapjától</a:t>
            </a:r>
            <a:r>
              <a:rPr lang="hu-HU" sz="22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számítsák</a:t>
            </a:r>
            <a:r>
              <a:rPr lang="hu-HU" sz="2200" spc="2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</a:t>
            </a:r>
            <a:r>
              <a:rPr lang="hu-HU" sz="2200" spc="10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idő</a:t>
            </a:r>
            <a:r>
              <a:rPr lang="hu-HU" sz="22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2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kezdetét.</a:t>
            </a:r>
          </a:p>
          <a:p>
            <a:pPr marL="74295" marR="76835" algn="just">
              <a:lnSpc>
                <a:spcPct val="138000"/>
              </a:lnSpc>
              <a:spcAft>
                <a:spcPts val="0"/>
              </a:spcAft>
            </a:pPr>
            <a:r>
              <a:rPr lang="hu-HU" sz="2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Ezért az Asiában élő hellének úgy határoztak - kísérje szerencse az üdvös döntést -, hogy újév napja minden városban az október első napját megelőző kilencedik napra, Augustus születésnapjára essék. </a:t>
            </a:r>
          </a:p>
        </p:txBody>
      </p:sp>
    </p:spTree>
    <p:extLst>
      <p:ext uri="{BB962C8B-B14F-4D97-AF65-F5344CB8AC3E}">
        <p14:creationId xmlns:p14="http://schemas.microsoft.com/office/powerpoint/2010/main" val="37064390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AC0BEF3-05DC-5875-5EA0-2B35A71C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69</a:t>
            </a:fld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E06E29A-8487-822E-910F-B0AC6A537A09}"/>
              </a:ext>
            </a:extLst>
          </p:cNvPr>
          <p:cNvSpPr txBox="1"/>
          <p:nvPr/>
        </p:nvSpPr>
        <p:spPr>
          <a:xfrm>
            <a:off x="262827" y="280477"/>
            <a:ext cx="8618346" cy="62970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80010" marR="96520" indent="130810" algn="just">
              <a:lnSpc>
                <a:spcPct val="138000"/>
              </a:lnSpc>
              <a:spcBef>
                <a:spcPts val="5"/>
              </a:spcBef>
              <a:spcAft>
                <a:spcPts val="0"/>
              </a:spcAft>
            </a:pP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azért,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hogy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minden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egyes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városban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egybeessék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ez a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nap,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elhatározták,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hogy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rómaival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párhuzamosan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fogják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használni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görög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nap­</a:t>
            </a:r>
            <a:r>
              <a:rPr lang="hu-HU" sz="2100" spc="55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megjelöléseket.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első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hónap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pedig,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amely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szeptember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23-án,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császár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születés­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napján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kezdődik,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határozat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értelmében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Caesar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nevét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viselje. Azt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koszorút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pedig,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amelyet annak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szántak,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aki a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legnagyszerűbb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javaslatot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teszi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uralkodó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megtisztelé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sére,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adják </a:t>
            </a:r>
            <a:r>
              <a:rPr lang="hu-HU" sz="2100" spc="9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Maximu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proconsulnak.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Mindenkor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hirdessék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Pergamonban,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Augustalia ünnep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atlétikai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versenyeinek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alkalmával,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hogy Asia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lakossága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megkoszorúzza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Paulus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Fabius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Maximust,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aki a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lehető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legnagyobb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jámborsággal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ta­lált új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alkalmat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császár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tiszteletére.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Ugyanígy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hirdessék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ezt ki az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egyes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városokban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2100" spc="5">
                <a:latin typeface="Times New Roman" panose="02020603050405020304" pitchFamily="18" charset="0"/>
                <a:ea typeface="Times New Roman" panose="02020603050405020304" pitchFamily="18" charset="0"/>
              </a:rPr>
              <a:t> Caesar t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iszteletére rendezett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versenyek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alkalmával.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írják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fel a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proconsul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levelét</a:t>
            </a:r>
            <a:r>
              <a:rPr lang="hu-HU" sz="2100" spc="-2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Asia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provincia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néphatározatát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egy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fehér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kőtáblára,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állítsák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fel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azt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Róm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és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Augustus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szentélykörzetében.</a:t>
            </a:r>
            <a:endParaRPr lang="hu-HU" sz="2100"/>
          </a:p>
        </p:txBody>
      </p:sp>
    </p:spTree>
    <p:extLst>
      <p:ext uri="{BB962C8B-B14F-4D97-AF65-F5344CB8AC3E}">
        <p14:creationId xmlns:p14="http://schemas.microsoft.com/office/powerpoint/2010/main" val="738397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AC0BEF3-05DC-5875-5EA0-2B35A71C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70</a:t>
            </a:fld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E06E29A-8487-822E-910F-B0AC6A537A09}"/>
              </a:ext>
            </a:extLst>
          </p:cNvPr>
          <p:cNvSpPr txBox="1"/>
          <p:nvPr/>
        </p:nvSpPr>
        <p:spPr>
          <a:xfrm>
            <a:off x="262827" y="55881"/>
            <a:ext cx="8618346" cy="674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80010" marR="96520" indent="130810" algn="just">
              <a:lnSpc>
                <a:spcPct val="138000"/>
              </a:lnSpc>
              <a:spcBef>
                <a:spcPts val="5"/>
              </a:spcBef>
              <a:spcAft>
                <a:spcPts val="0"/>
              </a:spcAft>
            </a:pP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évenként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megbízott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jogi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képviselők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pedig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gondos­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kodjanak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arról,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hogy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közigazgatási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központokban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véssék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fel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fehér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kőlapokra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9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Maximus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levelét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asiai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néphatározatot,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ezeket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sztéléket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császárkultusz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templomaiban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állítsák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föl. A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hónapokat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pedig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következőképpen számítsák: Caesar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  <a:r>
              <a:rPr lang="hu-HU" sz="2100" spc="1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nap,</a:t>
            </a:r>
            <a:r>
              <a:rPr lang="hu-HU" sz="2100" spc="2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Apellaios</a:t>
            </a:r>
            <a:r>
              <a:rPr lang="hu-HU" sz="2100" spc="29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hu-HU" sz="2100" spc="3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nap,</a:t>
            </a:r>
            <a:r>
              <a:rPr lang="hu-HU" sz="2100" spc="2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Audnaios</a:t>
            </a:r>
            <a:r>
              <a:rPr lang="hu-HU" sz="2100" spc="32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  <a:r>
              <a:rPr lang="hu-HU" sz="2100" spc="1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nap,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Peritios</a:t>
            </a:r>
            <a:r>
              <a:rPr lang="hu-HU" sz="2100" spc="32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  <a:r>
              <a:rPr lang="hu-HU" sz="2100" spc="1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nap,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Dystros</a:t>
            </a:r>
            <a:r>
              <a:rPr lang="hu-HU" sz="2100" spc="2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28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Xandikos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hu-HU" sz="2100" spc="13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Artemisión</a:t>
            </a:r>
            <a:r>
              <a:rPr lang="hu-HU" sz="2100" spc="1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hu-HU" sz="2100" spc="19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Daisios</a:t>
            </a:r>
            <a:r>
              <a:rPr lang="hu-HU" sz="2100" spc="1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hu-HU" sz="2100" spc="1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Panémos</a:t>
            </a:r>
            <a:r>
              <a:rPr lang="hu-HU" sz="2100" spc="1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hu-HU" sz="2100" spc="19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Lóos</a:t>
            </a:r>
            <a:r>
              <a:rPr lang="hu-HU" sz="2100" spc="1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hu-HU" sz="2100" spc="19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Gorpiaios</a:t>
            </a:r>
            <a:r>
              <a:rPr lang="hu-HU" sz="2100" spc="1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hu-HU" sz="2100" spc="1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Hyperberetaios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Összesen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36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nap.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Ebben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évben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azonban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szökőnap miatt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Xandikos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32 na­pig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tartson.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hogy </a:t>
            </a:r>
            <a:r>
              <a:rPr lang="hu-HU" sz="2100" spc="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mostantól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helyükre kerüljenek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napok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</a:t>
            </a:r>
            <a:r>
              <a:rPr lang="hu-HU" sz="2100" spc="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hónapok,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mostani</a:t>
            </a:r>
            <a:r>
              <a:rPr lang="hu-HU" sz="2100" spc="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Peritios</a:t>
            </a:r>
            <a:r>
              <a:rPr lang="hu-HU" sz="2100" spc="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hónap</a:t>
            </a:r>
            <a:r>
              <a:rPr lang="hu-HU" sz="2100" spc="24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csak</a:t>
            </a:r>
            <a:r>
              <a:rPr lang="hu-HU" sz="2100" spc="1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2100" spc="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hu-HU" sz="2100" spc="3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napig</a:t>
            </a:r>
            <a:r>
              <a:rPr lang="hu-HU" sz="2100" spc="1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tartson,</a:t>
            </a:r>
            <a:r>
              <a:rPr lang="hu-HU" sz="2100" spc="2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utána</a:t>
            </a:r>
            <a:r>
              <a:rPr lang="hu-HU" sz="2100" spc="12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pedig,</a:t>
            </a:r>
            <a:r>
              <a:rPr lang="hu-HU" sz="2100" spc="1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január</a:t>
            </a:r>
            <a:r>
              <a:rPr lang="hu-HU" sz="2100" spc="1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24-én</a:t>
            </a:r>
            <a:r>
              <a:rPr lang="hu-HU" sz="2100" spc="20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kezdjük</a:t>
            </a:r>
            <a:r>
              <a:rPr lang="hu-HU" sz="2100" spc="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számítani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Dystros hónap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első napját.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És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minden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egyes </a:t>
            </a:r>
            <a:r>
              <a:rPr lang="hu-HU" sz="2100" spc="6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hónap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első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napja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római hónap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első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napját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megelőző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kilencedik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napra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fog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esni.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szökőnap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pedig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két </a:t>
            </a:r>
            <a:r>
              <a:rPr lang="hu-HU" sz="2100" spc="4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évet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kihagyva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min­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dig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2100" spc="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8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Xandikos</a:t>
            </a:r>
            <a:r>
              <a:rPr lang="hu-HU" sz="2100" spc="32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7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hónap</a:t>
            </a:r>
            <a:r>
              <a:rPr lang="hu-HU" sz="2100" spc="29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első</a:t>
            </a:r>
            <a:r>
              <a:rPr lang="hu-HU" sz="2100" spc="29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napja</a:t>
            </a:r>
            <a:r>
              <a:rPr lang="hu-HU" sz="2100" spc="2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elé</a:t>
            </a:r>
            <a:r>
              <a:rPr lang="hu-HU" sz="2100" spc="2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legyen</a:t>
            </a:r>
            <a:r>
              <a:rPr lang="hu-HU" sz="2100" spc="29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100" spc="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beiktatva.</a:t>
            </a:r>
            <a:endParaRPr lang="hu-HU" sz="2100"/>
          </a:p>
        </p:txBody>
      </p:sp>
    </p:spTree>
    <p:extLst>
      <p:ext uri="{BB962C8B-B14F-4D97-AF65-F5344CB8AC3E}">
        <p14:creationId xmlns:p14="http://schemas.microsoft.com/office/powerpoint/2010/main" val="27623311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F32C23-7F96-3F4E-629C-9C56EB432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/>
              <a:t>A Föld gömbalakúságának bizonyítása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9A76C3D-F5BB-17DD-72FF-17DE070E1DE7}"/>
              </a:ext>
            </a:extLst>
          </p:cNvPr>
          <p:cNvSpPr txBox="1"/>
          <p:nvPr/>
        </p:nvSpPr>
        <p:spPr>
          <a:xfrm>
            <a:off x="914401" y="2975212"/>
            <a:ext cx="74380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u-HU" sz="2400">
                <a:highlight>
                  <a:srgbClr val="FFFF00"/>
                </a:highlight>
              </a:rPr>
              <a:t>Püthagorasz</a:t>
            </a:r>
            <a:r>
              <a:rPr lang="hu-HU" sz="2400"/>
              <a:t>: A Hold gömbalakú &gt;&gt; valószínűleg a Föld is + a gömb a tökéletes test</a:t>
            </a:r>
          </a:p>
          <a:p>
            <a:pPr marL="342900" indent="-342900">
              <a:buAutoNum type="arabicPeriod"/>
            </a:pPr>
            <a:r>
              <a:rPr lang="hu-HU" sz="2400">
                <a:highlight>
                  <a:srgbClr val="FFFF00"/>
                </a:highlight>
              </a:rPr>
              <a:t>Arisztotelész</a:t>
            </a:r>
            <a:r>
              <a:rPr lang="hu-HU" sz="2400"/>
              <a:t>: Holdfogyatkozáskor a Föld árnyéka körív + É-D-i irányban haladva a csillagok és a Nap </a:t>
            </a:r>
            <a:r>
              <a:rPr lang="hu-HU" sz="2400" b="1" u="sng"/>
              <a:t>delelési magassága </a:t>
            </a:r>
            <a:r>
              <a:rPr lang="hu-HU" sz="2400"/>
              <a:t>változik (&gt;&gt; Eratoszthenész így a Föld kerületét is kiszámította) </a:t>
            </a:r>
          </a:p>
          <a:p>
            <a:r>
              <a:rPr lang="hu-HU" sz="2400"/>
              <a:t>	+ K-Ny-i irányban haladva a csillagok és a Nap </a:t>
            </a:r>
            <a:r>
              <a:rPr lang="hu-HU" sz="2400" b="1" u="sng"/>
              <a:t>delelési időpontja </a:t>
            </a:r>
            <a:r>
              <a:rPr lang="hu-HU" sz="2400"/>
              <a:t>változik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E3E5B357-D599-A21E-DCFF-5177CC777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71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67192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8F78C11-941D-F8C9-6404-E9D151D8AD2C}"/>
              </a:ext>
            </a:extLst>
          </p:cNvPr>
          <p:cNvSpPr txBox="1"/>
          <p:nvPr/>
        </p:nvSpPr>
        <p:spPr>
          <a:xfrm>
            <a:off x="327546" y="335845"/>
            <a:ext cx="8720920" cy="61863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200" b="1" u="sng">
                <a:highlight>
                  <a:srgbClr val="FFFF00"/>
                </a:highlight>
              </a:rPr>
              <a:t>Censorinus: De die natali 20.1-11.</a:t>
            </a:r>
          </a:p>
          <a:p>
            <a:r>
              <a:rPr lang="hu-HU" sz="2200"/>
              <a:t>Könnyű felismerni, hogy mekkora a különbség a hold vagy a nap járása  sze­rint felosztott, később keletkezett naptárrendszerek között, ha csak - a külföldieket mellőzve - Itália népei között vizsgáljuk is ezt. Ugyanis ahogyan a ferentinumiaknak, a laviniumiaknak vagy akár az albaiaknak és a rómaiaknak is más-más naptáruk volt, úgy a többi népnek is. Mégis mindnek az volt a szándéka, hogy polgári naptári évüket hónapok különböző módon való közbeiktatásával az egyedül valódi és termé­szetes évhez igazítsák. Mivel mindezekről hosszú lenne beszélni, a rómaiak évére fogunk áttérni. Mindenesetre Licinius Macer és utána Fenestella egyaránt azt írják, hogy a folyó év Rómában kezdetben 12 hónapból állt. De inkább kell hinnünk Iunius Gracchanusnak, Fulvinusnak, Varrónak, Suetoniusnak és a többieknek, akik úgy vé­lik, hogy Rómában - ahogy akkor az albaiaknál is,  ahonnan a  rómaiak származnak - 10 hónap volt. Ez a  10 hónap a következőképpen tett ki 304 napot: márciusban 31, áprilisban 30, májusban 31, júniusban 30, quintilisben 31, sextilis és september hó­napban 30-30, októberben 31, novemberben és decemberben 30-30 nap volt. Ezek közül a négy nagyobb hónapot „teljes" (pleni) hónapnak nevezték a többi hatot pedig „hiányosnak" (cavi). 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649BD6A6-C73A-B93E-D698-49675C188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72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44978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8F78C11-941D-F8C9-6404-E9D151D8AD2C}"/>
              </a:ext>
            </a:extLst>
          </p:cNvPr>
          <p:cNvSpPr txBox="1"/>
          <p:nvPr/>
        </p:nvSpPr>
        <p:spPr>
          <a:xfrm>
            <a:off x="566057" y="486986"/>
            <a:ext cx="7968343" cy="41549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200"/>
              <a:t>Később akár Numa - ahogyan azt Fulvius mondja - akár Tarquinius - ahogyan Iunius - 12 hónapot hozott létre összesen 355 nappal, bár 12 holdhónap nyilvánvalóan 354 napot tölt ki. De az, hogy egy nappal több lett, az akár tudatlanságból történt, akár abból a babonaságból (superstitio) - ami szerintem való­színűbb -, hogy a páratlan számot kedvezőbbnek tartották kerek (plenus) számként. Az biztos, hogy a korábbi évhez ötvenegy nap járult hozzá. Mivel ez nem tölt ki 2 hónapot, a hat „hiányos" hónapból elvettek egy-egy napot, és ezeket az új napokhoz adva 57 napot kaptak. Ezekből 2 hónapot hoztak létre: a 29 napos januárt és a 28 na­pos februárt. Így aztán minden hónap „teljes" lett, és páratlan számú napból állt feb­ruár kivételével, amely egyedül volt „hiányos", és ezért kedvezőtlenebbnek tartották a többinél. 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649BD6A6-C73A-B93E-D698-49675C188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73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23770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8F78C11-941D-F8C9-6404-E9D151D8AD2C}"/>
              </a:ext>
            </a:extLst>
          </p:cNvPr>
          <p:cNvSpPr txBox="1"/>
          <p:nvPr/>
        </p:nvSpPr>
        <p:spPr>
          <a:xfrm>
            <a:off x="245659" y="443443"/>
            <a:ext cx="8652681" cy="61863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200"/>
              <a:t>Végül úgy határoztak, hogy felváltva egy huszonkét, illetve huszonhárom napos szökőhónapot iktatnak be a naptárba, hogy a polgári naptári év megegyezzen a ter­mészetes évvel. Ezt a betoldást a leginkább megfelelő módon február hónapba iktat­ták Terminalia és Regifugium ünnepe közé. Ezt addig folytatták így, mígnem észrevet­ték, hogy a polgári naptári évek valamivel hosszabbak a természetesnél. Hogy ezt a tévedést kijavítsák, megbízták a pontifexeket, és az ő döntésükre bízták a közbeikta­tás ésszerű megoldását. De ezek legtöbbje rosszakaratból vagy részrehajlásból - hogy valaki gyorsabban távozzon hivatalából, vagy a hivatalt hosszabban töltse be, vagy hogy egy állami bérlő az év hosszából nyereséget szerezzen vagy veszteséges le­gyen - önkényesen nagyobb vagy kisebb időszakot toldott be, és így a dolgot,  amit azért bíztak rájuk, hogy kijavítsák, még jobban elrontották.</a:t>
            </a:r>
          </a:p>
          <a:p>
            <a:r>
              <a:rPr lang="hu-HU" sz="2200"/>
              <a:t>	Az eltérés már oly­annyira nagy volt, hogy C. Caesar pontifex maximusként - saját harmadik és M. Aemilius Lepidus consulsága alatt  -, hogy a  hibát visszamenőleg kijavítsa, november és december hónapok közé két 67 napos szökőhónapot tett be, bár már február hó­naphoz 23 napot toldott, és így azt az évet 445 napossá tette. Egyidejűleg a jövőről is gondoskodott, nehogy újra tévedjenek. 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649BD6A6-C73A-B93E-D698-49675C188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74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39802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8F78C11-941D-F8C9-6404-E9D151D8AD2C}"/>
              </a:ext>
            </a:extLst>
          </p:cNvPr>
          <p:cNvSpPr txBox="1"/>
          <p:nvPr/>
        </p:nvSpPr>
        <p:spPr>
          <a:xfrm>
            <a:off x="348343" y="269724"/>
            <a:ext cx="8418286" cy="65556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100"/>
              <a:t>A szökőhónapot ugyanis eltörölvén a polgári naptári évet a nap járásához igazította, így a 355 naphoz tízet adott, amelyeket a hét 29 napos hónapban úgy osztott el, hogy januárhoz, sextilishez és decemberhez 2-2 nap járult, a többihez pedig  l-l. Ezeket a napokat pedig a hónapok végéhez csa­tolta hozzá, nehogy tudniillik az egyes hónapok ünnepei helyükről elmozduljanak. Ezért most, bár hét hónapban van 31-31 nap, 4 mégis a kezdettől fogva így meg­alkotott háromtól abban különbözik, hogy Nonaejuk a 7. napon van, a másik három­nak és az összes fennmaradó többinek pedig az 5. napon. Továbbá azt a negyed napot illetően, amely úgy tűnik, hogy a valódi évet teljessé tenné, úgy határozott, hogy 4 év elteltével egy napot iktassanak közbe ott, ahol egykor a hónapot szokták, azaz a Terminalia után. Ezt a napot most bissextusnak nevezik.</a:t>
            </a:r>
          </a:p>
          <a:p>
            <a:r>
              <a:rPr lang="hu-HU" sz="2100"/>
              <a:t>Ettől az évtől kezdve - melyet Iulius Caesar így rendezett el - nevezik a többit, amelyek Caesar negyedik consulságával kezdődnek, a mi időnkig Iulianus-évnek. Ez a Iulianus-naptár, bár optimálisan alkalmazták a természetes évhez, mégsem áll egyedül. Ugyanis a korábbi naptárakat is, még ha egyesek tíz hónaposak voltak is - éspedig nemcsak Rómában vagy Italia-szerte, hanem minden népnél -, amennyire lehetséges volt, ugyanígy javították ki. Így ha az  évek bizonyos számáról van itt szó, nem szabad másként érteni, mint természetes évnek.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649BD6A6-C73A-B93E-D698-49675C188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75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05813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28365</TotalTime>
  <Words>6167</Words>
  <Application>Microsoft Office PowerPoint</Application>
  <PresentationFormat>Diavetítés a képernyőre (4:3 oldalarány)</PresentationFormat>
  <Paragraphs>457</Paragraphs>
  <Slides>75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75</vt:i4>
      </vt:variant>
    </vt:vector>
  </HeadingPairs>
  <TitlesOfParts>
    <vt:vector size="81" baseType="lpstr">
      <vt:lpstr>Arial</vt:lpstr>
      <vt:lpstr>Calibri</vt:lpstr>
      <vt:lpstr>Garamond</vt:lpstr>
      <vt:lpstr>Times New Roman</vt:lpstr>
      <vt:lpstr>Verdana</vt:lpstr>
      <vt:lpstr>Organikus</vt:lpstr>
      <vt:lpstr>Az előadás témái</vt:lpstr>
      <vt:lpstr>MAGYAR NYELVŰ IRODALOM </vt:lpstr>
      <vt:lpstr>Az idő mérésére szolgáló eszközök</vt:lpstr>
      <vt:lpstr>AZ IDŐ MÉRÉSÉNEK CSILLAGÁSZATI ALAPJAI Szférikus csillagászat</vt:lpstr>
      <vt:lpstr>PowerPoint-bemutató</vt:lpstr>
      <vt:lpstr>Epiciklusok</vt:lpstr>
      <vt:lpstr>PowerPoint-bemutató</vt:lpstr>
      <vt:lpstr>Szamoszi Arisztarkhosz (Kr. e. 3. század) és a héliocentrikus világkép</vt:lpstr>
      <vt:lpstr>PowerPoint-bemutató</vt:lpstr>
      <vt:lpstr>PowerPoint-bemutató</vt:lpstr>
      <vt:lpstr>PowerPoint-bemutató</vt:lpstr>
      <vt:lpstr>PowerPoint-bemutató</vt:lpstr>
      <vt:lpstr>PowerPoint-bemutató</vt:lpstr>
      <vt:lpstr>Az égi pólus és a tavaszpont vándorlása</vt:lpstr>
      <vt:lpstr>PowerPoint-bemutató</vt:lpstr>
      <vt:lpstr>Az antiküthérai szerkezet</vt:lpstr>
      <vt:lpstr>Az antiküthérai szerkezet</vt:lpstr>
      <vt:lpstr>Claudius Ptolemaeus – 1. </vt:lpstr>
      <vt:lpstr>Claudius Ptolemaeus – 2. </vt:lpstr>
      <vt:lpstr>PowerPoint-bemutató</vt:lpstr>
      <vt:lpstr>PowerPoint-bemutató</vt:lpstr>
      <vt:lpstr>PowerPoint-bemutató</vt:lpstr>
      <vt:lpstr>Napórák</vt:lpstr>
      <vt:lpstr>Napórák az időmérés története a természettől eltávolodás története</vt:lpstr>
      <vt:lpstr>Gnómón -1. (árnyékvető pálca: eleinte naptár, később óra is)</vt:lpstr>
      <vt:lpstr>Gnómón 2.</vt:lpstr>
      <vt:lpstr>Napórák</vt:lpstr>
      <vt:lpstr>„Gömbalakú” napóra (az égbolt fordítottja) legnehezebb elkészíteni, de legkönyebb jelzésekkel ellátni</vt:lpstr>
      <vt:lpstr>Kúpalakú napóra</vt:lpstr>
      <vt:lpstr>Sík napóra (vízszintes vagy függőleges)</vt:lpstr>
      <vt:lpstr>PowerPoint-bemutató</vt:lpstr>
      <vt:lpstr>Vízórák</vt:lpstr>
      <vt:lpstr>PowerPoint-bemutató</vt:lpstr>
      <vt:lpstr>PowerPoint-bemutató</vt:lpstr>
      <vt:lpstr>PowerPoint-bemutató</vt:lpstr>
      <vt:lpstr>Naptárak</vt:lpstr>
      <vt:lpstr>Görög naptárak – 1.</vt:lpstr>
      <vt:lpstr>PowerPoint-bemutató</vt:lpstr>
      <vt:lpstr>PowerPoint-bemutató</vt:lpstr>
      <vt:lpstr>Görög naptárak - 2.</vt:lpstr>
      <vt:lpstr>PowerPoint-bemutató</vt:lpstr>
      <vt:lpstr>PowerPoint-bemutató</vt:lpstr>
      <vt:lpstr>Görög naptárak - 3.</vt:lpstr>
      <vt:lpstr>Görög naptárak - 4.</vt:lpstr>
      <vt:lpstr>PowerPoint-bemutató</vt:lpstr>
      <vt:lpstr>Interkaláció - 1.</vt:lpstr>
      <vt:lpstr>Interkaláció - 2.</vt:lpstr>
      <vt:lpstr>Interkaláció - 3.</vt:lpstr>
      <vt:lpstr>Interkaláció - 4.</vt:lpstr>
      <vt:lpstr>Interkaláció - 5.</vt:lpstr>
      <vt:lpstr>RÓMAI NAPTÁRAK</vt:lpstr>
      <vt:lpstr>Római naptár = fasti</vt:lpstr>
      <vt:lpstr>Római naptár = fasti luniszoláris naptár – I.</vt:lpstr>
      <vt:lpstr>Római naptár = fasti luniszoláris naptár – II.</vt:lpstr>
      <vt:lpstr>Római naptár = fasti </vt:lpstr>
      <vt:lpstr>Római naptár = fasti luniszoláris naptár – III.: interkaláció</vt:lpstr>
      <vt:lpstr>Római naptár = fasti luniszoláris naptár – IV.: interkaláció</vt:lpstr>
      <vt:lpstr>PowerPoint-bemutató</vt:lpstr>
      <vt:lpstr>Római naptár szoláris (julianus) naptár – I.</vt:lpstr>
      <vt:lpstr>PowerPoint-bemutató</vt:lpstr>
      <vt:lpstr>Római naptár szoláris (julianus) naptár – II.</vt:lpstr>
      <vt:lpstr>Római naptár szoláris (julianus) naptár – II.</vt:lpstr>
      <vt:lpstr>PowerPoint-bemutató</vt:lpstr>
      <vt:lpstr>Római naptár szoláris (julianus) naptár – III.</vt:lpstr>
      <vt:lpstr>Gregorián naptár</vt:lpstr>
      <vt:lpstr>PowerPoint-bemutató</vt:lpstr>
      <vt:lpstr>PowerPoint-bemutató</vt:lpstr>
      <vt:lpstr>PowerPoint-bemutató</vt:lpstr>
      <vt:lpstr>PowerPoint-bemutató</vt:lpstr>
      <vt:lpstr>PowerPoint-bemutató</vt:lpstr>
      <vt:lpstr>A Föld gömbalakúságának bizonyítása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Mohay Gergely</dc:creator>
  <cp:lastModifiedBy>Mohay Gergely</cp:lastModifiedBy>
  <cp:revision>119</cp:revision>
  <dcterms:created xsi:type="dcterms:W3CDTF">2023-08-28T09:55:20Z</dcterms:created>
  <dcterms:modified xsi:type="dcterms:W3CDTF">2024-11-17T08:51:35Z</dcterms:modified>
</cp:coreProperties>
</file>