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304" r:id="rId2"/>
    <p:sldId id="305" r:id="rId3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15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E5EB76E2-5500-4EC5-89C4-6B947BFE061C}" type="datetime1">
              <a:rPr lang="hu-HU" smtClean="0"/>
              <a:t>2025. 12. 17.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0695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DF9F7-AB44-4DAF-B8DA-CCB0354546FF}" type="datetime1">
              <a:rPr lang="hu-HU" smtClean="0"/>
              <a:t>2025. 12. 17.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3069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C6767-F879-4C12-AF63-6E24D45019E1}" type="datetime1">
              <a:rPr lang="hu-HU" smtClean="0"/>
              <a:t>2025. 12. 17.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640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8E910-24CA-4727-9E62-22730EBB1AF8}" type="datetime1">
              <a:rPr lang="hu-HU" smtClean="0"/>
              <a:t>2025. 12. 17.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13013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532B-D4BC-48A6-A1C9-136E65EC0880}" type="datetime1">
              <a:rPr lang="hu-HU" smtClean="0"/>
              <a:t>2025. 12. 17.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5612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EF338-929E-48B5-B76E-022F6B42FC14}" type="datetime1">
              <a:rPr lang="hu-HU" smtClean="0"/>
              <a:t>2025. 12. 17.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8286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4BD98-D5DC-40A3-8E0F-59180CC09969}" type="datetime1">
              <a:rPr lang="hu-HU" smtClean="0"/>
              <a:t>2025. 12. 17.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1321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D0B4-5AE1-4E3F-BB19-A7E7DB7D38CE}" type="datetime1">
              <a:rPr lang="hu-HU" smtClean="0"/>
              <a:t>2025. 12. 17.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2173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A018B-52CC-44DB-995F-756AB03A80E3}" type="datetime1">
              <a:rPr lang="hu-HU" smtClean="0"/>
              <a:t>2025. 12. 17.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58254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EB825-48B8-49DD-96DE-E5E2D83E0CE3}" type="datetime1">
              <a:rPr lang="hu-HU" smtClean="0"/>
              <a:t>2025. 12. 17.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19277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14211-831B-499A-8C69-1A0AFDD4C70F}" type="datetime1">
              <a:rPr lang="hu-HU" smtClean="0"/>
              <a:t>2025. 12. 17.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3478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02281-4A17-4F89-A36A-7D94A0E93190}" type="datetime1">
              <a:rPr lang="hu-HU" smtClean="0"/>
              <a:t>2025. 12. 17.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81059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FF9A-51BF-4106-BE8D-5EC55F329BA4}" type="datetime1">
              <a:rPr lang="hu-HU" smtClean="0"/>
              <a:t>2025. 12. 17.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71070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8904E-3AB0-4358-B8FB-30886A20CDD6}" type="datetime1">
              <a:rPr lang="hu-HU" smtClean="0"/>
              <a:t>2025. 12. 17.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428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2E2A-3298-43E2-A192-2C8DFFA13864}" type="datetime1">
              <a:rPr lang="hu-HU" smtClean="0"/>
              <a:t>2025. 12. 17.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15471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3AD41-1074-4967-9783-66D82B49518E}" type="datetime1">
              <a:rPr lang="hu-HU" smtClean="0"/>
              <a:t>2025. 12. 17.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89279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58CE-CA69-4A7D-9E15-7BDEDFD5D1C5}" type="datetime1">
              <a:rPr lang="hu-HU" smtClean="0"/>
              <a:t>2025. 12. 17.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316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D1161B2-D2DE-423B-8534-102DF3D51F93}" type="datetime1">
              <a:rPr lang="hu-HU" smtClean="0"/>
              <a:t>2025. 12. 17.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D878805-9D49-4293-ACA6-51DC613179D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19966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F709BC-A3BC-9B55-0699-7EE7282EC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867" y="915339"/>
            <a:ext cx="6798735" cy="831576"/>
          </a:xfrm>
        </p:spPr>
        <p:txBody>
          <a:bodyPr/>
          <a:lstStyle/>
          <a:p>
            <a:r>
              <a:rPr lang="hu-HU"/>
              <a:t>Az előadás témái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F43943-5C57-B707-3AAA-C89AAD284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452" y="1883392"/>
            <a:ext cx="7629099" cy="451740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491478" indent="-457189">
              <a:buFont typeface="+mj-lt"/>
              <a:buAutoNum type="arabicPeriod"/>
            </a:pPr>
            <a:r>
              <a:rPr lang="hu-HU" sz="2200"/>
              <a:t>Napóra, vízóra, naptár</a:t>
            </a:r>
          </a:p>
          <a:p>
            <a:pPr marL="491478" indent="-457189">
              <a:buFont typeface="+mj-lt"/>
              <a:buAutoNum type="arabicPeriod"/>
            </a:pPr>
            <a:r>
              <a:rPr lang="hu-HU" sz="2200"/>
              <a:t>Térképek</a:t>
            </a:r>
          </a:p>
          <a:p>
            <a:pPr marL="491478" indent="-457189">
              <a:buFont typeface="+mj-lt"/>
              <a:buAutoNum type="arabicPeriod"/>
            </a:pPr>
            <a:r>
              <a:rPr lang="hu-HU" sz="2200"/>
              <a:t>Ostromgépek</a:t>
            </a:r>
          </a:p>
          <a:p>
            <a:pPr marL="491478" indent="-457189">
              <a:buFont typeface="+mj-lt"/>
              <a:buAutoNum type="arabicPeriod"/>
            </a:pPr>
            <a:r>
              <a:rPr lang="hu-HU" sz="2200"/>
              <a:t>Ételek és az ételkészítés eszközei</a:t>
            </a:r>
          </a:p>
          <a:p>
            <a:pPr marL="491478" indent="-457189">
              <a:buFont typeface="+mj-lt"/>
              <a:buAutoNum type="arabicPeriod"/>
            </a:pPr>
            <a:r>
              <a:rPr lang="hu-HU" sz="2200"/>
              <a:t>Szobrászat</a:t>
            </a:r>
          </a:p>
          <a:p>
            <a:pPr marL="491478" indent="-457189">
              <a:buFont typeface="+mj-lt"/>
              <a:buAutoNum type="arabicPeriod"/>
            </a:pPr>
            <a:r>
              <a:rPr lang="hu-HU" sz="2200"/>
              <a:t>Váza- és falfestészet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A4B86F6-98D0-4339-E9E8-B49E7F03E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4D878805-9D49-4293-ACA6-51DC613179D7}" type="slidenum">
              <a:rPr lang="hu-HU">
                <a:solidFill>
                  <a:prstClr val="black"/>
                </a:solidFill>
                <a:latin typeface="Garamond" panose="02020404030301010803"/>
              </a:rPr>
              <a:pPr defTabSz="457189"/>
              <a:t>1</a:t>
            </a:fld>
            <a:endParaRPr lang="hu-HU">
              <a:solidFill>
                <a:prstClr val="black"/>
              </a:solidFill>
              <a:latin typeface="Garamond" panose="02020404030301010803"/>
            </a:endParaRPr>
          </a:p>
        </p:txBody>
      </p:sp>
    </p:spTree>
    <p:extLst>
      <p:ext uri="{BB962C8B-B14F-4D97-AF65-F5344CB8AC3E}">
        <p14:creationId xmlns:p14="http://schemas.microsoft.com/office/powerpoint/2010/main" val="3810628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F709BC-A3BC-9B55-0699-7EE7282EC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802" y="307072"/>
            <a:ext cx="7298395" cy="417037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hu-HU"/>
              <a:t>KÖTELEZŐ IRODALOM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F43943-5C57-B707-3AAA-C89AAD284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8" y="1159742"/>
            <a:ext cx="8229601" cy="494049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491478" indent="-457189">
              <a:buFont typeface="+mj-lt"/>
              <a:buAutoNum type="arabicPeriod"/>
            </a:pPr>
            <a:r>
              <a:rPr lang="hu-HU" sz="2300"/>
              <a:t>Hahn I.: Naptári rendszerek és időszámítás, Gondolat Kiadó Bp. 1983.</a:t>
            </a:r>
          </a:p>
          <a:p>
            <a:pPr marL="491478" indent="-457189">
              <a:buFont typeface="+mj-lt"/>
              <a:buAutoNum type="arabicPeriod"/>
            </a:pPr>
            <a:r>
              <a:rPr lang="hu-HU" sz="2300"/>
              <a:t>Strabón: Geógraphika (Gondolat Kiadó Bp. 1977): a bevezetésből a 21-35. oldal + az 1. könyv IV. fejezete (azaz a 102-106. oldal)</a:t>
            </a:r>
          </a:p>
          <a:p>
            <a:pPr marL="491478" indent="-457189">
              <a:buFont typeface="+mj-lt"/>
              <a:buAutoNum type="arabicPeriod"/>
            </a:pPr>
            <a:r>
              <a:rPr lang="hu-HU" sz="2300"/>
              <a:t>Goldsworthy, A.: A római hadsereg története, Alexandra Kiadó Pécs 2004: 186-198. oldal.</a:t>
            </a:r>
          </a:p>
          <a:p>
            <a:pPr marL="491478" indent="-457189">
              <a:buFont typeface="+mj-lt"/>
              <a:buAutoNum type="arabicPeriod"/>
            </a:pPr>
            <a:r>
              <a:rPr lang="hu-HU" sz="2300"/>
              <a:t>Pausanias V. könyvének részlete, vagyis Olympia leírásának egyes szakaszai = A görög művészet világa (összeáll. Szilágyi János György, Gondolat Kiadó Bp. 1962) 32–63. oldal</a:t>
            </a:r>
          </a:p>
          <a:p>
            <a:pPr marL="491478" indent="-457189">
              <a:buFont typeface="+mj-lt"/>
              <a:buAutoNum type="arabicPeriod"/>
            </a:pPr>
            <a:r>
              <a:rPr lang="hu-HU" sz="2300"/>
              <a:t>Gesztelyi T.: Görög művészet: az a 21 fejezet, amelyek a vázafestészetet és a szobrászatot tárgyalják:</a:t>
            </a:r>
          </a:p>
          <a:p>
            <a:pPr marL="491489" lvl="1" indent="0">
              <a:buNone/>
            </a:pPr>
            <a:r>
              <a:rPr lang="hu-HU" sz="1900"/>
              <a:t>https://gepeskonyv.btk.elte.hu/adatok/Okor-kelet/Okori.es.keleti.muveszet/index.asp_id=28.html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404E070-06D8-BACF-3939-53AF2BBE9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4D878805-9D49-4293-ACA6-51DC613179D7}" type="slidenum">
              <a:rPr lang="hu-HU">
                <a:solidFill>
                  <a:prstClr val="black"/>
                </a:solidFill>
                <a:latin typeface="Garamond" panose="02020404030301010803"/>
              </a:rPr>
              <a:pPr defTabSz="457189"/>
              <a:t>2</a:t>
            </a:fld>
            <a:endParaRPr lang="hu-HU">
              <a:solidFill>
                <a:prstClr val="black"/>
              </a:solidFill>
              <a:latin typeface="Garamond" panose="02020404030301010803"/>
            </a:endParaRPr>
          </a:p>
        </p:txBody>
      </p:sp>
    </p:spTree>
    <p:extLst>
      <p:ext uri="{BB962C8B-B14F-4D97-AF65-F5344CB8AC3E}">
        <p14:creationId xmlns:p14="http://schemas.microsoft.com/office/powerpoint/2010/main" val="7697231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us">
  <a:themeElements>
    <a:clrScheme name="Organikus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u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us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168</Words>
  <Application>Microsoft Office PowerPoint</Application>
  <PresentationFormat>Diavetítés a képernyőre (4:3 oldalarány)</PresentationFormat>
  <Paragraphs>16</Paragraphs>
  <Slides>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</vt:i4>
      </vt:variant>
    </vt:vector>
  </HeadingPairs>
  <TitlesOfParts>
    <vt:vector size="5" baseType="lpstr">
      <vt:lpstr>Arial</vt:lpstr>
      <vt:lpstr>Garamond</vt:lpstr>
      <vt:lpstr>Organikus</vt:lpstr>
      <vt:lpstr>Az előadás témái</vt:lpstr>
      <vt:lpstr>KÖTELEZŐ IRODALOM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Mohay Gergely</dc:creator>
  <cp:lastModifiedBy>Mohay Gergely</cp:lastModifiedBy>
  <cp:revision>4</cp:revision>
  <dcterms:created xsi:type="dcterms:W3CDTF">2025-12-17T20:52:34Z</dcterms:created>
  <dcterms:modified xsi:type="dcterms:W3CDTF">2025-12-17T21:11:04Z</dcterms:modified>
</cp:coreProperties>
</file>