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34"/>
  </p:notesMasterIdLst>
  <p:sldIdLst>
    <p:sldId id="387" r:id="rId2"/>
    <p:sldId id="411" r:id="rId3"/>
    <p:sldId id="414" r:id="rId4"/>
    <p:sldId id="415" r:id="rId5"/>
    <p:sldId id="399" r:id="rId6"/>
    <p:sldId id="400" r:id="rId7"/>
    <p:sldId id="401" r:id="rId8"/>
    <p:sldId id="402" r:id="rId9"/>
    <p:sldId id="409" r:id="rId10"/>
    <p:sldId id="398" r:id="rId11"/>
    <p:sldId id="416" r:id="rId12"/>
    <p:sldId id="412" r:id="rId13"/>
    <p:sldId id="418" r:id="rId14"/>
    <p:sldId id="417" r:id="rId15"/>
    <p:sldId id="419" r:id="rId16"/>
    <p:sldId id="389" r:id="rId17"/>
    <p:sldId id="392" r:id="rId18"/>
    <p:sldId id="388" r:id="rId19"/>
    <p:sldId id="393" r:id="rId20"/>
    <p:sldId id="394" r:id="rId21"/>
    <p:sldId id="279" r:id="rId22"/>
    <p:sldId id="280" r:id="rId23"/>
    <p:sldId id="295" r:id="rId24"/>
    <p:sldId id="390" r:id="rId25"/>
    <p:sldId id="403" r:id="rId26"/>
    <p:sldId id="405" r:id="rId27"/>
    <p:sldId id="407" r:id="rId28"/>
    <p:sldId id="420" r:id="rId29"/>
    <p:sldId id="397" r:id="rId30"/>
    <p:sldId id="421" r:id="rId31"/>
    <p:sldId id="422" r:id="rId32"/>
    <p:sldId id="413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FFCC"/>
    <a:srgbClr val="FFCCCC"/>
    <a:srgbClr val="FFD1FD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15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6E0D6-763B-467A-8626-BAAF50C1F232}" type="datetimeFigureOut">
              <a:rPr lang="hu-HU" smtClean="0"/>
              <a:t>2025. 11. 26.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7C4A-B83C-44E8-B332-B69BE117867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7323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07C4A-B83C-44E8-B332-B69BE1178679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6221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C5C22-8041-494B-8475-AF553CFE7F29}" type="datetime1">
              <a:rPr lang="en-US" smtClean="0"/>
              <a:t>11/26/2025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4804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6D9A2-E5EE-46D3-9610-C19640021E68}" type="datetime1">
              <a:rPr lang="en-US" smtClean="0"/>
              <a:t>11/26/2025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37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34A22-9ED9-4304-92D8-45767614A964}" type="datetime1">
              <a:rPr lang="en-US" smtClean="0"/>
              <a:t>11/26/2025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099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66530-720C-4466-B0E4-5F9970D54FD8}" type="datetime1">
              <a:rPr lang="en-US" smtClean="0"/>
              <a:t>11/26/2025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68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C0CE7-1CF5-45D0-BA55-4F7E592C86AA}" type="datetime1">
              <a:rPr lang="en-US" smtClean="0"/>
              <a:t>11/26/2025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22662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4DCF9-FB0B-4B6D-8471-DD115487B370}" type="datetime1">
              <a:rPr lang="en-US" smtClean="0"/>
              <a:t>11/26/2025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355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897A0-6BD4-4103-82D1-65797DAE83C7}" type="datetime1">
              <a:rPr lang="en-US" smtClean="0"/>
              <a:t>11/26/2025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769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D91B7-1719-4D06-BD60-914344094F26}" type="datetime1">
              <a:rPr lang="en-US" smtClean="0"/>
              <a:t>11/26/2025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989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A9C0CE7-1CF5-45D0-BA55-4F7E592C86AA}" type="datetime1">
              <a:rPr lang="en-US" smtClean="0"/>
              <a:t>11/26/2025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83451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B1F22-B065-4970-B84D-8514CD8DCDC1}" type="datetime1">
              <a:rPr lang="en-US" smtClean="0"/>
              <a:t>11/26/2025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14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0FE2-0C83-4436-9908-E9AEF0F6DE92}" type="datetime1">
              <a:rPr lang="en-US" smtClean="0"/>
              <a:t>11/26/2025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08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A9C0CE7-1CF5-45D0-BA55-4F7E592C86AA}" type="datetime1">
              <a:rPr lang="en-US" smtClean="0"/>
              <a:t>11/26/2025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482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894E0B-4060-AF8D-D10E-BBC36D6B6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E86AA7E-D595-D528-D8C1-C2802B5BD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1297858"/>
            <a:ext cx="3290070" cy="2734806"/>
          </a:xfrm>
        </p:spPr>
        <p:txBody>
          <a:bodyPr vert="horz" lIns="274320" tIns="182880" rIns="274320" bIns="182880" rtlCol="0" anchor="ctr" anchorCtr="1">
            <a:noAutofit/>
          </a:bodyPr>
          <a:lstStyle/>
          <a:p>
            <a:r>
              <a:rPr lang="en-US" sz="2200" b="1"/>
              <a:t>Nevelés és játék</a:t>
            </a:r>
            <a:br>
              <a:rPr lang="hu-HU" sz="2200" b="1"/>
            </a:br>
            <a:br>
              <a:rPr lang="en-US" sz="2200"/>
            </a:br>
            <a:r>
              <a:rPr lang="en-US" sz="2200"/>
              <a:t>platón és Arisztotelész felfogásában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5CFC22E0-120A-4C65-3B7D-A265BA4801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251"/>
          <a:stretch>
            <a:fillRect/>
          </a:stretch>
        </p:blipFill>
        <p:spPr>
          <a:xfrm>
            <a:off x="4572000" y="10"/>
            <a:ext cx="4571999" cy="6857990"/>
          </a:xfrm>
          <a:prstGeom prst="rect">
            <a:avLst/>
          </a:prstGeom>
        </p:spPr>
      </p:pic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B85AC496-77D1-EDAE-6E63-90F60DD9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69191" y="6217920"/>
            <a:ext cx="274320" cy="365760"/>
          </a:xfrm>
        </p:spPr>
        <p:txBody>
          <a:bodyPr vert="horz" lIns="18288" tIns="45720" rIns="18288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57F1E4F-1CFF-5643-939E-217C01CDF565}" type="slidenum">
              <a:rPr lang="en-US"/>
              <a:pPr>
                <a:lnSpc>
                  <a:spcPct val="90000"/>
                </a:lnSpc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32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2BC52-F1B5-9693-356F-EBC51A78A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1E83C8FB-321E-30A4-F5C7-BFBE74DAE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776" y="1053562"/>
            <a:ext cx="8259096" cy="535993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hu-HU" sz="2200"/>
              <a:t>Platón a nevelésről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/>
              <a:t>Platón a játékról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/>
              <a:t>Arisztotelész a nevelésről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/>
              <a:t>Arisztotelész a játékról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/>
              <a:t>Nevelés a görögöknél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/>
              <a:t>Nevelés a rómaiaknál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75AEABA-B608-79A3-19F8-F7C2C2605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2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09130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C4725-6515-B4C8-25B1-5199E6863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5F093AB-B50D-798E-5860-48070FD87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137470"/>
            <a:ext cx="8450477" cy="497530"/>
          </a:xfrm>
          <a:solidFill>
            <a:srgbClr val="FFCC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Platón a nevelésről 1.</a:t>
            </a:r>
            <a:endParaRPr lang="hu-HU" sz="29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BF27D76-F5FB-5B66-4F59-38073024D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776" y="1053562"/>
            <a:ext cx="8259096" cy="535993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/>
              <a:t>A nevelés témájának fontossága:</a:t>
            </a:r>
          </a:p>
          <a:p>
            <a:pPr marL="0" indent="0">
              <a:buNone/>
            </a:pPr>
            <a:r>
              <a:rPr lang="hu-HU" sz="2200"/>
              <a:t> - a törvényhozás, a politika és a pol. filozófia talán legfontosabb területe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6D826B81-743F-ED10-FCFA-1F671C0C5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3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954859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FE9F0-C8C8-E0D4-5719-A26E157BF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3250AA-31D5-3395-5E36-1E3892D2D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137470"/>
            <a:ext cx="8450477" cy="497530"/>
          </a:xfrm>
          <a:solidFill>
            <a:srgbClr val="FFCC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Platón a nevelésről 2.</a:t>
            </a:r>
            <a:endParaRPr lang="hu-HU" sz="29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20C71F3-E038-E373-BDC8-1EFB16352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776" y="1053562"/>
            <a:ext cx="8259096" cy="566696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>
                <a:highlight>
                  <a:srgbClr val="FFFF00"/>
                </a:highlight>
              </a:rPr>
              <a:t>Zenei (múzsai) nevelés </a:t>
            </a:r>
            <a:r>
              <a:rPr lang="hu-HU" sz="2200"/>
              <a:t>(előbb, mint a testnevelés):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 b="1"/>
              <a:t>A zene harmonikus és egyszerű legyen</a:t>
            </a:r>
          </a:p>
          <a:p>
            <a:pPr marL="685800" lvl="1" indent="-457200">
              <a:buFont typeface="+mj-lt"/>
              <a:buAutoNum type="alphaLcParenR"/>
            </a:pPr>
            <a:r>
              <a:rPr lang="hu-HU" sz="2200"/>
              <a:t>A szép zene (a harmónia) jóvá (rendezetté) teszi a lelket (a ritmus és a dallam közvetenül hat a lélekre)</a:t>
            </a:r>
          </a:p>
          <a:p>
            <a:pPr marL="457200" lvl="2" indent="0">
              <a:buNone/>
            </a:pPr>
            <a:r>
              <a:rPr lang="hu-HU" sz="2200"/>
              <a:t>A lélek felismeri a szépet (gyerekként ez nem tudatos), örül neki és befogadja &gt;&gt; így jóvá válik (alapja: ami helyes, az szép is; ami az ízlést csiszolja, az nemesíti a jellemet)</a:t>
            </a:r>
          </a:p>
          <a:p>
            <a:pPr marL="685800" lvl="1" indent="-457200">
              <a:buFont typeface="+mj-lt"/>
              <a:buAutoNum type="alphaLcParenR"/>
            </a:pPr>
            <a:r>
              <a:rPr lang="hu-HU" sz="2200"/>
              <a:t>A zenében az egyszerűség </a:t>
            </a:r>
            <a:r>
              <a:rPr lang="hu-HU" sz="2200" u="sng"/>
              <a:t>mértékletességet, önuralmat </a:t>
            </a:r>
            <a:r>
              <a:rPr lang="hu-HU" sz="2200"/>
              <a:t>alakít ki (az ellenkezője féktelenséget)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 b="1"/>
              <a:t>Az elbeszélés épületes legyen</a:t>
            </a:r>
            <a:r>
              <a:rPr lang="hu-HU" sz="2200"/>
              <a:t>:</a:t>
            </a:r>
          </a:p>
          <a:p>
            <a:pPr lvl="1">
              <a:buFont typeface="Gill Sans MT" panose="020B0502020104020203" pitchFamily="34" charset="-18"/>
              <a:buChar char="–"/>
            </a:pPr>
            <a:r>
              <a:rPr lang="hu-HU" sz="2200"/>
              <a:t>A jó erkölcsöt~ mutassa be (erényekre tanítson)</a:t>
            </a:r>
          </a:p>
          <a:p>
            <a:pPr lvl="1">
              <a:buFont typeface="Gill Sans MT" panose="020B0502020104020203" pitchFamily="34" charset="-18"/>
              <a:buChar char="–"/>
            </a:pPr>
            <a:r>
              <a:rPr lang="hu-HU" sz="2200"/>
              <a:t>Az istenekről igazat mondjon (különben betiltani): mintául állítsa őket; jók és jóságosak (a rossz nem tőlük van; nem változtatnak alakot, mert nem csapnak be). 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E9D5DAF-43F7-5B58-04EC-401AB97F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4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356578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0127C-8DCC-479C-D29B-D853ED5E3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1E643428-67DF-82E3-6127-5E62706EB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206" y="813955"/>
            <a:ext cx="8303342" cy="5769725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>
                <a:highlight>
                  <a:srgbClr val="FFFF00"/>
                </a:highlight>
              </a:rPr>
              <a:t>Testnevelés:</a:t>
            </a:r>
          </a:p>
          <a:p>
            <a:pPr marL="0" indent="0">
              <a:buNone/>
            </a:pPr>
            <a:endParaRPr lang="hu-HU" sz="2200" b="1" u="sng">
              <a:highlight>
                <a:srgbClr val="FFFF00"/>
              </a:highlight>
            </a:endParaRPr>
          </a:p>
          <a:p>
            <a:r>
              <a:rPr lang="hu-HU" sz="2200"/>
              <a:t>Cél: energia, kitartás, erő, egészség, szépség, gyorsaság (de elsősorban a lélek fejlődését szolgálja: bátorság, erély~, büszkeség~)</a:t>
            </a:r>
          </a:p>
          <a:p>
            <a:r>
              <a:rPr lang="hu-HU" sz="2200"/>
              <a:t>Két fajtája: tánc és birkózás</a:t>
            </a:r>
          </a:p>
          <a:p>
            <a:endParaRPr lang="hu-HU" sz="2200"/>
          </a:p>
          <a:p>
            <a:r>
              <a:rPr lang="hu-HU" sz="2200"/>
              <a:t>Mértékletes legyen </a:t>
            </a:r>
          </a:p>
          <a:p>
            <a:endParaRPr lang="hu-HU" sz="2200"/>
          </a:p>
          <a:p>
            <a:r>
              <a:rPr lang="hu-HU" sz="2200"/>
              <a:t>Az étkezések és a testedzések egyszerűek legyenek (zéró fűszer, édesség, prostituáltak &gt;&gt; egészség)</a:t>
            </a:r>
          </a:p>
          <a:p>
            <a:endParaRPr lang="hu-HU" sz="2200"/>
          </a:p>
          <a:p>
            <a:r>
              <a:rPr lang="hu-HU" sz="2200"/>
              <a:t>Ha terjed az erkölcstelenség, akkor betegesebbek és viszálykodók lesznek az emberek (több orvos és jogász kell)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95DDD395-0372-72CF-878B-E1CCBAC3B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5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6096230D-B954-A0FF-DB3B-C16086849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250" y="0"/>
            <a:ext cx="5937250" cy="584200"/>
          </a:xfrm>
          <a:solidFill>
            <a:srgbClr val="FFCC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Platón a nevelésről 3.</a:t>
            </a:r>
            <a:endParaRPr lang="hu-HU" sz="2900"/>
          </a:p>
        </p:txBody>
      </p:sp>
    </p:spTree>
    <p:extLst>
      <p:ext uri="{BB962C8B-B14F-4D97-AF65-F5344CB8AC3E}">
        <p14:creationId xmlns:p14="http://schemas.microsoft.com/office/powerpoint/2010/main" val="2698105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B5DA9-C0CC-67C1-EA11-B8C2ECAD0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6BACB797-E730-AFA7-CDBB-EAA115C7B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52" y="813955"/>
            <a:ext cx="8259096" cy="4750875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>
                <a:highlight>
                  <a:srgbClr val="FFFF00"/>
                </a:highlight>
              </a:rPr>
              <a:t>A zenei és testi nevelés célja</a:t>
            </a:r>
            <a:r>
              <a:rPr lang="hu-HU" sz="2200"/>
              <a:t>: a lélek </a:t>
            </a:r>
            <a:r>
              <a:rPr lang="hu-HU" sz="2200">
                <a:highlight>
                  <a:srgbClr val="FFCCFF"/>
                </a:highlight>
              </a:rPr>
              <a:t>összhang</a:t>
            </a:r>
            <a:r>
              <a:rPr lang="hu-HU" sz="2200"/>
              <a:t>jának kialakítása (a testi nevelés is ezért):</a:t>
            </a:r>
          </a:p>
          <a:p>
            <a:pPr marL="0" indent="0">
              <a:buNone/>
            </a:pPr>
            <a:endParaRPr lang="hu-HU" sz="2200"/>
          </a:p>
          <a:p>
            <a:r>
              <a:rPr lang="hu-HU" sz="2200" b="1" u="sng"/>
              <a:t>Túl sok testnevelés </a:t>
            </a:r>
            <a:r>
              <a:rPr lang="hu-HU" sz="2200"/>
              <a:t>&gt;&gt; vaddá válik, féktelenné (túlzott az indulat benne) erőszakossá, durvává + ostobává (tanulatlanná)</a:t>
            </a:r>
          </a:p>
          <a:p>
            <a:r>
              <a:rPr lang="hu-HU" sz="2200" b="1" u="sng"/>
              <a:t>Túl sok zene </a:t>
            </a:r>
            <a:r>
              <a:rPr lang="hu-HU" sz="2200"/>
              <a:t>&gt;&gt; puhánnyá, gyávává válik</a:t>
            </a:r>
          </a:p>
          <a:p>
            <a:r>
              <a:rPr lang="hu-HU" sz="2200" b="1" u="sng">
                <a:highlight>
                  <a:srgbClr val="FFCCFF"/>
                </a:highlight>
              </a:rPr>
              <a:t>Helyes mérték </a:t>
            </a:r>
            <a:r>
              <a:rPr lang="hu-HU" sz="2200"/>
              <a:t>&gt;&gt; bátor, higgadt, mértékletes (a harmonikus lélek ilyen)</a:t>
            </a:r>
          </a:p>
          <a:p>
            <a:pPr marL="0" indent="0">
              <a:buNone/>
            </a:pPr>
            <a:endParaRPr lang="hu-HU" sz="2200"/>
          </a:p>
          <a:p>
            <a:pPr marL="0" indent="0">
              <a:buNone/>
            </a:pPr>
            <a:r>
              <a:rPr lang="hu-HU" sz="2200">
                <a:highlight>
                  <a:srgbClr val="FFCCFF"/>
                </a:highlight>
              </a:rPr>
              <a:t>Ne legyenek a nevelében újítások </a:t>
            </a:r>
            <a:r>
              <a:rPr lang="hu-HU" sz="2200"/>
              <a:t>(ahogyan a játékokban sem), mert erkölcstelenséghez, törvénytelenséghez vezetnek: lassan megváltoztatják az erkölcsöket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A150813-F848-A98F-C9AA-B40ED3EC7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6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1DA7B765-EDD2-BFE6-56F0-9FC6E6C70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250" y="0"/>
            <a:ext cx="5937250" cy="584200"/>
          </a:xfrm>
          <a:solidFill>
            <a:srgbClr val="FFCC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Platón a nevelésről 4.</a:t>
            </a:r>
            <a:endParaRPr lang="hu-HU" sz="2900"/>
          </a:p>
        </p:txBody>
      </p:sp>
    </p:spTree>
    <p:extLst>
      <p:ext uri="{BB962C8B-B14F-4D97-AF65-F5344CB8AC3E}">
        <p14:creationId xmlns:p14="http://schemas.microsoft.com/office/powerpoint/2010/main" val="1375704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9786D-8F84-E5CF-5A8C-3EC5F1AE9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FD2E8AA9-6EB5-5C1C-A82B-90FA8624F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52" y="813955"/>
            <a:ext cx="8259096" cy="5403965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>
                <a:highlight>
                  <a:srgbClr val="FFFF00"/>
                </a:highlight>
              </a:rPr>
              <a:t>A nevelés lényege:</a:t>
            </a:r>
          </a:p>
          <a:p>
            <a:r>
              <a:rPr lang="hu-HU" sz="2200"/>
              <a:t>az </a:t>
            </a:r>
            <a:r>
              <a:rPr lang="hu-HU" sz="2200" b="1"/>
              <a:t>igazság (Isten) szeretetének kialakítása</a:t>
            </a:r>
            <a:r>
              <a:rPr lang="hu-HU" sz="2200"/>
              <a:t>, ami kiszorítja az élvezetvágyat és a pénzvágyat</a:t>
            </a:r>
          </a:p>
          <a:p>
            <a:r>
              <a:rPr lang="hu-HU" sz="2200" b="1"/>
              <a:t>a jó ideája felé fordítani a lelket </a:t>
            </a:r>
            <a:r>
              <a:rPr lang="hu-HU" sz="2200"/>
              <a:t>(ez a barlanghasonlatban; aki megismerte az igazságot, annak kötelessége mások nevelése)</a:t>
            </a:r>
          </a:p>
          <a:p>
            <a:r>
              <a:rPr lang="hu-HU" sz="2200"/>
              <a:t>a képességeink kibontakoztatása és a boldogság lehetővé tétele~</a:t>
            </a:r>
          </a:p>
          <a:p>
            <a:endParaRPr lang="hu-HU" sz="2200"/>
          </a:p>
          <a:p>
            <a:r>
              <a:rPr lang="hu-HU" sz="2200"/>
              <a:t>az ízlés és a szeretett dolgok helyes rendjének kialakítása:</a:t>
            </a:r>
          </a:p>
          <a:p>
            <a:pPr marL="228600" lvl="1" indent="0">
              <a:buNone/>
            </a:pPr>
            <a:r>
              <a:rPr lang="hu-HU" sz="2200"/>
              <a:t>a jellemformálá; elérni, hogy a gyerek annak örüljön és amiatt érezzen szomorúságot, ami miatt kell (pl. ne örüljön, ha elvert egy kisebb gyereket, de örüljön, ha megoldott egy logikai fejtörőt)</a:t>
            </a:r>
          </a:p>
          <a:p>
            <a:endParaRPr lang="hu-HU" sz="2200"/>
          </a:p>
          <a:p>
            <a:pPr marL="0" indent="0">
              <a:buNone/>
            </a:pPr>
            <a:endParaRPr lang="hu-HU" sz="220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1C75AFD-3E7E-A2DC-7415-18387F23B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7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1325C452-00CE-30FC-5F4D-2070FC079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250" y="0"/>
            <a:ext cx="5937250" cy="584200"/>
          </a:xfrm>
          <a:solidFill>
            <a:srgbClr val="FFCC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Platón a nevelésről 5.</a:t>
            </a:r>
            <a:endParaRPr lang="hu-HU" sz="2900"/>
          </a:p>
        </p:txBody>
      </p:sp>
    </p:spTree>
    <p:extLst>
      <p:ext uri="{BB962C8B-B14F-4D97-AF65-F5344CB8AC3E}">
        <p14:creationId xmlns:p14="http://schemas.microsoft.com/office/powerpoint/2010/main" val="1097817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99B86-3F39-3C12-101F-1DFE52AB1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63490567-87EF-4864-D8E2-BAC972702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723" y="813955"/>
            <a:ext cx="8672051" cy="592605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>
                <a:highlight>
                  <a:srgbClr val="FFFF00"/>
                </a:highlight>
              </a:rPr>
              <a:t>Az engedelmeskedést és az uralkodást is meg kell tanulni </a:t>
            </a:r>
          </a:p>
          <a:p>
            <a:pPr marL="228600" lvl="1" indent="0">
              <a:buNone/>
            </a:pPr>
            <a:r>
              <a:rPr lang="hu-HU" sz="2200" b="1" u="sng"/>
              <a:t>Engedelmeskedés:</a:t>
            </a:r>
          </a:p>
          <a:p>
            <a:pPr lvl="1"/>
            <a:r>
              <a:rPr lang="hu-HU" sz="2200"/>
              <a:t>szülőnek, tanárnak &gt;&gt; vezetőknek, törvényeknek, Istennek</a:t>
            </a:r>
          </a:p>
          <a:p>
            <a:pPr marL="228600" lvl="1" indent="0">
              <a:buNone/>
            </a:pPr>
            <a:r>
              <a:rPr lang="hu-HU" sz="2200" b="1" u="sng"/>
              <a:t>Uralkodás:</a:t>
            </a:r>
          </a:p>
          <a:p>
            <a:pPr lvl="1"/>
            <a:r>
              <a:rPr lang="hu-HU" sz="2200"/>
              <a:t>először önmagunkon (=önfegyelem), majd a ránkbízottakon</a:t>
            </a:r>
          </a:p>
          <a:p>
            <a:pPr marL="685800" lvl="3" indent="0">
              <a:buNone/>
            </a:pPr>
            <a:r>
              <a:rPr lang="hu-HU" sz="2200"/>
              <a:t>aki csak uralkodik: türannosz</a:t>
            </a:r>
          </a:p>
          <a:p>
            <a:pPr marL="685800" lvl="3" indent="0">
              <a:buNone/>
            </a:pPr>
            <a:r>
              <a:rPr lang="hu-HU" sz="2200"/>
              <a:t>aki csak engedelmeskedik: szolga</a:t>
            </a:r>
          </a:p>
          <a:p>
            <a:pPr marL="685800" lvl="3" indent="0">
              <a:buNone/>
            </a:pPr>
            <a:endParaRPr lang="hu-HU" sz="2200"/>
          </a:p>
          <a:p>
            <a:pPr marL="685800" lvl="3" indent="0">
              <a:buNone/>
            </a:pPr>
            <a:endParaRPr lang="hu-HU" sz="2200"/>
          </a:p>
          <a:p>
            <a:pPr marL="0" indent="0">
              <a:buNone/>
            </a:pPr>
            <a:r>
              <a:rPr lang="hu-HU" sz="2400">
                <a:highlight>
                  <a:srgbClr val="00FF00"/>
                </a:highlight>
              </a:rPr>
              <a:t>Túlságos engedékenység</a:t>
            </a:r>
            <a:r>
              <a:rPr lang="hu-HU" sz="2400"/>
              <a:t>: (elkényeztet) elégedetlenkedő, indulatos és ingerlékeny jellemet alakít ki</a:t>
            </a:r>
          </a:p>
          <a:p>
            <a:pPr marL="0" indent="0">
              <a:buNone/>
            </a:pPr>
            <a:r>
              <a:rPr lang="hu-HU" sz="2400">
                <a:highlight>
                  <a:srgbClr val="00FF00"/>
                </a:highlight>
              </a:rPr>
              <a:t>Túlzó szigor</a:t>
            </a:r>
            <a:r>
              <a:rPr lang="hu-HU" sz="2400"/>
              <a:t>: (sértődést és dühöt kelt) szolgalelkűvé és embergyűlölővé tesz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B73992B-B960-6CAF-5035-5EE7AF170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8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835ED9A3-BB13-844B-F652-DC84A195B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250" y="0"/>
            <a:ext cx="5937250" cy="584200"/>
          </a:xfrm>
          <a:solidFill>
            <a:srgbClr val="FFCC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Platón a nevelésről 6.</a:t>
            </a:r>
            <a:endParaRPr lang="hu-HU" sz="2900"/>
          </a:p>
        </p:txBody>
      </p:sp>
    </p:spTree>
    <p:extLst>
      <p:ext uri="{BB962C8B-B14F-4D97-AF65-F5344CB8AC3E}">
        <p14:creationId xmlns:p14="http://schemas.microsoft.com/office/powerpoint/2010/main" val="3072550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2D791-B226-B734-B7A9-1969968A5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D09C5F30-4EAB-7A33-5389-B31468029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0F28D7E-372C-BD76-AB89-94316915945F}"/>
              </a:ext>
            </a:extLst>
          </p:cNvPr>
          <p:cNvSpPr txBox="1"/>
          <p:nvPr/>
        </p:nvSpPr>
        <p:spPr>
          <a:xfrm>
            <a:off x="250723" y="1046311"/>
            <a:ext cx="8417735" cy="55092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200"/>
              <a:t>A </a:t>
            </a:r>
            <a:r>
              <a:rPr lang="hu-HU" sz="2200">
                <a:highlight>
                  <a:srgbClr val="00FFFF"/>
                </a:highlight>
              </a:rPr>
              <a:t>terhesség alatt </a:t>
            </a:r>
            <a:r>
              <a:rPr lang="hu-HU" sz="2200"/>
              <a:t>fontos az anya derűs és nyugodt lelkiállapota, aminek a feltétele a mértékletes életmód</a:t>
            </a:r>
          </a:p>
          <a:p>
            <a:endParaRPr lang="hu-HU" sz="2200"/>
          </a:p>
          <a:p>
            <a:r>
              <a:rPr lang="hu-HU" sz="2200"/>
              <a:t>Már a </a:t>
            </a:r>
            <a:r>
              <a:rPr lang="hu-HU" sz="2200">
                <a:highlight>
                  <a:srgbClr val="00FFFF"/>
                </a:highlight>
              </a:rPr>
              <a:t>csecsemők</a:t>
            </a:r>
            <a:r>
              <a:rPr lang="hu-HU" sz="2200"/>
              <a:t> számára is fontos a mozgás (hintáztatás) és a zene (dal): ezek megszüntetik az ember veleszületett félelmét (ill. a lelki zavarokat), aminek az oka a lélek rossz állapota</a:t>
            </a:r>
          </a:p>
          <a:p>
            <a:endParaRPr lang="hu-HU" sz="2200"/>
          </a:p>
          <a:p>
            <a:r>
              <a:rPr lang="hu-HU" sz="2200"/>
              <a:t>A bátorságra nevelés nagyon fontos: a félelmeket le kell győzni, nem szabad a félelmekhez hozzászoktatni (a mozgás/testedzés fejlesztheti ki a bátorságot)</a:t>
            </a:r>
          </a:p>
          <a:p>
            <a:endParaRPr lang="hu-HU" sz="2200"/>
          </a:p>
          <a:p>
            <a:endParaRPr lang="hu-HU" sz="2200"/>
          </a:p>
          <a:p>
            <a:r>
              <a:rPr lang="hu-HU" sz="2200"/>
              <a:t>(Törvények:) Hatéves kortól elkülönítve nevelni a fiúkat és a lányokat:</a:t>
            </a:r>
          </a:p>
          <a:p>
            <a:r>
              <a:rPr lang="hu-HU" sz="2200"/>
              <a:t>Lovaglás, nyilazás, dárdavetés, parittyázás</a:t>
            </a:r>
          </a:p>
          <a:p>
            <a:pPr marL="342900" indent="-342900">
              <a:buFontTx/>
              <a:buChar char="-"/>
            </a:pPr>
            <a:r>
              <a:rPr lang="hu-HU" sz="2200"/>
              <a:t>a lányokat is valamennyire megismertetni ezekkel (&lt;&gt; Államban: őrök is lehetnek)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22737F3B-2D2C-F5F9-42E3-6118B2EA3AE1}"/>
              </a:ext>
            </a:extLst>
          </p:cNvPr>
          <p:cNvSpPr txBox="1">
            <a:spLocks/>
          </p:cNvSpPr>
          <p:nvPr/>
        </p:nvSpPr>
        <p:spPr>
          <a:xfrm>
            <a:off x="1790496" y="167144"/>
            <a:ext cx="5937250" cy="584200"/>
          </a:xfrm>
          <a:prstGeom prst="rect">
            <a:avLst/>
          </a:prstGeom>
          <a:solidFill>
            <a:srgbClr val="FFCCCC"/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200"/>
              <a:t>Platón a nevelésről 7.</a:t>
            </a:r>
            <a:endParaRPr lang="hu-HU" sz="2900"/>
          </a:p>
        </p:txBody>
      </p:sp>
    </p:spTree>
    <p:extLst>
      <p:ext uri="{BB962C8B-B14F-4D97-AF65-F5344CB8AC3E}">
        <p14:creationId xmlns:p14="http://schemas.microsoft.com/office/powerpoint/2010/main" val="1841065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99866-F167-CE36-CFE2-9C932D129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61A9BD-806B-1116-F078-C2FAF0794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137470"/>
            <a:ext cx="8450477" cy="497530"/>
          </a:xfrm>
          <a:solidFill>
            <a:srgbClr val="00FF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játékok – a fogalomról (</a:t>
            </a: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bevezetés 1.</a:t>
            </a:r>
            <a:r>
              <a:rPr lang="hu-HU" sz="2800"/>
              <a:t>)</a:t>
            </a:r>
            <a:endParaRPr lang="hu-HU" sz="29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758F274-C8E3-9B7D-A58C-A2BEF1280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776" y="1053562"/>
            <a:ext cx="8259096" cy="535993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/>
              <a:t>~ önkéntes, szabályokhoz kötött, szórakoztató tevékenység (örömmel jár), amit a győzelem érdekében folytatunk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4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Huizinga: a kultúra alapja (barátság által féken tartott harc)</a:t>
            </a:r>
          </a:p>
          <a:p>
            <a:pPr marL="0" indent="0">
              <a:buNone/>
            </a:pPr>
            <a:endParaRPr lang="hu-HU" sz="2200" b="1"/>
          </a:p>
          <a:p>
            <a:pPr marL="0" indent="0">
              <a:buNone/>
            </a:pPr>
            <a:r>
              <a:rPr lang="hu-HU" sz="2200" b="1"/>
              <a:t>A sporttal a határ elmosódik:</a:t>
            </a:r>
          </a:p>
          <a:p>
            <a:r>
              <a:rPr lang="hu-HU" sz="2200"/>
              <a:t>olympiai játékok: valójában agón, vagyis verseny</a:t>
            </a:r>
          </a:p>
          <a:p>
            <a:r>
              <a:rPr lang="hu-HU" sz="2200"/>
              <a:t>ma is: csapatjátékok (ezek a sportok közelebb vannak a játékhoz?)</a:t>
            </a:r>
          </a:p>
          <a:p>
            <a:r>
              <a:rPr lang="hu-HU" sz="2200"/>
              <a:t>halotti játékok, gladiátor-játékok</a:t>
            </a:r>
          </a:p>
          <a:p>
            <a:r>
              <a:rPr lang="hu-HU" sz="2200"/>
              <a:t>ludi scenici (~színjátékok), ludi circenses (versenyt v. látványosságot jelent), ludus gladiatorum (iskolát jelent)</a:t>
            </a:r>
          </a:p>
          <a:p>
            <a:r>
              <a:rPr lang="hu-HU" sz="2200"/>
              <a:t>(kezek, színek…. Játéka ~mozgása)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95FD677-6AE4-A716-71E9-3B7AE4502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10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59460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62F6B-0E26-DA4B-0AF8-C93C3F870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7C3E15-36A2-3D95-5C20-8DCD8891C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137470"/>
            <a:ext cx="8450477" cy="497530"/>
          </a:xfrm>
          <a:solidFill>
            <a:srgbClr val="00FF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A Játékokról általában</a:t>
            </a:r>
            <a:r>
              <a:rPr kumimoji="0" lang="hu-HU" sz="32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(</a:t>
            </a: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bevezetés 2.</a:t>
            </a:r>
            <a:r>
              <a:rPr kumimoji="0" lang="hu-HU" sz="28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)</a:t>
            </a:r>
            <a:endParaRPr lang="hu-HU" sz="29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4C6B3CC-918E-E6AE-028A-EBB6764EF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776" y="1053562"/>
            <a:ext cx="8259096" cy="535993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hu-HU" sz="2200" b="1"/>
              <a:t>Ösztönös késztetése </a:t>
            </a:r>
            <a:r>
              <a:rPr lang="hu-HU" sz="2200"/>
              <a:t>van a játékra (vagyis a versengésre?) az embernek, sőt a fejlettebb állatoknak is</a:t>
            </a:r>
          </a:p>
          <a:p>
            <a:pPr marL="228600" lvl="1" indent="0">
              <a:buNone/>
            </a:pPr>
            <a:r>
              <a:rPr lang="hu-HU" sz="2200"/>
              <a:t>(Aristotelész: azért akarunk győzni, hogy magunkat meggyőzzük a saját értékünkről)</a:t>
            </a:r>
          </a:p>
          <a:p>
            <a:pPr marL="228600" lvl="1" indent="0">
              <a:buNone/>
            </a:pPr>
            <a:endParaRPr lang="hu-HU" sz="2200"/>
          </a:p>
          <a:p>
            <a:r>
              <a:rPr lang="hu-HU" sz="2200"/>
              <a:t>Néhány évtizeddel ezelőttig a játékok csaknem ugyanazok voltak, mint az ókorban és a középkorban is: az utóbbi évtizedben nagyobb lett a választék, és megjelentek összetettebb és gyárakban gyártott játékok és elektronikus játékok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CE117887-E257-C096-7F5B-E7F6BC384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11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5185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7ED19-4DC4-DDB8-04FB-D5C258DA2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482D50-4B5D-0145-D122-8304B1CA4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137470"/>
            <a:ext cx="8450477" cy="497530"/>
          </a:xfrm>
          <a:solidFill>
            <a:srgbClr val="00FF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Játékok az ókorban</a:t>
            </a:r>
            <a:r>
              <a:rPr kumimoji="0" lang="hu-HU" sz="32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(</a:t>
            </a: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bevezetés 3.</a:t>
            </a:r>
            <a:r>
              <a:rPr kumimoji="0" lang="hu-HU" sz="28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)</a:t>
            </a:r>
            <a:endParaRPr lang="hu-HU" sz="29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961DF21-434E-D509-24C3-B770C7775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458" y="1017638"/>
            <a:ext cx="8317742" cy="5566041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/>
              <a:t>Gyerekjátékok:</a:t>
            </a:r>
          </a:p>
          <a:p>
            <a:r>
              <a:rPr lang="hu-HU" sz="2200"/>
              <a:t>baba, játékház</a:t>
            </a:r>
          </a:p>
          <a:p>
            <a:r>
              <a:rPr lang="hu-HU" sz="2200"/>
              <a:t>csörgő, pörgettyű v. búgócsiga</a:t>
            </a:r>
          </a:p>
          <a:p>
            <a:r>
              <a:rPr lang="hu-HU" sz="2200"/>
              <a:t>hinta, kerekes játékló</a:t>
            </a:r>
          </a:p>
          <a:p>
            <a:r>
              <a:rPr lang="hu-HU" sz="2200"/>
              <a:t>kis szekér, katonák, kis fegyverek </a:t>
            </a:r>
          </a:p>
          <a:p>
            <a:r>
              <a:rPr lang="hu-HU" sz="2200"/>
              <a:t>játékállatok, bábok </a:t>
            </a:r>
          </a:p>
          <a:p>
            <a:r>
              <a:rPr lang="hu-HU" sz="2200"/>
              <a:t>kirakó, textilsárkány, „golyózás”…</a:t>
            </a:r>
          </a:p>
          <a:p>
            <a:pPr marL="0" indent="0">
              <a:buNone/>
            </a:pPr>
            <a:r>
              <a:rPr lang="hu-HU" sz="2200" b="1" u="sng"/>
              <a:t>Kockajátékok</a:t>
            </a:r>
            <a:endParaRPr lang="hu-HU" sz="2200" u="sng"/>
          </a:p>
          <a:p>
            <a:pPr marL="0" indent="0">
              <a:buNone/>
            </a:pPr>
            <a:r>
              <a:rPr lang="hu-HU" sz="2200"/>
              <a:t>kübosz és asztragalosz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E035D9B-8882-15BD-6EF0-6AD24BA23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12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FA3B840-7103-F4D6-8EED-911871528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537" y="3850004"/>
            <a:ext cx="3457575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96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EED87-6992-5C6C-B59C-3BF491DAB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996F1C-8D77-5A1A-C6BE-3020694E2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137470"/>
            <a:ext cx="8450477" cy="497530"/>
          </a:xfrm>
          <a:solidFill>
            <a:srgbClr val="00FF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Játékok az ókorban</a:t>
            </a:r>
            <a:r>
              <a:rPr kumimoji="0" lang="hu-HU" sz="32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(</a:t>
            </a: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bevezetés 4.</a:t>
            </a:r>
            <a:r>
              <a:rPr kumimoji="0" lang="hu-HU" sz="28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)</a:t>
            </a:r>
            <a:endParaRPr lang="hu-HU" sz="29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31A1D0C-7234-2407-9512-3FD36C704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458" y="1017639"/>
            <a:ext cx="8317742" cy="539791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/>
              <a:t>Labdajátékok:</a:t>
            </a:r>
            <a:r>
              <a:rPr lang="hu-HU" sz="2200"/>
              <a:t> </a:t>
            </a:r>
          </a:p>
          <a:p>
            <a:r>
              <a:rPr lang="hu-HU" sz="2200"/>
              <a:t>különböző labdák: méretük is más, anyaguk, töltetük</a:t>
            </a:r>
          </a:p>
          <a:p>
            <a:r>
              <a:rPr lang="hu-HU" sz="2200"/>
              <a:t>fürdőkben száradás közben is</a:t>
            </a:r>
          </a:p>
          <a:p>
            <a:r>
              <a:rPr lang="hu-HU" sz="2200"/>
              <a:t>dobják, és ütik (~röplabda)</a:t>
            </a:r>
          </a:p>
          <a:p>
            <a:r>
              <a:rPr lang="hu-HU" sz="2200"/>
              <a:t>pattogtatják (~kosárlabda)</a:t>
            </a:r>
          </a:p>
          <a:p>
            <a:r>
              <a:rPr lang="hu-HU" sz="2200"/>
              <a:t>rúgják és ütik; átjuttatni a labdát az ellenfél alapvonalán (~foci, rögbi)</a:t>
            </a:r>
          </a:p>
          <a:p>
            <a:endParaRPr lang="hu-HU" sz="2200"/>
          </a:p>
          <a:p>
            <a:pPr marL="0" indent="0">
              <a:buNone/>
            </a:pPr>
            <a:r>
              <a:rPr lang="hu-HU" sz="2200" b="1" u="sng"/>
              <a:t>Táblajátékok:</a:t>
            </a:r>
            <a:r>
              <a:rPr lang="hu-HU" sz="2200"/>
              <a:t> </a:t>
            </a:r>
          </a:p>
          <a:p>
            <a:r>
              <a:rPr lang="hu-HU" sz="2200"/>
              <a:t>malom</a:t>
            </a:r>
          </a:p>
          <a:p>
            <a:r>
              <a:rPr lang="hu-HU" sz="2200"/>
              <a:t>pesszoi v. petteia (~dámajáték, kezdetleges sakk, le kell venni az ellenfél összes bábuját; ~latrunculi)</a:t>
            </a:r>
          </a:p>
          <a:p>
            <a:r>
              <a:rPr lang="hu-HU" sz="2200"/>
              <a:t>duodecim scripta (~ostábla, backgammon)</a:t>
            </a:r>
          </a:p>
          <a:p>
            <a:endParaRPr lang="hu-HU" sz="220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92A9F9FB-2710-1A86-A232-935DECDA1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13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933764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888C0-151C-3986-9138-3401FB695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9E5D13-1F35-2299-A6DD-A00D619EB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137470"/>
            <a:ext cx="8450477" cy="497530"/>
          </a:xfrm>
          <a:solidFill>
            <a:srgbClr val="00FF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Játékok az ókorban</a:t>
            </a:r>
            <a:r>
              <a:rPr kumimoji="0" lang="hu-HU" sz="32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(</a:t>
            </a: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bevezetés 5.</a:t>
            </a:r>
            <a:r>
              <a:rPr kumimoji="0" lang="hu-HU" sz="28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)</a:t>
            </a:r>
            <a:endParaRPr lang="hu-HU" sz="29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32EC29E-758F-4789-D031-CFF8CE804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723" y="884902"/>
            <a:ext cx="8731045" cy="5835627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>
                <a:highlight>
                  <a:srgbClr val="FFFF00"/>
                </a:highlight>
              </a:rPr>
              <a:t>Ünnepi alkalmakhoz kapcsolódó játékok: 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 b="1"/>
              <a:t>Lakomákon:</a:t>
            </a:r>
            <a:endParaRPr lang="hu-HU" sz="2200"/>
          </a:p>
          <a:p>
            <a:r>
              <a:rPr lang="hu-HU" sz="2200" u="sng"/>
              <a:t>Először intellektuális jellegűek:</a:t>
            </a:r>
          </a:p>
          <a:p>
            <a:pPr lvl="1"/>
            <a:r>
              <a:rPr lang="hu-HU" sz="2000"/>
              <a:t>adott témáról beszédet mondani,</a:t>
            </a:r>
          </a:p>
          <a:p>
            <a:pPr lvl="1"/>
            <a:r>
              <a:rPr lang="hu-HU" sz="2000"/>
              <a:t>találó hasonlat egy témához</a:t>
            </a:r>
          </a:p>
          <a:p>
            <a:pPr lvl="1"/>
            <a:r>
              <a:rPr lang="hu-HU" sz="2000"/>
              <a:t>zenei kíséret mellett költeményt előadni</a:t>
            </a:r>
          </a:p>
          <a:p>
            <a:pPr lvl="1"/>
            <a:r>
              <a:rPr lang="hu-HU" sz="2000"/>
              <a:t>Spártában: lakonikus kifejezésmódban verseny</a:t>
            </a:r>
          </a:p>
          <a:p>
            <a:pPr lvl="1"/>
            <a:r>
              <a:rPr lang="hu-HU" sz="2000"/>
              <a:t>fejtörők, találós kérdések</a:t>
            </a:r>
          </a:p>
          <a:p>
            <a:pPr lvl="1"/>
            <a:r>
              <a:rPr lang="hu-HU" sz="2000"/>
              <a:t>Homérosz verssort mondani adott szókezdettel v. betűvel, v. folytatni, ahol abbahagyta más</a:t>
            </a:r>
          </a:p>
          <a:p>
            <a:r>
              <a:rPr lang="hu-HU" sz="2200" u="sng"/>
              <a:t>Majd kottabosz </a:t>
            </a:r>
            <a:r>
              <a:rPr lang="hu-HU" sz="2200"/>
              <a:t>- állványon réz tálka, alatta szobor – erre esik rá és csendül meg. Másik verzió: vízen úszó réz tálkát elsüllyeszteni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0D4A51B-677D-83BC-8E4E-A7945A4D3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14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930194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A9111-0639-43FD-BC95-58EA548C3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DCED275-4AAE-9E52-5D15-CD42F9D39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137470"/>
            <a:ext cx="8450477" cy="497530"/>
          </a:xfrm>
          <a:solidFill>
            <a:srgbClr val="00FF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Játékok az ókorban</a:t>
            </a:r>
            <a:r>
              <a:rPr kumimoji="0" lang="hu-HU" sz="32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(</a:t>
            </a: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bevezetés 6.</a:t>
            </a:r>
            <a:r>
              <a:rPr kumimoji="0" lang="hu-HU" sz="28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)</a:t>
            </a:r>
            <a:endParaRPr lang="hu-HU" sz="29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2B58A36-D402-4F2A-EADB-97786D005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723" y="884902"/>
            <a:ext cx="8731045" cy="5835627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hu-HU" sz="2200" b="1"/>
              <a:t>Dionüszosz ünnepeken főleg: </a:t>
            </a:r>
          </a:p>
          <a:p>
            <a:r>
              <a:rPr lang="hu-HU" sz="2200"/>
              <a:t>aszkóliaszmosz (olajos tömlőn ugrálni v. megállni a tömlőn – esetleg féllábon)</a:t>
            </a:r>
          </a:p>
          <a:p>
            <a:r>
              <a:rPr lang="hu-HU" sz="2200"/>
              <a:t>borivó verseny:</a:t>
            </a:r>
          </a:p>
          <a:p>
            <a:pPr marL="0" indent="0">
              <a:buNone/>
            </a:pPr>
            <a:endParaRPr lang="hu-HU" sz="2200"/>
          </a:p>
          <a:p>
            <a:pPr marL="0" indent="0">
              <a:buNone/>
            </a:pPr>
            <a:endParaRPr lang="hu-HU" sz="220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197FE76-89A5-4F93-C452-8CC3C9AEF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15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598231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ABBC815C-6DE6-9841-D907-DEF660A61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6A310BAB-AA64-2A64-3EB1-463C89644961}"/>
              </a:ext>
            </a:extLst>
          </p:cNvPr>
          <p:cNvSpPr txBox="1"/>
          <p:nvPr/>
        </p:nvSpPr>
        <p:spPr>
          <a:xfrm>
            <a:off x="412955" y="1016815"/>
            <a:ext cx="8355133" cy="38164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200">
                <a:highlight>
                  <a:srgbClr val="FFFF00"/>
                </a:highlight>
              </a:rPr>
              <a:t>Platón új gondolata:  A játéknak nagy szerepe van a fejlődésben</a:t>
            </a:r>
            <a:r>
              <a:rPr lang="hu-HU" sz="2200"/>
              <a:t>! A játék a nevelés része lehet &gt;&gt; szabályozni kell a játékokat</a:t>
            </a:r>
          </a:p>
          <a:p>
            <a:endParaRPr lang="hu-HU" sz="2200"/>
          </a:p>
          <a:p>
            <a:r>
              <a:rPr lang="hu-HU" sz="2200" b="1" u="sng"/>
              <a:t>A játék: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segítheti az oktatást/nevelést, mert örömmel jár (szórakozás) (&lt;&gt;Arist)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azért fontos a játék szerepe a nevelésben, mert lényeges, hogy minél korábban sajátítsa el a gyerek a helyes ízlést, viselkedésmódot és gondolkodásmódot (még mielőtt a formális oktatás elkezdődne)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felkészíthet a felnőttkori foglalkozásra (játék szerszámok)</a:t>
            </a:r>
          </a:p>
          <a:p>
            <a:r>
              <a:rPr lang="hu-HU" sz="2200"/>
              <a:t>	+ megszerettetheti a felnőttkori szerepeket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AA9B19A6-A228-6CA3-8C17-42D2EDC4BD13}"/>
              </a:ext>
            </a:extLst>
          </p:cNvPr>
          <p:cNvSpPr txBox="1">
            <a:spLocks/>
          </p:cNvSpPr>
          <p:nvPr/>
        </p:nvSpPr>
        <p:spPr>
          <a:xfrm>
            <a:off x="317611" y="102415"/>
            <a:ext cx="8450477" cy="688440"/>
          </a:xfrm>
          <a:prstGeom prst="rect">
            <a:avLst/>
          </a:prstGeom>
          <a:solidFill>
            <a:srgbClr val="00FFCC"/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/>
              <a:t>Platón a játékról 1.</a:t>
            </a:r>
          </a:p>
        </p:txBody>
      </p:sp>
    </p:spTree>
    <p:extLst>
      <p:ext uri="{BB962C8B-B14F-4D97-AF65-F5344CB8AC3E}">
        <p14:creationId xmlns:p14="http://schemas.microsoft.com/office/powerpoint/2010/main" val="478109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241DE-0B37-B022-F5E3-212A4521E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692009FD-ED5E-1578-38E6-32C919F3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FF6A3CE0-A3B0-38ED-6E11-53B04C97FB56}"/>
              </a:ext>
            </a:extLst>
          </p:cNvPr>
          <p:cNvSpPr txBox="1"/>
          <p:nvPr/>
        </p:nvSpPr>
        <p:spPr>
          <a:xfrm>
            <a:off x="475541" y="1046311"/>
            <a:ext cx="8401759" cy="31393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200"/>
              <a:t>A zenével, irodalommal, sporttal, rétorikával, filozófiával, tudománnyal, politikával való foglalkozás is </a:t>
            </a:r>
            <a:r>
              <a:rPr lang="hu-HU" sz="2200" b="1" u="sng"/>
              <a:t>verseny, ezért játék jellegű</a:t>
            </a:r>
          </a:p>
          <a:p>
            <a:pPr lvl="1"/>
            <a:r>
              <a:rPr lang="hu-HU" sz="2200"/>
              <a:t>(&lt;&lt; a verseny - </a:t>
            </a:r>
            <a:r>
              <a:rPr lang="hu-HU" sz="2200" i="1"/>
              <a:t>agón, athlon -</a:t>
            </a:r>
            <a:r>
              <a:rPr lang="hu-HU" sz="2200"/>
              <a:t> a játék egy formája, mindkettő </a:t>
            </a:r>
            <a:r>
              <a:rPr lang="hu-HU" sz="2200" i="1"/>
              <a:t>paidia</a:t>
            </a:r>
            <a:r>
              <a:rPr lang="hu-HU" sz="2200"/>
              <a:t>)</a:t>
            </a:r>
          </a:p>
          <a:p>
            <a:endParaRPr lang="hu-HU" sz="2200" b="1" u="sng"/>
          </a:p>
          <a:p>
            <a:endParaRPr lang="hu-HU" sz="2200"/>
          </a:p>
          <a:p>
            <a:r>
              <a:rPr lang="hu-HU" sz="2200"/>
              <a:t>&gt;&gt; a zenével, irodalommal, sporttal, rétorikával, filozófiával, tudománnyal, politikával kapcsolatos </a:t>
            </a:r>
            <a:r>
              <a:rPr lang="hu-HU" sz="2200" b="1" u="sng"/>
              <a:t>oktatás játék jellegű</a:t>
            </a:r>
          </a:p>
          <a:p>
            <a:pPr lvl="1"/>
            <a:r>
              <a:rPr lang="hu-HU" sz="2200"/>
              <a:t>(illetve azért is, mert elkülönül a megélhetésért végzett munkától)</a:t>
            </a:r>
          </a:p>
          <a:p>
            <a:endParaRPr lang="hu-HU" sz="2200"/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51D6C2B0-01F3-81A4-4022-BB803F5ED552}"/>
              </a:ext>
            </a:extLst>
          </p:cNvPr>
          <p:cNvSpPr txBox="1">
            <a:spLocks/>
          </p:cNvSpPr>
          <p:nvPr/>
        </p:nvSpPr>
        <p:spPr>
          <a:xfrm>
            <a:off x="1790496" y="167144"/>
            <a:ext cx="5937250" cy="584200"/>
          </a:xfrm>
          <a:prstGeom prst="rect">
            <a:avLst/>
          </a:prstGeom>
          <a:solidFill>
            <a:srgbClr val="00FFCC"/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200"/>
              <a:t>Platón a játékról 2.</a:t>
            </a:r>
            <a:endParaRPr lang="hu-HU" sz="2900"/>
          </a:p>
        </p:txBody>
      </p:sp>
    </p:spTree>
    <p:extLst>
      <p:ext uri="{BB962C8B-B14F-4D97-AF65-F5344CB8AC3E}">
        <p14:creationId xmlns:p14="http://schemas.microsoft.com/office/powerpoint/2010/main" val="862769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F4DE6-E777-594D-E63D-C7E9B6D2B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7B35893-CFEB-25D3-388F-8CA099EF8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137470"/>
            <a:ext cx="8450477" cy="688440"/>
          </a:xfrm>
          <a:solidFill>
            <a:srgbClr val="00FFCC"/>
          </a:solidFill>
        </p:spPr>
        <p:txBody>
          <a:bodyPr>
            <a:normAutofit fontScale="90000"/>
          </a:bodyPr>
          <a:lstStyle/>
          <a:p>
            <a:r>
              <a:rPr lang="hu-HU" sz="2900"/>
              <a:t>Platón a játékról 3.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FF2F87F-BAB9-C83D-A062-AA32453B7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723" y="1061883"/>
            <a:ext cx="8675563" cy="5658647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>
                <a:highlight>
                  <a:srgbClr val="FFFF00"/>
                </a:highlight>
              </a:rPr>
              <a:t>A gyerekjátékok és szabályaik jellege</a:t>
            </a:r>
          </a:p>
          <a:p>
            <a:pPr marL="0" indent="0">
              <a:buNone/>
            </a:pPr>
            <a:r>
              <a:rPr lang="hu-HU" sz="2200" b="1" u="sng"/>
              <a:t>&gt;&gt; </a:t>
            </a:r>
            <a:r>
              <a:rPr lang="hu-HU" sz="2200" b="1" u="sng">
                <a:highlight>
                  <a:srgbClr val="00FFFF"/>
                </a:highlight>
              </a:rPr>
              <a:t>felnőttek jelleme</a:t>
            </a:r>
            <a:r>
              <a:rPr lang="hu-HU" sz="2200" b="1" u="sng"/>
              <a:t>~ </a:t>
            </a:r>
          </a:p>
          <a:p>
            <a:pPr marL="0" indent="0">
              <a:buNone/>
            </a:pPr>
            <a:r>
              <a:rPr lang="hu-HU" sz="2200" b="1" u="sng"/>
              <a:t>&gt;&gt; </a:t>
            </a:r>
            <a:r>
              <a:rPr lang="hu-HU" sz="2200" b="1" u="sng">
                <a:highlight>
                  <a:srgbClr val="00FF00"/>
                </a:highlight>
              </a:rPr>
              <a:t>a társ. (a törvények) szilárdsága, ill. gyengeség</a:t>
            </a:r>
            <a:r>
              <a:rPr lang="hu-HU" sz="2200" b="1" u="sng"/>
              <a:t>e</a:t>
            </a:r>
          </a:p>
          <a:p>
            <a:pPr marL="0" indent="0">
              <a:buNone/>
            </a:pPr>
            <a:r>
              <a:rPr lang="hu-HU" sz="2200"/>
              <a:t>(A divatos játékok és szabályaik jellemzők az adott társadalomra)</a:t>
            </a:r>
          </a:p>
          <a:p>
            <a:pPr marL="228600" lvl="1" indent="0">
              <a:buNone/>
            </a:pPr>
            <a:r>
              <a:rPr lang="hu-HU" sz="2200"/>
              <a:t>A változatlanság és a szabályok betartása a legfontosabb a játékokban (a hagyományok tiszteletére nevel). Ha hozzászokik a gyerek a szabályok változtatásához, akkor erkölcsi kérdésekben is változni fog a véleménye &gt;&gt; a törvényeket sem fogja felnőttként változatlanul hagyni.</a:t>
            </a:r>
            <a:endParaRPr lang="hu-HU" sz="220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hu-HU" sz="2200">
                <a:highlight>
                  <a:srgbClr val="FFFF00"/>
                </a:highlight>
              </a:rPr>
              <a:t>Mindig új játékok + szabályok </a:t>
            </a:r>
          </a:p>
          <a:p>
            <a:pPr marL="0" indent="0">
              <a:buNone/>
            </a:pPr>
            <a:r>
              <a:rPr lang="hu-HU" sz="2200"/>
              <a:t>&gt;&gt; </a:t>
            </a:r>
            <a:r>
              <a:rPr lang="hu-HU" sz="2200">
                <a:highlight>
                  <a:srgbClr val="00FFFF"/>
                </a:highlight>
              </a:rPr>
              <a:t>nyugtalanság (és elégedetlenség) és az újdonságok hajszolása (a változásokhoz szoknak hozzá) + nem lesz szilárd mércéjük a jó és a rossz magatartásról</a:t>
            </a:r>
            <a:r>
              <a:rPr lang="hu-HU" sz="2200"/>
              <a:t> </a:t>
            </a:r>
          </a:p>
          <a:p>
            <a:pPr marL="0" indent="0">
              <a:buNone/>
            </a:pPr>
            <a:r>
              <a:rPr lang="hu-HU" sz="2200"/>
              <a:t>&gt;&gt; </a:t>
            </a:r>
            <a:r>
              <a:rPr lang="hu-HU" sz="2200">
                <a:highlight>
                  <a:srgbClr val="00FF00"/>
                </a:highlight>
              </a:rPr>
              <a:t>(új életmód, a hagyományok elvetése) új intézmények, törvények (= felfordulás, zavarok)</a:t>
            </a:r>
          </a:p>
          <a:p>
            <a:pPr marL="0" indent="0">
              <a:buNone/>
            </a:pPr>
            <a:endParaRPr lang="hu-HU" sz="220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98F57D0-CD10-C10F-AEC6-A38D94FA3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18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03986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8DB04-B9F9-C051-3585-67428CEF3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88640520-CF55-C69A-3B99-260A71FD4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3325FADC-560B-B564-FB43-D320AADE76EF}"/>
              </a:ext>
            </a:extLst>
          </p:cNvPr>
          <p:cNvSpPr txBox="1"/>
          <p:nvPr/>
        </p:nvSpPr>
        <p:spPr>
          <a:xfrm>
            <a:off x="280569" y="751344"/>
            <a:ext cx="8450476" cy="55092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hu-HU" sz="22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>
                <a:highlight>
                  <a:srgbClr val="FFFF00"/>
                </a:highlight>
              </a:rPr>
              <a:t>A játéknak több hasonló vonása van a filozófiához </a:t>
            </a:r>
            <a:r>
              <a:rPr lang="hu-HU" sz="2200"/>
              <a:t>(és ált. az erényes tevékenységekhez): </a:t>
            </a:r>
            <a:r>
              <a:rPr lang="hu-HU" sz="2200" b="1"/>
              <a:t>önérték (cél), önmagának elegendőség </a:t>
            </a:r>
            <a:r>
              <a:rPr lang="hu-HU" sz="2200"/>
              <a:t>(mivel az üzleti és egyéb komoly dolgok nem fontosak a játék során)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2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>
                <a:highlight>
                  <a:srgbClr val="FFFF00"/>
                </a:highlight>
              </a:rPr>
              <a:t>A filozófia vidám játék:</a:t>
            </a:r>
            <a:r>
              <a:rPr lang="hu-HU" sz="2200"/>
              <a:t> az </a:t>
            </a:r>
            <a:r>
              <a:rPr lang="hu-HU" sz="2200" b="1" u="sng"/>
              <a:t>irónia</a:t>
            </a:r>
            <a:r>
              <a:rPr lang="hu-HU" sz="2200"/>
              <a:t> jelenti a játékot, ami eszköz a felrázáshoz, a megnyeréshez).</a:t>
            </a:r>
          </a:p>
          <a:p>
            <a:pPr lvl="1"/>
            <a:r>
              <a:rPr lang="hu-HU" sz="2200"/>
              <a:t>Nem csak a szórakoztatást szolgálja a játék a filozófiában, lényeges a megértéshez, a fejlődéshez, a valódi komolysághoz.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2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>
                <a:highlight>
                  <a:srgbClr val="FFFF00"/>
                </a:highlight>
              </a:rPr>
              <a:t>A filozófia és a jó élet mintája a játszó/sportoló ember tevékenysége</a:t>
            </a:r>
            <a:r>
              <a:rPr lang="hu-HU" sz="2200"/>
              <a:t>: komolyan veszi a játékot és szabályait, de tudja, hogy csak játék.</a:t>
            </a:r>
          </a:p>
          <a:p>
            <a:pPr lvl="1"/>
            <a:r>
              <a:rPr lang="hu-HU" sz="2200"/>
              <a:t>A </a:t>
            </a:r>
            <a:r>
              <a:rPr lang="hu-HU" sz="2200" b="1"/>
              <a:t>játékos komolyság </a:t>
            </a:r>
            <a:r>
              <a:rPr lang="hu-HU" sz="2200"/>
              <a:t>a helyes magatartás az élettel és önmagunkkal szemben (ez az igazi komolyság).  </a:t>
            </a:r>
          </a:p>
          <a:p>
            <a:pPr lvl="1"/>
            <a:r>
              <a:rPr lang="hu-HU" sz="2200" b="1"/>
              <a:t>Így egyszersmind az Istent is követjük, aki játszik: az ember a játékszere </a:t>
            </a:r>
            <a:r>
              <a:rPr lang="hu-HU" sz="2200"/>
              <a:t>(de ő talán inkább úgy, mint a művész)</a:t>
            </a:r>
            <a:endParaRPr lang="hu-HU" sz="2200" b="1"/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CB7EE7F5-E4D9-42FE-0228-005A7C7E99B0}"/>
              </a:ext>
            </a:extLst>
          </p:cNvPr>
          <p:cNvSpPr txBox="1">
            <a:spLocks/>
          </p:cNvSpPr>
          <p:nvPr/>
        </p:nvSpPr>
        <p:spPr>
          <a:xfrm>
            <a:off x="250723" y="137470"/>
            <a:ext cx="8450477" cy="688440"/>
          </a:xfrm>
          <a:prstGeom prst="rect">
            <a:avLst/>
          </a:prstGeom>
          <a:solidFill>
            <a:srgbClr val="00FFCC"/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/>
              <a:t>Platón a játékról 4.</a:t>
            </a:r>
          </a:p>
        </p:txBody>
      </p:sp>
    </p:spTree>
    <p:extLst>
      <p:ext uri="{BB962C8B-B14F-4D97-AF65-F5344CB8AC3E}">
        <p14:creationId xmlns:p14="http://schemas.microsoft.com/office/powerpoint/2010/main" val="4162931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7CD99-86FB-71A9-F9A0-4AC6A8EEC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05142C96-CE01-8F78-865F-2D91E911C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F95FF70C-65F8-E10E-B055-EAD6BD82AB68}"/>
              </a:ext>
            </a:extLst>
          </p:cNvPr>
          <p:cNvSpPr txBox="1"/>
          <p:nvPr/>
        </p:nvSpPr>
        <p:spPr>
          <a:xfrm>
            <a:off x="538127" y="751344"/>
            <a:ext cx="8192917" cy="517064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200" b="1" u="sng"/>
              <a:t>A legjobb élet (eudaimónia) a játékkal töltött élet:</a:t>
            </a:r>
          </a:p>
          <a:p>
            <a:r>
              <a:rPr lang="hu-HU" sz="2200"/>
              <a:t>- a játék legszebb formái jelentik az élet célját: tánc, zene (művészet), áldozat (ünnepek) </a:t>
            </a:r>
          </a:p>
          <a:p>
            <a:endParaRPr lang="hu-HU" sz="2200"/>
          </a:p>
          <a:p>
            <a:r>
              <a:rPr lang="hu-HU" sz="2200"/>
              <a:t>&lt;&lt; ez van a legközelebb az isteni élethez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ezért egyúttal ez a legkomolyabb tevékenység, ill. az egyedül komoly </a:t>
            </a:r>
          </a:p>
          <a:p>
            <a:r>
              <a:rPr lang="hu-HU" sz="2200"/>
              <a:t>(az ember és élete nem méltó a komolyságra, csak az istennel kapcsolatos dolgok)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egyúttal ez az istennek tetsző élet</a:t>
            </a:r>
          </a:p>
          <a:p>
            <a:endParaRPr lang="hu-HU" sz="2200"/>
          </a:p>
          <a:p>
            <a:endParaRPr lang="hu-HU" sz="2200"/>
          </a:p>
          <a:p>
            <a:r>
              <a:rPr lang="hu-HU" sz="2200"/>
              <a:t>Valami spirituális van a játékban Platón szerint! Az istenivel való egyfajta közösséget jelent, a lélek megújulását, amely az istenektől jön, és összhangot hoz létre az istenekkel	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6B933927-1670-EBE9-1D0A-222BED5147B1}"/>
              </a:ext>
            </a:extLst>
          </p:cNvPr>
          <p:cNvSpPr txBox="1">
            <a:spLocks/>
          </p:cNvSpPr>
          <p:nvPr/>
        </p:nvSpPr>
        <p:spPr>
          <a:xfrm>
            <a:off x="250723" y="137470"/>
            <a:ext cx="8450477" cy="472130"/>
          </a:xfrm>
          <a:prstGeom prst="rect">
            <a:avLst/>
          </a:prstGeom>
          <a:solidFill>
            <a:srgbClr val="00FFCC"/>
          </a:solidFill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/>
              <a:t>Platón a játékról 5.</a:t>
            </a:r>
          </a:p>
        </p:txBody>
      </p:sp>
    </p:spTree>
    <p:extLst>
      <p:ext uri="{BB962C8B-B14F-4D97-AF65-F5344CB8AC3E}">
        <p14:creationId xmlns:p14="http://schemas.microsoft.com/office/powerpoint/2010/main" val="1502226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ADF17EDE-98E7-A69A-C00E-5BB861D96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07460"/>
            <a:ext cx="8839200" cy="5562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hu-HU" sz="2200" b="1"/>
              <a:t>Az </a:t>
            </a:r>
            <a:r>
              <a:rPr lang="hu-HU" sz="2200" b="1" dirty="0"/>
              <a:t>élet célja (a boldogság) kiolvasható</a:t>
            </a:r>
            <a:r>
              <a:rPr lang="hu-HU" sz="2200" dirty="0"/>
              <a:t>:</a:t>
            </a:r>
          </a:p>
          <a:p>
            <a:pPr lvl="1">
              <a:defRPr/>
            </a:pPr>
            <a:r>
              <a:rPr lang="hu-HU" sz="2200" dirty="0"/>
              <a:t>a különböző javak megkülönböztethetőségéből (külső, testi és lelki javak)</a:t>
            </a:r>
          </a:p>
          <a:p>
            <a:pPr lvl="1">
              <a:defRPr/>
            </a:pPr>
            <a:r>
              <a:rPr lang="hu-HU" sz="2200"/>
              <a:t>valamint </a:t>
            </a:r>
            <a:r>
              <a:rPr lang="hu-HU" sz="2200" dirty="0"/>
              <a:t>abból az egyetemes törvényből, hogy </a:t>
            </a:r>
            <a:r>
              <a:rPr lang="hu-HU" sz="2200" b="1" i="1" dirty="0"/>
              <a:t>a kevésbé értékes az </a:t>
            </a:r>
            <a:r>
              <a:rPr lang="hu-HU" sz="2200" b="1" i="1"/>
              <a:t>értékesebbért van</a:t>
            </a:r>
          </a:p>
          <a:p>
            <a:pPr lvl="1">
              <a:buClr>
                <a:srgbClr val="9BAFB5"/>
              </a:buClr>
              <a:buNone/>
              <a:defRPr/>
            </a:pPr>
            <a:endParaRPr lang="hu-HU" sz="220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 lvl="1">
              <a:buClr>
                <a:srgbClr val="9BAFB5"/>
              </a:buClr>
              <a:buNone/>
              <a:defRPr/>
            </a:pPr>
            <a:r>
              <a:rPr lang="hu-HU" sz="2200">
                <a:solidFill>
                  <a:srgbClr val="000000">
                    <a:lumMod val="85000"/>
                    <a:lumOff val="15000"/>
                  </a:srgbClr>
                </a:solidFill>
              </a:rPr>
              <a:t>+ csak a lelki javak (=erények) értékesek önmagukban</a:t>
            </a:r>
          </a:p>
          <a:p>
            <a:pPr lvl="1">
              <a:defRPr/>
            </a:pPr>
            <a:endParaRPr lang="hu-HU" sz="2200" b="1" i="1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hu-HU" sz="2200" b="1" i="0" u="sng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&gt;&gt; az erényes tevékenységben áll a boldogság (a jó élet)</a:t>
            </a:r>
            <a:endParaRPr lang="hu-HU" sz="2200" b="1" u="sng">
              <a:solidFill>
                <a:srgbClr val="000000">
                  <a:lumMod val="85000"/>
                  <a:lumOff val="15000"/>
                </a:srgbClr>
              </a:solidFill>
              <a:latin typeface="Gill Sans MT" panose="020B0502020104020203"/>
            </a:endParaRPr>
          </a:p>
          <a:p>
            <a:pPr lvl="0">
              <a:buClr>
                <a:srgbClr val="9BAFB5"/>
              </a:buClr>
              <a:buNone/>
              <a:defRPr/>
            </a:pP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	– ez az állam célja </a:t>
            </a:r>
            <a:r>
              <a:rPr lang="hu-HU" sz="2200">
                <a:solidFill>
                  <a:srgbClr val="000000"/>
                </a:solidFill>
              </a:rPr>
              <a:t>(a polgárok boldogsága; nem a fennmaradás v. az anyagi szükségletek biztosítása; külső javakból csak korlátozott mennyiség kell)</a:t>
            </a: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, ezt kell segítenie megvalósulni</a:t>
            </a:r>
          </a:p>
          <a:p>
            <a:pPr lvl="0">
              <a:buClr>
                <a:srgbClr val="9BAFB5"/>
              </a:buClr>
              <a:buNone/>
              <a:defRPr/>
            </a:pPr>
            <a:r>
              <a:rPr lang="hu-HU" sz="2200" b="1">
                <a:solidFill>
                  <a:srgbClr val="000000">
                    <a:lumMod val="85000"/>
                    <a:lumOff val="15000"/>
                  </a:srgbClr>
                </a:solidFill>
                <a:latin typeface="Gill Sans MT" panose="020B0502020104020203"/>
              </a:rPr>
              <a:t>&gt;&gt; A NEVELÉS CÉLJA (1) A BOLDOGSÁG</a:t>
            </a:r>
            <a:endParaRPr kumimoji="0" lang="hu-HU" sz="2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Wingdings" pitchFamily="2" charset="2"/>
              <a:buNone/>
              <a:tabLst/>
              <a:defRPr/>
            </a:pPr>
            <a:endParaRPr kumimoji="0" lang="hu-HU" sz="2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0DCB627-0D5F-DF95-826E-9A75E7753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1F65F55-5CA9-4498-8645-C8197C67AB3E}" type="slidenum">
              <a:rPr lang="hu-HU" altLang="hu-HU"/>
              <a:pPr eaLnBrk="1" hangingPunct="1"/>
              <a:t>21</a:t>
            </a:fld>
            <a:endParaRPr lang="hu-HU" altLang="hu-HU"/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748C835E-0F5E-123A-DFB4-D85BB4D217B3}"/>
              </a:ext>
            </a:extLst>
          </p:cNvPr>
          <p:cNvSpPr txBox="1">
            <a:spLocks/>
          </p:cNvSpPr>
          <p:nvPr/>
        </p:nvSpPr>
        <p:spPr>
          <a:xfrm>
            <a:off x="250723" y="137470"/>
            <a:ext cx="8450477" cy="688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/>
              <a:t>arisztotelész a </a:t>
            </a:r>
            <a:r>
              <a:rPr lang="hu-HU" sz="2900">
                <a:highlight>
                  <a:srgbClr val="00FFFF"/>
                </a:highlight>
              </a:rPr>
              <a:t>nevelésről 1.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85526363-CD67-58BF-A437-89F7F13AB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5562600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hu-HU" sz="2200" b="1" u="sng">
                <a:highlight>
                  <a:srgbClr val="FFFF00"/>
                </a:highlight>
              </a:rPr>
              <a:t>A rendszer (alkotmány) fennmaradása miatt is szükséges a nevelés:</a:t>
            </a:r>
          </a:p>
          <a:p>
            <a:pPr>
              <a:defRPr/>
            </a:pPr>
            <a:r>
              <a:rPr lang="hu-HU" sz="2200"/>
              <a:t>Aki nem azonosul az állam céljával (értékrendjével, igazságosság-fogalmával), az nem polgár, nem tagja a közösségnek (A nevelésben nem részesült, ill. a „másként” nevelt polgárok veszélyeztetik az államforma fennmaradását) &gt;&gt; </a:t>
            </a:r>
            <a:r>
              <a:rPr lang="hu-HU" sz="2200" u="sng"/>
              <a:t>a törvényhozó legfontosabb feladata a nevelés</a:t>
            </a:r>
          </a:p>
          <a:p>
            <a:pPr>
              <a:buFont typeface="Wingdings" pitchFamily="2" charset="2"/>
              <a:buNone/>
              <a:defRPr/>
            </a:pPr>
            <a:r>
              <a:rPr lang="hu-HU" sz="2200"/>
              <a:t>	(a földművesek, kereskedők, kézművesek nem lehetnek állampolgárok, mert nincs szabadidejük arra, hogy kialakítsák magukban az erényeket)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6F0816B-43C0-AE81-0476-8D69435E1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54A4F50-A58E-4A1D-B8DE-A8E74D1BF922}" type="slidenum">
              <a:rPr lang="hu-HU" altLang="hu-HU"/>
              <a:pPr eaLnBrk="1" hangingPunct="1"/>
              <a:t>22</a:t>
            </a:fld>
            <a:endParaRPr lang="hu-HU" altLang="hu-HU"/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27012399-91BE-D839-A814-913EEFB233B1}"/>
              </a:ext>
            </a:extLst>
          </p:cNvPr>
          <p:cNvSpPr txBox="1">
            <a:spLocks/>
          </p:cNvSpPr>
          <p:nvPr/>
        </p:nvSpPr>
        <p:spPr>
          <a:xfrm>
            <a:off x="250723" y="137470"/>
            <a:ext cx="8450477" cy="688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/>
              <a:t>arisztotelész a </a:t>
            </a:r>
            <a:r>
              <a:rPr lang="hu-HU" sz="2900">
                <a:highlight>
                  <a:srgbClr val="00FFFF"/>
                </a:highlight>
              </a:rPr>
              <a:t>nevelésről 2.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248126E3-8E26-7216-9A5F-5AB3A15FF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525" y="988142"/>
            <a:ext cx="8616950" cy="5625383"/>
          </a:xfrm>
          <a:solidFill>
            <a:srgbClr val="FFFFCC"/>
          </a:solidFill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9BAFB5"/>
              </a:buClr>
              <a:buSz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 különböző államformáknak </a:t>
            </a:r>
            <a:r>
              <a:rPr kumimoji="0" lang="hu-HU" sz="2200" b="1" i="0" u="sng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különböző igazságosság-fogalmak </a:t>
            </a: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jelentik az alapját:  a polgároknak az adott államformára jellemző igazságosság-fogalmat kell magukévá tenniük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9BAFB5"/>
              </a:buClr>
              <a:buSzTx/>
              <a:buNone/>
              <a:tabLst/>
              <a:defRPr/>
            </a:pPr>
            <a:endParaRPr kumimoji="0" lang="hu-HU" sz="2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228600" lvl="2">
              <a:spcBef>
                <a:spcPts val="0"/>
              </a:spcBef>
              <a:buClr>
                <a:srgbClr val="9BAFB5"/>
              </a:buClr>
              <a:buNone/>
              <a:defRPr/>
            </a:pP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(pl. oligarchiában (arisztokráciában) a vagyonuknak megfelelően részesednek az emberek a hatalomban – aki ezzel az igazságosság-elvvel nem ért egyet, az a rendszer ellenségévé válhat)</a:t>
            </a:r>
            <a:r>
              <a:rPr lang="hu-HU" sz="2200"/>
              <a:t> Szókratész elleni  egyik vád is az volt, hogy „megrontja az ifjúságot” – nem-demokratikus felfogása miatt</a:t>
            </a:r>
          </a:p>
          <a:p>
            <a:pPr marL="228600" lvl="2">
              <a:spcBef>
                <a:spcPts val="0"/>
              </a:spcBef>
              <a:buClr>
                <a:srgbClr val="9BAFB5"/>
              </a:buClr>
              <a:buNone/>
              <a:defRPr/>
            </a:pPr>
            <a:endParaRPr lang="hu-HU" sz="2200" b="1" u="sng"/>
          </a:p>
          <a:p>
            <a:pPr marL="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hu-HU" sz="2200" b="1" u="sng"/>
              <a:t>Az </a:t>
            </a:r>
            <a:r>
              <a:rPr lang="hu-HU" sz="2200" b="1" u="sng" dirty="0"/>
              <a:t>igazságosság elve</a:t>
            </a:r>
            <a:r>
              <a:rPr lang="hu-HU" sz="2200" b="1" u="sng"/>
              <a:t>: </a:t>
            </a:r>
            <a:r>
              <a:rPr lang="hu-HU" sz="2200"/>
              <a:t>Hogyan </a:t>
            </a:r>
            <a:r>
              <a:rPr lang="hu-HU" sz="2200" dirty="0"/>
              <a:t>kell az </a:t>
            </a:r>
            <a:r>
              <a:rPr lang="hu-HU" sz="2200"/>
              <a:t>előnyöket (</a:t>
            </a:r>
            <a:r>
              <a:rPr lang="hu-HU" sz="2200" dirty="0"/>
              <a:t>pl. </a:t>
            </a:r>
            <a:r>
              <a:rPr lang="hu-HU" sz="2200"/>
              <a:t>a hatalmat v. a javakat) </a:t>
            </a:r>
            <a:r>
              <a:rPr lang="hu-HU" sz="2200" dirty="0"/>
              <a:t>a </a:t>
            </a:r>
            <a:r>
              <a:rPr lang="hu-HU" sz="2200"/>
              <a:t>társadalomban elosztani</a:t>
            </a:r>
          </a:p>
          <a:p>
            <a:pPr marL="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hu-HU" sz="2200"/>
              <a:t>Különféle </a:t>
            </a:r>
            <a:r>
              <a:rPr lang="hu-HU" sz="2200" dirty="0"/>
              <a:t>elképzelések: </a:t>
            </a:r>
          </a:p>
          <a:p>
            <a:pPr marL="0" lvl="1">
              <a:spcBef>
                <a:spcPts val="0"/>
              </a:spcBef>
              <a:defRPr/>
            </a:pPr>
            <a:r>
              <a:rPr lang="hu-HU" sz="2200"/>
              <a:t>mindenkinek egyenlően v. szükségletei szerint (~ marxizmus)</a:t>
            </a:r>
            <a:endParaRPr lang="hu-HU" sz="2200" dirty="0"/>
          </a:p>
          <a:p>
            <a:pPr marL="0" lvl="1">
              <a:spcBef>
                <a:spcPts val="0"/>
              </a:spcBef>
              <a:defRPr/>
            </a:pPr>
            <a:r>
              <a:rPr lang="hu-HU" sz="2200"/>
              <a:t>mindenkinek teljesítménye/érdemei szerint (a piac törvényei szerint)  (liberális felfogás)</a:t>
            </a:r>
          </a:p>
          <a:p>
            <a:pPr marL="0" lvl="1">
              <a:spcBef>
                <a:spcPts val="0"/>
              </a:spcBef>
              <a:defRPr/>
            </a:pPr>
            <a:endParaRPr lang="hu-HU" sz="2200"/>
          </a:p>
          <a:p>
            <a:pPr marL="0" lvl="1" indent="0">
              <a:spcBef>
                <a:spcPts val="0"/>
              </a:spcBef>
              <a:buNone/>
              <a:defRPr/>
            </a:pPr>
            <a:endParaRPr lang="hu-HU" sz="22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E804319-13F0-BEF6-484C-14DA8E8D7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A245714-5295-41F8-A48E-6A525C2CEB15}" type="slidenum">
              <a:rPr lang="hu-HU" altLang="hu-HU"/>
              <a:pPr eaLnBrk="1" hangingPunct="1"/>
              <a:t>23</a:t>
            </a:fld>
            <a:endParaRPr lang="hu-HU" altLang="hu-HU"/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32849006-3CE1-C377-C319-2DFE80BCD098}"/>
              </a:ext>
            </a:extLst>
          </p:cNvPr>
          <p:cNvSpPr txBox="1">
            <a:spLocks/>
          </p:cNvSpPr>
          <p:nvPr/>
        </p:nvSpPr>
        <p:spPr>
          <a:xfrm>
            <a:off x="250723" y="137470"/>
            <a:ext cx="8450477" cy="688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/>
              <a:t>arisztotelész a </a:t>
            </a:r>
            <a:r>
              <a:rPr lang="hu-HU" sz="2900">
                <a:highlight>
                  <a:srgbClr val="00FFFF"/>
                </a:highlight>
              </a:rPr>
              <a:t>nevelésről 3.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BFB50-D53F-FEF1-54A0-51DF70DA7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88B467EB-3CA6-5018-203E-4C8A11034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532ACB3B-78FD-6F5C-A0BD-284EEEF9F3C8}"/>
              </a:ext>
            </a:extLst>
          </p:cNvPr>
          <p:cNvSpPr txBox="1"/>
          <p:nvPr/>
        </p:nvSpPr>
        <p:spPr>
          <a:xfrm>
            <a:off x="250723" y="825910"/>
            <a:ext cx="8715947" cy="584775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hu-HU" sz="2200" b="1">
                <a:latin typeface="Abadi" panose="020B0604020104020204" pitchFamily="34" charset="-18"/>
                <a:cs typeface="Arial" panose="020B0604020202020204" pitchFamily="34" charset="0"/>
              </a:rPr>
              <a:t>Három dolog révén válhat az ember erényessé</a:t>
            </a:r>
            <a:r>
              <a:rPr lang="hu-HU" sz="2200">
                <a:latin typeface="Abadi" panose="020B0604020104020204" pitchFamily="34" charset="-18"/>
                <a:cs typeface="Arial" panose="020B0604020202020204" pitchFamily="34" charset="0"/>
              </a:rPr>
              <a:t>: természet, szok(tat)ás, tanítás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hu-HU" sz="2200">
                <a:latin typeface="Abadi" panose="020B0604020104020204" pitchFamily="34" charset="-18"/>
                <a:cs typeface="Arial" panose="020B0604020202020204" pitchFamily="34" charset="0"/>
              </a:rPr>
              <a:t>Test + vágyak, indulatok - itt: </a:t>
            </a:r>
            <a:r>
              <a:rPr lang="hu-HU" sz="2200" u="sng">
                <a:latin typeface="Abadi" panose="020B0604020104020204" pitchFamily="34" charset="-18"/>
                <a:cs typeface="Arial" panose="020B0604020202020204" pitchFamily="34" charset="0"/>
              </a:rPr>
              <a:t>szoktatás</a:t>
            </a:r>
            <a:endParaRPr lang="hu-HU" sz="2200">
              <a:latin typeface="Abadi" panose="020B0604020104020204" pitchFamily="34" charset="-18"/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hu-HU" sz="2200">
                <a:latin typeface="Abadi" panose="020B0604020104020204" pitchFamily="34" charset="-18"/>
                <a:cs typeface="Arial" panose="020B0604020202020204" pitchFamily="34" charset="0"/>
              </a:rPr>
              <a:t>	(A test nevelése a lélek miatt fontos különösképpen)</a:t>
            </a:r>
            <a:endParaRPr lang="hu-HU" sz="2200" u="sng">
              <a:latin typeface="Abadi" panose="020B0604020104020204" pitchFamily="34" charset="-18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hu-HU" sz="2200">
                <a:latin typeface="Abadi" panose="020B0604020104020204" pitchFamily="34" charset="-18"/>
                <a:cs typeface="Arial" panose="020B0604020202020204" pitchFamily="34" charset="0"/>
              </a:rPr>
              <a:t>Értelem - itt: </a:t>
            </a:r>
            <a:r>
              <a:rPr lang="hu-HU" sz="2200" u="sng">
                <a:latin typeface="Abadi" panose="020B0604020104020204" pitchFamily="34" charset="-18"/>
                <a:cs typeface="Arial" panose="020B0604020202020204" pitchFamily="34" charset="0"/>
              </a:rPr>
              <a:t>tanítás</a:t>
            </a:r>
            <a:endParaRPr lang="hu-HU" sz="2200">
              <a:latin typeface="Abadi" panose="020B0604020104020204" pitchFamily="34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200">
              <a:latin typeface="Abadi" panose="020B0604020104020204" pitchFamily="34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200">
              <a:latin typeface="Abadi" panose="020B0604020104020204" pitchFamily="34" charset="-18"/>
            </a:endParaRPr>
          </a:p>
          <a:p>
            <a:r>
              <a:rPr lang="hu-HU" sz="2200" b="1">
                <a:latin typeface="Abadi" panose="020B0604020104020204" pitchFamily="34" charset="-18"/>
              </a:rPr>
              <a:t>A zene élvezettel jár </a:t>
            </a:r>
            <a:r>
              <a:rPr lang="hu-HU" sz="2200">
                <a:latin typeface="Abadi" panose="020B0604020104020204" pitchFamily="34" charset="-18"/>
              </a:rPr>
              <a:t>(és érzelmeket hoz létre): amilyen jellemek és tettek ábrázolásához kapcsolódik, azokat szokjuk meg, szeretjük meg (így tudja a jellemet alakítani)</a:t>
            </a:r>
          </a:p>
          <a:p>
            <a:endParaRPr lang="hu-HU" sz="2200">
              <a:latin typeface="Abadi" panose="020B0604020104020204" pitchFamily="34" charset="-18"/>
            </a:endParaRPr>
          </a:p>
          <a:p>
            <a:pPr lvl="1"/>
            <a:r>
              <a:rPr lang="hu-HU" sz="2200">
                <a:latin typeface="Abadi" panose="020B0604020104020204" pitchFamily="34" charset="-18"/>
              </a:rPr>
              <a:t>&lt;&lt; A jóság lényege, hogy a megfelelő dolgokkal kapcsolatban érzünk élvezetet</a:t>
            </a:r>
          </a:p>
          <a:p>
            <a:pPr lvl="1"/>
            <a:endParaRPr lang="hu-HU" sz="2200">
              <a:latin typeface="Abadi" panose="020B0604020104020204" pitchFamily="34" charset="-18"/>
            </a:endParaRPr>
          </a:p>
          <a:p>
            <a:r>
              <a:rPr lang="hu-HU" sz="2200" b="1"/>
              <a:t>A játék és a tanulás nem összeegyeztethető</a:t>
            </a:r>
            <a:r>
              <a:rPr lang="hu-HU" sz="2200"/>
              <a:t>, mert a tanulás fájdalommal jár (ti. az erőfeszítés, a lemondások, fáradalmak stb. miatt), a játék örömmel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7759EDF1-98DE-D6E6-5272-7401C0C45A73}"/>
              </a:ext>
            </a:extLst>
          </p:cNvPr>
          <p:cNvSpPr txBox="1">
            <a:spLocks/>
          </p:cNvSpPr>
          <p:nvPr/>
        </p:nvSpPr>
        <p:spPr>
          <a:xfrm>
            <a:off x="250723" y="137470"/>
            <a:ext cx="8450477" cy="688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/>
              <a:t>arisztotelész a </a:t>
            </a:r>
            <a:r>
              <a:rPr lang="hu-HU" sz="2900">
                <a:highlight>
                  <a:srgbClr val="00FFFF"/>
                </a:highlight>
              </a:rPr>
              <a:t>nevelésről 4.</a:t>
            </a:r>
          </a:p>
        </p:txBody>
      </p:sp>
    </p:spTree>
    <p:extLst>
      <p:ext uri="{BB962C8B-B14F-4D97-AF65-F5344CB8AC3E}">
        <p14:creationId xmlns:p14="http://schemas.microsoft.com/office/powerpoint/2010/main" val="23408069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617C7-F89B-50F1-F498-A0821751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9854691F-56E2-EAA8-4820-B5CCED886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BC73671-3B91-3228-56F1-37B87CD11242}"/>
              </a:ext>
            </a:extLst>
          </p:cNvPr>
          <p:cNvSpPr txBox="1"/>
          <p:nvPr/>
        </p:nvSpPr>
        <p:spPr>
          <a:xfrm>
            <a:off x="538127" y="751344"/>
            <a:ext cx="8192917" cy="55092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A </a:t>
            </a:r>
            <a:r>
              <a:rPr lang="hu-HU" sz="2200" i="1"/>
              <a:t>szkholé</a:t>
            </a:r>
            <a:r>
              <a:rPr lang="hu-HU" sz="2200"/>
              <a:t> szabadidő, amikor olyan tevékenységeket végzünk, amelyek önértékek, öncélok (tehát nem pihenünk, alszunk pl, hogy pihentek legyünk)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i="1"/>
              <a:t>Aszkolazein</a:t>
            </a:r>
            <a:r>
              <a:rPr lang="hu-HU" sz="2200"/>
              <a:t>: tevékenykedni, dolgozni (szükségből és más cél érdekében, főleg a megélhetésért): másodlagos kifejezés; a </a:t>
            </a:r>
            <a:r>
              <a:rPr lang="hu-HU" sz="2200" i="1"/>
              <a:t>szkholé</a:t>
            </a:r>
            <a:r>
              <a:rPr lang="hu-HU" sz="2200"/>
              <a:t> hiánya</a:t>
            </a:r>
          </a:p>
          <a:p>
            <a:endParaRPr lang="hu-HU" sz="22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A </a:t>
            </a:r>
            <a:r>
              <a:rPr lang="hu-HU" sz="2200" i="1"/>
              <a:t>szkholé</a:t>
            </a:r>
            <a:r>
              <a:rPr lang="hu-HU" sz="2200"/>
              <a:t> az idő, amit magunkra, (személyiség-) fejlődésünkre fordíthatunk (tudományokkal, irodalommal, filozófiával, művészetekkel való foglalkozás): </a:t>
            </a:r>
          </a:p>
          <a:p>
            <a:pPr lvl="1"/>
            <a:r>
              <a:rPr lang="hu-HU" sz="2200"/>
              <a:t>(Az iskola az a hely, ahol ezekkel a tevékenységekkel foglalkozunk) - ez a legértékesebb időtöltés, ez teszi lehetővé, hogy </a:t>
            </a:r>
            <a:r>
              <a:rPr lang="hu-HU" sz="2200" b="1"/>
              <a:t>kibontakoztassuk</a:t>
            </a:r>
            <a:r>
              <a:rPr lang="hu-HU" sz="2200"/>
              <a:t> a bennünk rejlő lehetőségeket (megvalósíthassuk az erényeket) és </a:t>
            </a:r>
            <a:r>
              <a:rPr lang="hu-HU" sz="2200" b="1"/>
              <a:t>kiteljesítsük </a:t>
            </a:r>
            <a:r>
              <a:rPr lang="hu-HU" sz="2200"/>
              <a:t>életünket, vagyis hogy boldogok legyünk</a:t>
            </a:r>
          </a:p>
          <a:p>
            <a:pPr lvl="1"/>
            <a:r>
              <a:rPr lang="hu-HU" sz="2200"/>
              <a:t>(Tehát a játék két szinttel lejjebb van a </a:t>
            </a:r>
            <a:r>
              <a:rPr lang="hu-HU" sz="2200" i="1"/>
              <a:t>szkholé</a:t>
            </a:r>
            <a:r>
              <a:rPr lang="hu-HU" sz="2200"/>
              <a:t>nál)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17BBC8A7-C432-32E2-E6C7-22CFDE965A91}"/>
              </a:ext>
            </a:extLst>
          </p:cNvPr>
          <p:cNvSpPr txBox="1">
            <a:spLocks/>
          </p:cNvSpPr>
          <p:nvPr/>
        </p:nvSpPr>
        <p:spPr>
          <a:xfrm>
            <a:off x="250723" y="137470"/>
            <a:ext cx="8450477" cy="688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/>
              <a:t>arisztotelész a </a:t>
            </a:r>
            <a:r>
              <a:rPr lang="hu-HU" sz="2900" i="1">
                <a:highlight>
                  <a:srgbClr val="FFFF00"/>
                </a:highlight>
              </a:rPr>
              <a:t>szkholé</a:t>
            </a:r>
            <a:r>
              <a:rPr lang="hu-HU" sz="2900">
                <a:highlight>
                  <a:srgbClr val="FFFF00"/>
                </a:highlight>
              </a:rPr>
              <a:t>ról</a:t>
            </a:r>
          </a:p>
        </p:txBody>
      </p:sp>
    </p:spTree>
    <p:extLst>
      <p:ext uri="{BB962C8B-B14F-4D97-AF65-F5344CB8AC3E}">
        <p14:creationId xmlns:p14="http://schemas.microsoft.com/office/powerpoint/2010/main" val="3427698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E2B5B-77D6-A165-C4D1-C94E1169E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A8EE94B6-6C2A-17D9-AEDA-ECE8093ED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B38DA25-B02D-FF30-3BDF-BD3A39CE1888}"/>
              </a:ext>
            </a:extLst>
          </p:cNvPr>
          <p:cNvSpPr txBox="1"/>
          <p:nvPr/>
        </p:nvSpPr>
        <p:spPr>
          <a:xfrm>
            <a:off x="538127" y="751344"/>
            <a:ext cx="8192917" cy="48320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200"/>
              <a:t>Teljesen elkülönítette a játékot a neveléstől és az élet céljától is:</a:t>
            </a:r>
          </a:p>
          <a:p>
            <a:r>
              <a:rPr lang="hu-HU" sz="2200"/>
              <a:t>- A játék csak eszközszerű érték, nem célja a munkának:</a:t>
            </a:r>
          </a:p>
          <a:p>
            <a:endParaRPr lang="hu-HU" sz="2200"/>
          </a:p>
          <a:p>
            <a:r>
              <a:rPr lang="hu-HU" sz="2200" b="1"/>
              <a:t>(munka &gt;&gt;) pihenés (ennek egyik formája a játék) &gt;&gt; munka (aszkholia) &gt;&gt; szkholé (a nevelés és a tanulás ide tartozik): itt az élet célja, a boldogság</a:t>
            </a:r>
          </a:p>
          <a:p>
            <a:endParaRPr lang="hu-HU" sz="2200"/>
          </a:p>
          <a:p>
            <a:r>
              <a:rPr lang="hu-HU" sz="2200"/>
              <a:t>Hiba végső célnak (boldogságnak) tekinteni a játékot/szórakozást (azért hiszik az emberek, hogy végső cél a játék, mert önmagáért választják az örömeit)</a:t>
            </a:r>
          </a:p>
          <a:p>
            <a:endParaRPr lang="hu-HU" sz="2200"/>
          </a:p>
          <a:p>
            <a:r>
              <a:rPr lang="hu-HU" sz="2200"/>
              <a:t>Arist. szemlélete vált uralkodóvá! Platón új gondolata, hogy a játék szerepet játszik a nevelésben és az élet céljához kapcsolódik, eltűnt a gondolkodásból.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9CECED40-416C-D9E4-3001-EC0C2AB3AB66}"/>
              </a:ext>
            </a:extLst>
          </p:cNvPr>
          <p:cNvSpPr txBox="1">
            <a:spLocks/>
          </p:cNvSpPr>
          <p:nvPr/>
        </p:nvSpPr>
        <p:spPr>
          <a:xfrm>
            <a:off x="250723" y="137470"/>
            <a:ext cx="8450477" cy="688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/>
              <a:t>arisztotelész a </a:t>
            </a:r>
            <a:r>
              <a:rPr lang="hu-HU" sz="2900">
                <a:highlight>
                  <a:srgbClr val="C0C0C0"/>
                </a:highlight>
              </a:rPr>
              <a:t>játékról 1.</a:t>
            </a:r>
          </a:p>
        </p:txBody>
      </p:sp>
    </p:spTree>
    <p:extLst>
      <p:ext uri="{BB962C8B-B14F-4D97-AF65-F5344CB8AC3E}">
        <p14:creationId xmlns:p14="http://schemas.microsoft.com/office/powerpoint/2010/main" val="34161763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9F2FC-7F7E-6303-8D46-D8E19E051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2CF9ACED-4922-3549-2651-BBAC54402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8A72463F-CFB5-D07F-BBCF-C15C5241DB94}"/>
              </a:ext>
            </a:extLst>
          </p:cNvPr>
          <p:cNvSpPr txBox="1"/>
          <p:nvPr/>
        </p:nvSpPr>
        <p:spPr>
          <a:xfrm>
            <a:off x="538127" y="751344"/>
            <a:ext cx="8192917" cy="31393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A játék (a szórakozás) a pihenés (</a:t>
            </a:r>
            <a:r>
              <a:rPr lang="hu-HU" sz="2200" i="1"/>
              <a:t>anapauszisz</a:t>
            </a:r>
            <a:r>
              <a:rPr lang="hu-HU" sz="2200"/>
              <a:t>) egy fajtája (v. hasonló a pihenéshez); testi szükséglet, a test pihenését szolgálja (nem az értelem tevékenységét jelenti, hanem a testben és a test szükségletei miatt nyilvánul meg, pl. az akciófilm a zsigerekre hat): a munka fáradságát pihenjük ki a játék/szórakozás során; élvezettel jár (de nem a legmagasabb rangúval)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Még az állatok is képesek rá – ezért sem lehet az élet célja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A legjobb élet (a </a:t>
            </a:r>
            <a:r>
              <a:rPr lang="hu-HU" sz="2200" i="1"/>
              <a:t>szkholé</a:t>
            </a:r>
            <a:r>
              <a:rPr lang="hu-HU" sz="2200"/>
              <a:t>) az isten életéhez hasonlít, ezért nem lehet testi tevékenység, mint a játék (sport)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DC99FCA2-FCD4-4A91-7B82-EC2891EEBF6A}"/>
              </a:ext>
            </a:extLst>
          </p:cNvPr>
          <p:cNvSpPr txBox="1">
            <a:spLocks/>
          </p:cNvSpPr>
          <p:nvPr/>
        </p:nvSpPr>
        <p:spPr>
          <a:xfrm>
            <a:off x="250723" y="137470"/>
            <a:ext cx="8450477" cy="688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/>
              <a:t>arisztotelész a </a:t>
            </a:r>
            <a:r>
              <a:rPr lang="hu-HU" sz="2900">
                <a:highlight>
                  <a:srgbClr val="C0C0C0"/>
                </a:highlight>
              </a:rPr>
              <a:t>játékról 2.</a:t>
            </a:r>
          </a:p>
        </p:txBody>
      </p:sp>
    </p:spTree>
    <p:extLst>
      <p:ext uri="{BB962C8B-B14F-4D97-AF65-F5344CB8AC3E}">
        <p14:creationId xmlns:p14="http://schemas.microsoft.com/office/powerpoint/2010/main" val="37973960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7BB10-5092-B336-51EA-0FCA45A2F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5937FA8A-AFDD-1CAC-14F5-2DAF8C5BE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FB628DAB-43E2-C979-FBA9-F9B815C3A72B}"/>
              </a:ext>
            </a:extLst>
          </p:cNvPr>
          <p:cNvSpPr txBox="1"/>
          <p:nvPr/>
        </p:nvSpPr>
        <p:spPr>
          <a:xfrm>
            <a:off x="538127" y="751344"/>
            <a:ext cx="8192917" cy="280076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A boldogság (eudaimónia) a theória (EN végén)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A theória és a játék is öncél és élvezettel jár (lelki vs. testi), a theória a </a:t>
            </a:r>
            <a:r>
              <a:rPr lang="hu-HU" sz="2200" i="1"/>
              <a:t>núsz</a:t>
            </a:r>
            <a:r>
              <a:rPr lang="hu-HU" sz="2200"/>
              <a:t> tevékenysége, a játék a testé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Az ember akkor hasonlít leginkább az istenhez, ha a </a:t>
            </a:r>
            <a:r>
              <a:rPr lang="hu-HU" sz="2200" i="1"/>
              <a:t>núsz</a:t>
            </a:r>
            <a:r>
              <a:rPr lang="hu-HU" sz="2200"/>
              <a:t>t használja (a theória során)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A legjobb élet azért nem a játékban töltött élet, mert az isten a minta, aki tiszta értelem (</a:t>
            </a:r>
            <a:r>
              <a:rPr lang="hu-HU" sz="2200" i="1"/>
              <a:t>núsz</a:t>
            </a:r>
            <a:r>
              <a:rPr lang="hu-HU" sz="2200"/>
              <a:t>), aki nem a testi jellegű játékkal foglalkozik, hanem a szemlélődéssel 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D60BD922-DBE1-A19D-FFB0-037FB73C6609}"/>
              </a:ext>
            </a:extLst>
          </p:cNvPr>
          <p:cNvSpPr txBox="1">
            <a:spLocks/>
          </p:cNvSpPr>
          <p:nvPr/>
        </p:nvSpPr>
        <p:spPr>
          <a:xfrm>
            <a:off x="250723" y="137470"/>
            <a:ext cx="8450477" cy="688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/>
              <a:t>arisztotelész a </a:t>
            </a:r>
            <a:r>
              <a:rPr lang="hu-HU" sz="2900">
                <a:highlight>
                  <a:srgbClr val="C0C0C0"/>
                </a:highlight>
              </a:rPr>
              <a:t>játékról 3.</a:t>
            </a:r>
          </a:p>
        </p:txBody>
      </p:sp>
    </p:spTree>
    <p:extLst>
      <p:ext uri="{BB962C8B-B14F-4D97-AF65-F5344CB8AC3E}">
        <p14:creationId xmlns:p14="http://schemas.microsoft.com/office/powerpoint/2010/main" val="26094406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C442F-655F-9655-2509-ACB0AF82F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0CF1090F-DDE2-0059-5CB5-C7BB80D95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4AAE558-9CF3-3D5D-6FCD-EB3A13F86357}"/>
              </a:ext>
            </a:extLst>
          </p:cNvPr>
          <p:cNvSpPr txBox="1"/>
          <p:nvPr/>
        </p:nvSpPr>
        <p:spPr>
          <a:xfrm>
            <a:off x="250723" y="751344"/>
            <a:ext cx="8737881" cy="110799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200"/>
              <a:t>Különböző világnézetük áll a játékhoz való különböző hozzáállásuk mögött:</a:t>
            </a:r>
          </a:p>
          <a:p>
            <a:endParaRPr lang="hu-HU" sz="2200"/>
          </a:p>
          <a:p>
            <a:endParaRPr lang="hu-HU" sz="2200"/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2AA62EAB-1E30-25E1-06AC-631922222DAC}"/>
              </a:ext>
            </a:extLst>
          </p:cNvPr>
          <p:cNvSpPr txBox="1">
            <a:spLocks/>
          </p:cNvSpPr>
          <p:nvPr/>
        </p:nvSpPr>
        <p:spPr>
          <a:xfrm>
            <a:off x="250723" y="137470"/>
            <a:ext cx="8450477" cy="613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 b="1">
                <a:solidFill>
                  <a:srgbClr val="FF0000"/>
                </a:solidFill>
              </a:rPr>
              <a:t>platón vs. arisztotelész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C43EFBE1-297A-47A6-B3AB-45482D8FF57E}"/>
              </a:ext>
            </a:extLst>
          </p:cNvPr>
          <p:cNvSpPr txBox="1"/>
          <p:nvPr/>
        </p:nvSpPr>
        <p:spPr>
          <a:xfrm>
            <a:off x="220965" y="1385828"/>
            <a:ext cx="4303372" cy="4832092"/>
          </a:xfrm>
          <a:prstGeom prst="rect">
            <a:avLst/>
          </a:prstGeom>
          <a:solidFill>
            <a:srgbClr val="FFD1FD"/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Platón</a:t>
            </a:r>
            <a:endParaRPr lang="hu-HU" sz="2200">
              <a:solidFill>
                <a:srgbClr val="000000"/>
              </a:solidFill>
              <a:latin typeface="Gill Sans MT" panose="020B0502020104020203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hu-HU" sz="2200">
                <a:solidFill>
                  <a:srgbClr val="000000"/>
                </a:solidFill>
                <a:latin typeface="Gill Sans MT" panose="020B0502020104020203"/>
              </a:rPr>
              <a:t>EUDAIMÓNIA: a játékban töltött élet</a:t>
            </a:r>
            <a:endParaRPr kumimoji="0" lang="hu-HU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hu-HU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 filozófia célja (az ideák megismerése) csak eszmény, valójában nem elérhető, ezért az ember csak játszik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hu-HU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AZ ISTEN A MINTA:</a:t>
            </a:r>
          </a:p>
          <a:p>
            <a:pPr lvl="1">
              <a:defRPr/>
            </a:pP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az isten játszik. Az ember hasonlóbbá válik, közelebb kerül az istenhez, amikor játszik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0311399-3AC1-A6DA-B407-1CA76CED071C}"/>
              </a:ext>
            </a:extLst>
          </p:cNvPr>
          <p:cNvSpPr txBox="1"/>
          <p:nvPr/>
        </p:nvSpPr>
        <p:spPr>
          <a:xfrm>
            <a:off x="4619663" y="1365218"/>
            <a:ext cx="4303372" cy="51706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2200" b="1" u="sng"/>
              <a:t>Arisztotelész</a:t>
            </a:r>
          </a:p>
          <a:p>
            <a:endParaRPr lang="hu-HU" sz="2200" b="1" u="sng"/>
          </a:p>
          <a:p>
            <a:pPr marL="457200" indent="-457200">
              <a:buFont typeface="+mj-lt"/>
              <a:buAutoNum type="arabicPeriod"/>
            </a:pPr>
            <a:r>
              <a:rPr lang="hu-HU" sz="2200"/>
              <a:t>EUDAIMÓNIA: theória (ami a </a:t>
            </a:r>
            <a:r>
              <a:rPr lang="hu-HU" sz="2200" i="1"/>
              <a:t>núsz</a:t>
            </a:r>
            <a:r>
              <a:rPr lang="hu-HU" sz="2200"/>
              <a:t> tevékenysége)</a:t>
            </a:r>
          </a:p>
          <a:p>
            <a:pPr marL="457200" indent="-457200">
              <a:buFont typeface="+mj-lt"/>
              <a:buAutoNum type="arabicPeriod"/>
            </a:pPr>
            <a:endParaRPr lang="hu-HU" sz="2200"/>
          </a:p>
          <a:p>
            <a:pPr marL="457200" indent="-457200">
              <a:buFont typeface="+mj-lt"/>
              <a:buAutoNum type="arabicPeriod"/>
            </a:pPr>
            <a:r>
              <a:rPr lang="hu-HU" sz="2200"/>
              <a:t>A világ megismerhető (=a filozófia célja elérhető); amire az emberi természet ösztönöz, annak lehetségesnek kell lennie</a:t>
            </a:r>
          </a:p>
          <a:p>
            <a:pPr marL="457200" indent="-457200">
              <a:buFont typeface="+mj-lt"/>
              <a:buAutoNum type="arabicPeriod"/>
            </a:pPr>
            <a:endParaRPr lang="hu-HU" sz="2200"/>
          </a:p>
          <a:p>
            <a:pPr marL="457200" indent="-457200">
              <a:buFont typeface="+mj-lt"/>
              <a:buAutoNum type="arabicPeriod"/>
            </a:pPr>
            <a:r>
              <a:rPr lang="hu-HU" sz="2200"/>
              <a:t>AZ ISTEN A MINTA: az isten (aki tiszta értelem) szemlélődik. Az ember akkor hasonlít leginkább az istenhez, ha szemlélődik</a:t>
            </a:r>
          </a:p>
        </p:txBody>
      </p:sp>
    </p:spTree>
    <p:extLst>
      <p:ext uri="{BB962C8B-B14F-4D97-AF65-F5344CB8AC3E}">
        <p14:creationId xmlns:p14="http://schemas.microsoft.com/office/powerpoint/2010/main" val="16569571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8806C-1326-B69E-6615-370B76D08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0DB6C8D1-5F68-84C5-36F4-1B70BBCF6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28E91EA-EDF8-CAD1-BEF6-2776CE22FE9E}"/>
              </a:ext>
            </a:extLst>
          </p:cNvPr>
          <p:cNvSpPr txBox="1"/>
          <p:nvPr/>
        </p:nvSpPr>
        <p:spPr>
          <a:xfrm>
            <a:off x="246743" y="245291"/>
            <a:ext cx="8650514" cy="517064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200" b="1" u="sng">
                <a:highlight>
                  <a:srgbClr val="FFFF00"/>
                </a:highlight>
              </a:rPr>
              <a:t>Görög oktatás – 1.</a:t>
            </a:r>
          </a:p>
          <a:p>
            <a:endParaRPr lang="hu-HU" sz="22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Magántanárok pénzért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Írás és olvasás (</a:t>
            </a:r>
            <a:r>
              <a:rPr lang="hu-HU" sz="2200" i="1"/>
              <a:t>grammatiké</a:t>
            </a:r>
            <a:r>
              <a:rPr lang="hu-HU" sz="2200"/>
              <a:t>), zene és költészet (</a:t>
            </a:r>
            <a:r>
              <a:rPr lang="hu-HU" sz="2200" i="1"/>
              <a:t>músziké</a:t>
            </a:r>
            <a:r>
              <a:rPr lang="hu-HU" sz="2200"/>
              <a:t>; Homérosz; memorizálás), testnevelés (</a:t>
            </a:r>
            <a:r>
              <a:rPr lang="hu-HU" sz="2200" i="1"/>
              <a:t>gymnastiké</a:t>
            </a:r>
            <a:r>
              <a:rPr lang="hu-HU" sz="220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i="1"/>
              <a:t>Didaszkalosz, grammatisztész, kitharisztész, paidotribész, paidagógosz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„Felsőfokú” iskolák: szofisták, filozófusok, Platón, Iszokratész, Arisztotelész iskolái (fil., természettud, jog, orvostud., rétorika…)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Jellemformálás a lényeg (areté, szóphroszüné) &gt;&gt; boldogság és a társ. egység a cél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Szaktudás (mesterségek)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Vallás és ünnepek (</a:t>
            </a:r>
            <a:r>
              <a:rPr lang="hu-HU" sz="2200" i="1"/>
              <a:t>agón</a:t>
            </a:r>
            <a:r>
              <a:rPr lang="hu-HU" sz="2200"/>
              <a:t>), színház, pol. élet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Püthagoreusok, orphikusok, Platón…: a nevelés a lélek megtisztítása+ homoiószisz theó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/>
              <a:t>Spárta (értékek és hátrányok)</a:t>
            </a:r>
          </a:p>
        </p:txBody>
      </p:sp>
    </p:spTree>
    <p:extLst>
      <p:ext uri="{BB962C8B-B14F-4D97-AF65-F5344CB8AC3E}">
        <p14:creationId xmlns:p14="http://schemas.microsoft.com/office/powerpoint/2010/main" val="31980221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A76A2-BD76-5C28-F91D-FEC25D77A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813F3F27-AD17-26B0-6EF3-A11F9B786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AEAC0FC-EEB2-7F5D-72CB-A3DD36884548}"/>
              </a:ext>
            </a:extLst>
          </p:cNvPr>
          <p:cNvSpPr txBox="1"/>
          <p:nvPr/>
        </p:nvSpPr>
        <p:spPr>
          <a:xfrm>
            <a:off x="246743" y="245291"/>
            <a:ext cx="8650514" cy="31393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200" b="1" u="sng">
                <a:highlight>
                  <a:srgbClr val="FFFF00"/>
                </a:highlight>
              </a:rPr>
              <a:t>Görög oktatás- 2.</a:t>
            </a:r>
          </a:p>
          <a:p>
            <a:endParaRPr lang="hu-HU" sz="2200"/>
          </a:p>
          <a:p>
            <a:endParaRPr lang="hu-HU" sz="2200"/>
          </a:p>
          <a:p>
            <a:r>
              <a:rPr lang="hu-HU" sz="2200" b="1" u="sng"/>
              <a:t>Nők: </a:t>
            </a:r>
            <a:r>
              <a:rPr lang="hu-HU" sz="2200"/>
              <a:t>a műveltségük nem szükséges, mert nem vettek részt a politikában (önálló gondolkodás, szellemi fejlődésük nem fontos)</a:t>
            </a:r>
          </a:p>
          <a:p>
            <a:r>
              <a:rPr lang="hu-HU" sz="2200"/>
              <a:t>&gt;&gt; ált. csak otthon tanultak (az otthoni szerepekre készítették fel őket)</a:t>
            </a:r>
          </a:p>
          <a:p>
            <a:r>
              <a:rPr lang="hu-HU" sz="2200"/>
              <a:t>Írás-olvasás csak a gazdagoknál és hetéráknál</a:t>
            </a:r>
          </a:p>
          <a:p>
            <a:r>
              <a:rPr lang="hu-HU" sz="2200"/>
              <a:t>Spártában állami nevelésük (testi)</a:t>
            </a:r>
          </a:p>
          <a:p>
            <a:r>
              <a:rPr lang="hu-HU" sz="2200"/>
              <a:t>Arist. és Platón nézete a nők képességeiről</a:t>
            </a:r>
          </a:p>
        </p:txBody>
      </p:sp>
    </p:spTree>
    <p:extLst>
      <p:ext uri="{BB962C8B-B14F-4D97-AF65-F5344CB8AC3E}">
        <p14:creationId xmlns:p14="http://schemas.microsoft.com/office/powerpoint/2010/main" val="38195708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759EB-2DA1-5307-85A3-F1EE68248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4BE778DB-4A7D-7EC7-78AA-288678A70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1F551D1-B87F-28CD-A431-0116E4911568}"/>
              </a:ext>
            </a:extLst>
          </p:cNvPr>
          <p:cNvSpPr txBox="1"/>
          <p:nvPr/>
        </p:nvSpPr>
        <p:spPr>
          <a:xfrm>
            <a:off x="246743" y="245291"/>
            <a:ext cx="8650514" cy="65556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000" b="1" u="sng">
                <a:highlight>
                  <a:srgbClr val="FFFF00"/>
                </a:highlight>
              </a:rPr>
              <a:t>Római oktatás</a:t>
            </a:r>
          </a:p>
          <a:p>
            <a:endParaRPr lang="hu-HU" sz="2000"/>
          </a:p>
          <a:p>
            <a:r>
              <a:rPr lang="hu-HU" sz="2000" b="1" u="sng"/>
              <a:t>Görög hatás: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/>
              <a:t>Kezdetektől erős (tanrend is)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/>
              <a:t>A görögök messze megelőzték a rómaiakat, de a rómaiak meghódították őket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/>
              <a:t>litterator / ludi magister &gt;&gt; grammaticus (főleg görög tanárok)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000"/>
          </a:p>
          <a:p>
            <a:r>
              <a:rPr lang="hu-HU" sz="2000" b="1" u="sng"/>
              <a:t>Akadályok a szélesebb rétegek oktatásában: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/>
              <a:t>„Kisebbrendűségi komplexus” + „Katonai morál” + minden a politikának alárendelve &gt;&gt; a tud. és művészetek (zene, tánc) lebecsülése (Cato példája)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/>
              <a:t>Nem voltak nyilvános könyvtárak a köztársaság korában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/>
              <a:t>Nincs demokrácia &gt;&gt; a politikai rendszer működtetéséből kizárva az emberek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/>
              <a:t>A színház nevelő hatása erősen korlátozott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/>
              <a:t>A görög tanítók ált. nem nyithattak iskolát, hanem az előkelő családokban szolgáltak (Polübiosz példája)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/>
              <a:t>Praktikusság előnyben részesítve a megismeréssel szemben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/>
              <a:t>Rétorika, jog a fontos (12 táblás törvények)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/>
              <a:t>Az apa tanítja a fiát, majd a fiú egy szónokhoz szegődik, őt figyeli meg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/>
              <a:t>Sem a zene, sem a sport nem kap fontos szerepet (utóbbi helyett katonai kiképzés a Campus Martiuson; a sport elutasítása: nehogy az alsóbb rétegekből származók kiemelkedhessenek)</a:t>
            </a:r>
          </a:p>
        </p:txBody>
      </p:sp>
    </p:spTree>
    <p:extLst>
      <p:ext uri="{BB962C8B-B14F-4D97-AF65-F5344CB8AC3E}">
        <p14:creationId xmlns:p14="http://schemas.microsoft.com/office/powerpoint/2010/main" val="4031162473"/>
      </p:ext>
    </p:extLst>
  </p:cSld>
  <p:clrMapOvr>
    <a:masterClrMapping/>
  </p:clrMapOvr>
</p:sld>
</file>

<file path=ppt/theme/theme1.xml><?xml version="1.0" encoding="utf-8"?>
<a:theme xmlns:a="http://schemas.openxmlformats.org/drawingml/2006/main" name="Csomag">
  <a:themeElements>
    <a:clrScheme name="Csomag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somag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somag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Csomag</Template>
  <TotalTime>35490</TotalTime>
  <Words>2995</Words>
  <Application>Microsoft Office PowerPoint</Application>
  <PresentationFormat>Diavetítés a képernyőre (4:3 oldalarány)</PresentationFormat>
  <Paragraphs>312</Paragraphs>
  <Slides>32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32</vt:i4>
      </vt:variant>
    </vt:vector>
  </HeadingPairs>
  <TitlesOfParts>
    <vt:vector size="39" baseType="lpstr">
      <vt:lpstr>Abadi</vt:lpstr>
      <vt:lpstr>Aptos</vt:lpstr>
      <vt:lpstr>Arial</vt:lpstr>
      <vt:lpstr>Century Gothic</vt:lpstr>
      <vt:lpstr>Gill Sans MT</vt:lpstr>
      <vt:lpstr>Wingdings</vt:lpstr>
      <vt:lpstr>Csomag</vt:lpstr>
      <vt:lpstr>Nevelés és játék  platón és Arisztotelész felfogásában</vt:lpstr>
      <vt:lpstr>PowerPoint-bemutató</vt:lpstr>
      <vt:lpstr>Platón a nevelésről 1.</vt:lpstr>
      <vt:lpstr>Platón a nevelésről 2.</vt:lpstr>
      <vt:lpstr>Platón a nevelésről 3.</vt:lpstr>
      <vt:lpstr>Platón a nevelésről 4.</vt:lpstr>
      <vt:lpstr>Platón a nevelésről 5.</vt:lpstr>
      <vt:lpstr>Platón a nevelésről 6.</vt:lpstr>
      <vt:lpstr>PowerPoint-bemutató</vt:lpstr>
      <vt:lpstr>játékok – a fogalomról (bevezetés 1.)</vt:lpstr>
      <vt:lpstr>A Játékokról általában (bevezetés 2.)</vt:lpstr>
      <vt:lpstr>Játékok az ókorban (bevezetés 3.)</vt:lpstr>
      <vt:lpstr>Játékok az ókorban (bevezetés 4.)</vt:lpstr>
      <vt:lpstr>Játékok az ókorban (bevezetés 5.)</vt:lpstr>
      <vt:lpstr>Játékok az ókorban (bevezetés 6.)</vt:lpstr>
      <vt:lpstr>PowerPoint-bemutató</vt:lpstr>
      <vt:lpstr>PowerPoint-bemutató</vt:lpstr>
      <vt:lpstr>Platón a játékról 3.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Mohay Gergely</dc:creator>
  <cp:lastModifiedBy>Mohay Gergely</cp:lastModifiedBy>
  <cp:revision>90</cp:revision>
  <dcterms:created xsi:type="dcterms:W3CDTF">2025-09-28T08:59:31Z</dcterms:created>
  <dcterms:modified xsi:type="dcterms:W3CDTF">2025-11-28T09:43:37Z</dcterms:modified>
</cp:coreProperties>
</file>