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386" r:id="rId2"/>
    <p:sldId id="38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466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5C22-8041-494B-8475-AF553CFE7F29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710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D9A2-E5EE-46D3-9610-C19640021E68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91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34A22-9ED9-4304-92D8-45767614A964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07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6530-720C-4466-B0E4-5F9970D54FD8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73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55F5-5F3C-4B0D-A0DF-9FAF6E4F72D9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65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4DCF9-FB0B-4B6D-8471-DD115487B370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635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897A0-6BD4-4103-82D1-65797DAE83C7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14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91B7-1719-4D06-BD60-914344094F26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55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BE871E29-B41B-4D08-8AA9-AF53080D0352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97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10647-59D7-4C8C-8356-81D12D6357CA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58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9956C-C29C-49DD-9793-3C1E08B07224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538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3E7A7-004E-458F-8FAB-92E6637C8C3E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291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B1F22-B065-4970-B84D-8514CD8DCDC1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93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0FE2-0C83-4436-9908-E9AEF0F6DE92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318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A9C0CE7-1CF5-45D0-BA55-4F7E592C86AA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6857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3FC4D-F35D-930A-80B6-D3C608C6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4361" y="137472"/>
            <a:ext cx="5146840" cy="970450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hu-HU" sz="3200"/>
              <a:t>Témák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2CB75B-729D-C986-17B4-7DECCBDF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15" y="1417638"/>
            <a:ext cx="8275607" cy="444115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hu-HU" sz="2400">
                <a:solidFill>
                  <a:schemeClr val="accent3">
                    <a:lumMod val="60000"/>
                    <a:lumOff val="40000"/>
                  </a:schemeClr>
                </a:solidFill>
              </a:rPr>
              <a:t>Nevelés és játék Platón és Arisztotelész felfogásában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>
                <a:solidFill>
                  <a:schemeClr val="accent3">
                    <a:lumMod val="60000"/>
                    <a:lumOff val="40000"/>
                  </a:schemeClr>
                </a:solidFill>
              </a:rPr>
              <a:t>Milyen az isten?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>
                <a:solidFill>
                  <a:schemeClr val="accent3">
                    <a:lumMod val="60000"/>
                    <a:lumOff val="40000"/>
                  </a:schemeClr>
                </a:solidFill>
              </a:rPr>
              <a:t>Pannónia története a római korban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>
                <a:solidFill>
                  <a:schemeClr val="accent3">
                    <a:lumMod val="60000"/>
                    <a:lumOff val="40000"/>
                  </a:schemeClr>
                </a:solidFill>
              </a:rPr>
              <a:t>A Római Birodalom utolsó századai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>
                <a:solidFill>
                  <a:schemeClr val="accent3">
                    <a:lumMod val="60000"/>
                    <a:lumOff val="40000"/>
                  </a:schemeClr>
                </a:solidFill>
              </a:rPr>
              <a:t>A kereszténység korai története</a:t>
            </a:r>
          </a:p>
          <a:p>
            <a:pPr marL="0" indent="0">
              <a:buNone/>
            </a:pPr>
            <a:endParaRPr lang="hu-HU" sz="240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4ABE383-D4C3-3D85-09A1-0289A332E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81620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47D11-3B42-975E-737F-9DF492637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233114-B295-749F-6B3E-5E38A01D0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5148" y="140166"/>
            <a:ext cx="5028852" cy="622696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hu-HU" sz="3200"/>
              <a:t>Kötelező 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E081577-0A4E-1DF3-529F-9E7F8CC29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400" y="872577"/>
            <a:ext cx="8701200" cy="5985423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hu-HU" sz="2200" b="1" u="sng"/>
              <a:t>Nevelés és játék Platón és Arisztotelész felfogásában</a:t>
            </a:r>
            <a:r>
              <a:rPr lang="hu-HU" sz="2200"/>
              <a:t>: diák + Gloviczki Z. – Zsinka L.: Nevelés és iskola az antik és középkori Európában. Egyetemi jegyzet (Bp. 2014) 81-87 + Platón a nevelésről az államban + Platón Törvények 7. könyv + Arisztotelész: Politika 7-8. könyv</a:t>
            </a:r>
            <a:endParaRPr lang="hu-HU" sz="2200" b="1" u="sng"/>
          </a:p>
          <a:p>
            <a:pPr marL="457200" indent="-457200">
              <a:buFont typeface="+mj-lt"/>
              <a:buAutoNum type="arabicPeriod"/>
            </a:pPr>
            <a:r>
              <a:rPr lang="hu-HU" sz="2200" b="1" u="sng"/>
              <a:t>Milyen az isten?</a:t>
            </a:r>
            <a:r>
              <a:rPr lang="hu-HU" sz="2200"/>
              <a:t>: diák + Hegyi D.: Polis és vallás. Bevezetés a görög vallástörténetbe (Osiris Bp. 2002) 29-37, 131-150</a:t>
            </a:r>
            <a:endParaRPr lang="hu-HU" sz="2200" b="1" u="sng"/>
          </a:p>
          <a:p>
            <a:pPr marL="457200" indent="-457200">
              <a:buFont typeface="+mj-lt"/>
              <a:buAutoNum type="arabicPeriod"/>
            </a:pPr>
            <a:r>
              <a:rPr lang="hu-HU" sz="2200" b="1" u="sng"/>
              <a:t>Pannónia története a római korban</a:t>
            </a:r>
            <a:r>
              <a:rPr lang="hu-HU" sz="2200"/>
              <a:t>: Havas L. – Hegyi W. Gy. – Szabó E.: Római történelem (Osiris Bp. 2007) 784-796.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b="1" u="sng"/>
              <a:t>A Római Birodalom utolsó századai</a:t>
            </a:r>
            <a:r>
              <a:rPr lang="hu-HU" sz="2200"/>
              <a:t>: Hartwin Brandt: Az ókor alkonya (Corvina Bp. 2006) 64-90.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b="1" u="sng"/>
              <a:t>A kereszténység korai története</a:t>
            </a:r>
            <a:r>
              <a:rPr lang="hu-HU" sz="2200"/>
              <a:t>: Adriányi Gábor: Az egyháztörténet kézikönyve (München 1975) 17-56 + Nemes György: Az egyháztörténet vázlatos áttekintése14-26.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41EE736-0F0A-448E-AA00-D1BB38B89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2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799498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egyezhető">
  <a:themeElements>
    <a:clrScheme name="Jegyezhető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Jegyezhető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Jegyezhető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TM03457503[[fn=Jegyezhető]]</Template>
  <TotalTime>26319</TotalTime>
  <Words>183</Words>
  <Application>Microsoft Office PowerPoint</Application>
  <PresentationFormat>Diavetítés a képernyőre (4:3 oldalarány)</PresentationFormat>
  <Paragraphs>14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5" baseType="lpstr">
      <vt:lpstr>Century Gothic</vt:lpstr>
      <vt:lpstr>Wingdings 2</vt:lpstr>
      <vt:lpstr>Jegyezhető</vt:lpstr>
      <vt:lpstr>Témák</vt:lpstr>
      <vt:lpstr>Kötelező irodalom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Mohay Gergely</dc:creator>
  <cp:lastModifiedBy>Mohay Gergely</cp:lastModifiedBy>
  <cp:revision>33</cp:revision>
  <dcterms:created xsi:type="dcterms:W3CDTF">2025-09-27T14:06:51Z</dcterms:created>
  <dcterms:modified xsi:type="dcterms:W3CDTF">2025-12-17T20:36:53Z</dcterms:modified>
</cp:coreProperties>
</file>