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9" r:id="rId12"/>
    <p:sldId id="264" r:id="rId13"/>
    <p:sldId id="270" r:id="rId14"/>
  </p:sldIdLst>
  <p:sldSz cx="12192000" cy="6858000"/>
  <p:notesSz cx="6858000" cy="9144000"/>
  <p:defaultTextStyle>
    <a:defPPr rtl="0">
      <a:defRPr lang="hu-H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AC1608-DC04-0230-8BCF-769A7870149A}" v="3" dt="2026-02-23T11:49:00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5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B649AD0A-34C4-42C7-9981-7D23D4C5E4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3099BE5-34CB-45EB-9584-812C2D2B61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9B193-0C51-4BE5-8F71-FFF6FE9C94E0}" type="datetime1">
              <a:rPr lang="hu-HU" smtClean="0"/>
              <a:t>2026. 02. 23.</a:t>
            </a:fld>
            <a:endParaRPr lang="hu-HU" dirty="0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B2B5481-C16D-4023-9FE5-E1C5A9676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D66A82F-9A66-4453-AD6C-51CCC906B8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19BC7-9E5F-48F3-9BA9-C4C2F71AA2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17118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2CC17-50A4-419C-8568-440448B03130}" type="datetime1">
              <a:rPr lang="hu-HU" smtClean="0"/>
              <a:pPr/>
              <a:t>2026. 02. 23.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B43C5-FEFA-49C6-8560-B9B2A3B326A1}" type="slidenum">
              <a:rPr lang="hu-HU" noProof="0" smtClean="0"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42115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43C5-FEFA-49C6-8560-B9B2A3B326A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2687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rtlCol="0"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679906" y="3956279"/>
            <a:ext cx="6831673" cy="1086237"/>
          </a:xfrm>
        </p:spPr>
        <p:txBody>
          <a:bodyPr rtlCol="0"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u-HU" noProof="0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9C3A47C7-4D5D-4BB9-88E9-76FB11B1B185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 rtlCol="0"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hu-HU" noProof="0" smtClean="0"/>
              <a:pPr/>
              <a:t>‹#›</a:t>
            </a:fld>
            <a:endParaRPr lang="hu-HU" noProof="0"/>
          </a:p>
        </p:txBody>
      </p:sp>
      <p:grpSp>
        <p:nvGrpSpPr>
          <p:cNvPr id="7" name="Csoport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Szabadkézi sokszög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Szabadkézi sokszög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434A3F-C0EF-46C7-AD2A-26E9BF8F0659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rtlCol="0"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 rtlCol="0"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7753DE86-0617-421C-BF87-E3DEEBE86CCE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hu-HU" noProof="0" smtClean="0"/>
              <a:pPr/>
              <a:t>‹#›</a:t>
            </a:fld>
            <a:endParaRPr lang="hu-HU" noProof="0"/>
          </a:p>
        </p:txBody>
      </p:sp>
      <p:sp>
        <p:nvSpPr>
          <p:cNvPr id="7" name="Szabadkézi sokszög 6" title="Körülvágási jel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CF1AB2-012B-41A4-9D32-B1351ADB5355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rtlCol="0"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rtlCol="0"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452249-8F22-4B35-BE34-A76549D30F4A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340C06-E1FD-4928-8179-FFC4E23F64C0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1383B-29D1-4E3D-82D5-422A2360A287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 title="Háttéralakzat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rtlCol="0"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 rtlCol="0"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ABAADDF6-2C1D-4670-B189-D8FA051F509F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hu-HU" noProof="0" smtClean="0"/>
              <a:pPr/>
              <a:t>‹#›</a:t>
            </a:fld>
            <a:endParaRPr lang="hu-HU" noProof="0"/>
          </a:p>
        </p:txBody>
      </p:sp>
      <p:sp>
        <p:nvSpPr>
          <p:cNvPr id="9" name="Téglalap 8" title="Elválasztó sáv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 title="Háttéralakzat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rtlCol="0"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Kép helyőrzőj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532120" y="0"/>
            <a:ext cx="6659880" cy="6857999"/>
          </a:xfrm>
        </p:spPr>
        <p:txBody>
          <a:bodyPr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u-HU" noProof="0"/>
              <a:t>Kép hozzáadásához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 rtlCol="0"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E4F140AF-A9CA-4E5E-A6D4-BFB8883DEF54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hu-HU" noProof="0" smtClean="0"/>
              <a:pPr/>
              <a:t>‹#›</a:t>
            </a:fld>
            <a:endParaRPr lang="hu-HU" noProof="0"/>
          </a:p>
        </p:txBody>
      </p:sp>
      <p:sp>
        <p:nvSpPr>
          <p:cNvPr id="9" name="Téglalap 8" title="Elválasztó sáv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448CDA-12B7-4A5C-97EC-D49500FB8D3C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4522D8-6E2A-4F46-90CD-810560157381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hu-HU" noProof="0" smtClean="0"/>
              <a:t>‹#›</a:t>
            </a:fld>
            <a:endParaRPr lang="hu-H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fld id="{C3905ACB-ED0C-47FD-BDF4-A5046D93C7E9}" type="datetime1">
              <a:rPr lang="hu-HU" noProof="0" smtClean="0"/>
              <a:t>2026. 02. 23.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hu-HU" noProof="0" smtClean="0"/>
              <a:pPr/>
              <a:t>‹#›</a:t>
            </a:fld>
            <a:endParaRPr lang="hu-HU" noProof="0"/>
          </a:p>
        </p:txBody>
      </p:sp>
      <p:sp>
        <p:nvSpPr>
          <p:cNvPr id="9" name="Téglalap 8" title="Oldalsáv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709ADC9-6EAF-4268-9415-1ED5ECFA2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 descr="A képen festmény, személy, művészet, rajz látható&#10;&#10;Lehet, hogy az AI által létrehozott tartalom helytelen.">
            <a:extLst>
              <a:ext uri="{FF2B5EF4-FFF2-40B4-BE49-F238E27FC236}">
                <a16:creationId xmlns:a16="http://schemas.microsoft.com/office/drawing/2014/main" id="{4EC84A82-8138-AE77-8760-3D0784B4B1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62350" y="1209897"/>
            <a:ext cx="9080895" cy="2225226"/>
          </a:xfrm>
        </p:spPr>
        <p:txBody>
          <a:bodyPr rtlCol="0">
            <a:normAutofit/>
          </a:bodyPr>
          <a:lstStyle/>
          <a:p>
            <a:r>
              <a:rPr lang="hu-HU" sz="4500" b="1" dirty="0"/>
              <a:t>A sebesültek ellátása és kezelése az ókori görög és római hadseregben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679906" y="3589390"/>
            <a:ext cx="6831673" cy="1086237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hu-HU" dirty="0" err="1"/>
              <a:t>Hanykovics</a:t>
            </a:r>
            <a:r>
              <a:rPr lang="hu-HU" dirty="0"/>
              <a:t> Glória</a:t>
            </a:r>
            <a:endParaRPr lang="hu-HU"/>
          </a:p>
          <a:p>
            <a:pPr>
              <a:spcAft>
                <a:spcPts val="600"/>
              </a:spcAft>
            </a:pPr>
            <a:r>
              <a:rPr lang="hu-HU" dirty="0"/>
              <a:t>Történelem III/6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1082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435543-F022-8136-8DE4-DD92DC7A7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15837"/>
            <a:ext cx="9601200" cy="1313372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Irodalomjegyzék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1EFE31-4310-ABA9-2A7C-06F2321C8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57246"/>
            <a:ext cx="9601200" cy="37539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hu-HU" dirty="0">
                <a:ea typeface="+mn-lt"/>
                <a:cs typeface="+mn-lt"/>
              </a:rPr>
              <a:t>Christine F. </a:t>
            </a:r>
            <a:r>
              <a:rPr lang="hu-HU" dirty="0" err="1">
                <a:ea typeface="+mn-lt"/>
                <a:cs typeface="+mn-lt"/>
              </a:rPr>
              <a:t>Salazar</a:t>
            </a:r>
            <a:r>
              <a:rPr lang="hu-HU" dirty="0">
                <a:ea typeface="+mn-lt"/>
                <a:cs typeface="+mn-lt"/>
              </a:rPr>
              <a:t>: The </a:t>
            </a:r>
            <a:r>
              <a:rPr lang="hu-HU" dirty="0" err="1">
                <a:ea typeface="+mn-lt"/>
                <a:cs typeface="+mn-lt"/>
              </a:rPr>
              <a:t>Treatment</a:t>
            </a:r>
            <a:r>
              <a:rPr lang="hu-HU" dirty="0">
                <a:ea typeface="+mn-lt"/>
                <a:cs typeface="+mn-lt"/>
              </a:rPr>
              <a:t> of </a:t>
            </a:r>
            <a:r>
              <a:rPr lang="hu-HU" dirty="0" err="1">
                <a:ea typeface="+mn-lt"/>
                <a:cs typeface="+mn-lt"/>
              </a:rPr>
              <a:t>War</a:t>
            </a:r>
            <a:r>
              <a:rPr lang="hu-HU" dirty="0">
                <a:ea typeface="+mn-lt"/>
                <a:cs typeface="+mn-lt"/>
              </a:rPr>
              <a:t> </a:t>
            </a:r>
            <a:r>
              <a:rPr lang="hu-HU" dirty="0" err="1">
                <a:ea typeface="+mn-lt"/>
                <a:cs typeface="+mn-lt"/>
              </a:rPr>
              <a:t>Wounds</a:t>
            </a:r>
            <a:r>
              <a:rPr lang="hu-HU" dirty="0">
                <a:ea typeface="+mn-lt"/>
                <a:cs typeface="+mn-lt"/>
              </a:rPr>
              <a:t> in </a:t>
            </a:r>
            <a:r>
              <a:rPr lang="hu-HU" dirty="0" err="1">
                <a:ea typeface="+mn-lt"/>
                <a:cs typeface="+mn-lt"/>
              </a:rPr>
              <a:t>Graeco</a:t>
            </a:r>
            <a:r>
              <a:rPr lang="hu-HU" dirty="0">
                <a:ea typeface="+mn-lt"/>
                <a:cs typeface="+mn-lt"/>
              </a:rPr>
              <a:t>-Roman </a:t>
            </a:r>
            <a:r>
              <a:rPr lang="hu-HU" dirty="0" err="1">
                <a:ea typeface="+mn-lt"/>
                <a:cs typeface="+mn-lt"/>
              </a:rPr>
              <a:t>Antiquity</a:t>
            </a:r>
            <a:r>
              <a:rPr lang="hu-HU" dirty="0">
                <a:ea typeface="+mn-lt"/>
                <a:cs typeface="+mn-lt"/>
              </a:rPr>
              <a:t>. Leiden–Boston–Köln: Brill, 2000.</a:t>
            </a:r>
          </a:p>
          <a:p>
            <a:pPr marL="383540" indent="-383540"/>
            <a:r>
              <a:rPr lang="hu-HU" dirty="0">
                <a:ea typeface="+mn-lt"/>
                <a:cs typeface="+mn-lt"/>
              </a:rPr>
              <a:t>Richard A. Gabriel: Man and </a:t>
            </a:r>
            <a:r>
              <a:rPr lang="hu-HU" dirty="0" err="1">
                <a:ea typeface="+mn-lt"/>
                <a:cs typeface="+mn-lt"/>
              </a:rPr>
              <a:t>Wound</a:t>
            </a:r>
            <a:r>
              <a:rPr lang="hu-HU" dirty="0">
                <a:ea typeface="+mn-lt"/>
                <a:cs typeface="+mn-lt"/>
              </a:rPr>
              <a:t> in </a:t>
            </a:r>
            <a:r>
              <a:rPr lang="hu-HU" dirty="0" err="1">
                <a:ea typeface="+mn-lt"/>
                <a:cs typeface="+mn-lt"/>
              </a:rPr>
              <a:t>the</a:t>
            </a:r>
            <a:r>
              <a:rPr lang="hu-HU" dirty="0">
                <a:ea typeface="+mn-lt"/>
                <a:cs typeface="+mn-lt"/>
              </a:rPr>
              <a:t> </a:t>
            </a:r>
            <a:r>
              <a:rPr lang="hu-HU" dirty="0" err="1">
                <a:ea typeface="+mn-lt"/>
                <a:cs typeface="+mn-lt"/>
              </a:rPr>
              <a:t>Ancient</a:t>
            </a:r>
            <a:r>
              <a:rPr lang="hu-HU" dirty="0">
                <a:ea typeface="+mn-lt"/>
                <a:cs typeface="+mn-lt"/>
              </a:rPr>
              <a:t> World: A </a:t>
            </a:r>
            <a:r>
              <a:rPr lang="hu-HU" dirty="0" err="1">
                <a:ea typeface="+mn-lt"/>
                <a:cs typeface="+mn-lt"/>
              </a:rPr>
              <a:t>History</a:t>
            </a:r>
            <a:r>
              <a:rPr lang="hu-HU" dirty="0">
                <a:ea typeface="+mn-lt"/>
                <a:cs typeface="+mn-lt"/>
              </a:rPr>
              <a:t> of Military </a:t>
            </a:r>
            <a:r>
              <a:rPr lang="hu-HU" dirty="0" err="1">
                <a:ea typeface="+mn-lt"/>
                <a:cs typeface="+mn-lt"/>
              </a:rPr>
              <a:t>Medicine</a:t>
            </a:r>
            <a:r>
              <a:rPr lang="hu-HU" dirty="0">
                <a:ea typeface="+mn-lt"/>
                <a:cs typeface="+mn-lt"/>
              </a:rPr>
              <a:t> </a:t>
            </a:r>
            <a:r>
              <a:rPr lang="hu-HU" dirty="0" err="1">
                <a:ea typeface="+mn-lt"/>
                <a:cs typeface="+mn-lt"/>
              </a:rPr>
              <a:t>from</a:t>
            </a:r>
            <a:r>
              <a:rPr lang="hu-HU" dirty="0">
                <a:ea typeface="+mn-lt"/>
                <a:cs typeface="+mn-lt"/>
              </a:rPr>
              <a:t> Sumer </a:t>
            </a:r>
            <a:r>
              <a:rPr lang="hu-HU" dirty="0" err="1">
                <a:ea typeface="+mn-lt"/>
                <a:cs typeface="+mn-lt"/>
              </a:rPr>
              <a:t>to</a:t>
            </a:r>
            <a:r>
              <a:rPr lang="hu-HU" dirty="0">
                <a:ea typeface="+mn-lt"/>
                <a:cs typeface="+mn-lt"/>
              </a:rPr>
              <a:t> </a:t>
            </a:r>
            <a:r>
              <a:rPr lang="hu-HU" dirty="0" err="1">
                <a:ea typeface="+mn-lt"/>
                <a:cs typeface="+mn-lt"/>
              </a:rPr>
              <a:t>the</a:t>
            </a:r>
            <a:r>
              <a:rPr lang="hu-HU" dirty="0">
                <a:ea typeface="+mn-lt"/>
                <a:cs typeface="+mn-lt"/>
              </a:rPr>
              <a:t> </a:t>
            </a:r>
            <a:r>
              <a:rPr lang="hu-HU" dirty="0" err="1">
                <a:ea typeface="+mn-lt"/>
                <a:cs typeface="+mn-lt"/>
              </a:rPr>
              <a:t>Fall</a:t>
            </a:r>
            <a:r>
              <a:rPr lang="hu-HU" dirty="0">
                <a:ea typeface="+mn-lt"/>
                <a:cs typeface="+mn-lt"/>
              </a:rPr>
              <a:t> of </a:t>
            </a:r>
            <a:r>
              <a:rPr lang="hu-HU" dirty="0" err="1">
                <a:ea typeface="+mn-lt"/>
                <a:cs typeface="+mn-lt"/>
              </a:rPr>
              <a:t>Constantinople</a:t>
            </a:r>
            <a:r>
              <a:rPr lang="hu-HU" dirty="0">
                <a:ea typeface="+mn-lt"/>
                <a:cs typeface="+mn-lt"/>
              </a:rPr>
              <a:t>. Washington, D.C.: </a:t>
            </a:r>
            <a:r>
              <a:rPr lang="hu-HU" dirty="0" err="1">
                <a:ea typeface="+mn-lt"/>
                <a:cs typeface="+mn-lt"/>
              </a:rPr>
              <a:t>Potomac</a:t>
            </a:r>
            <a:r>
              <a:rPr lang="hu-HU" dirty="0">
                <a:ea typeface="+mn-lt"/>
                <a:cs typeface="+mn-lt"/>
              </a:rPr>
              <a:t> </a:t>
            </a:r>
            <a:r>
              <a:rPr lang="hu-HU" dirty="0" err="1">
                <a:ea typeface="+mn-lt"/>
                <a:cs typeface="+mn-lt"/>
              </a:rPr>
              <a:t>Books</a:t>
            </a:r>
            <a:r>
              <a:rPr lang="hu-HU" dirty="0">
                <a:ea typeface="+mn-lt"/>
                <a:cs typeface="+mn-lt"/>
              </a:rPr>
              <a:t>, 2012.</a:t>
            </a:r>
          </a:p>
          <a:p>
            <a:pPr marL="383540" indent="-383540"/>
            <a:r>
              <a:rPr lang="hu-HU" dirty="0">
                <a:ea typeface="+mn-lt"/>
                <a:cs typeface="+mn-lt"/>
              </a:rPr>
              <a:t>Mihók Sándor: A katonai orvoslás a Római Birodalomban. In: Lélektan és hadviselés, 43. Szám.</a:t>
            </a:r>
          </a:p>
          <a:p>
            <a:pPr marL="0" indent="0">
              <a:buNone/>
            </a:pPr>
            <a:r>
              <a:rPr lang="hu-HU" b="1" dirty="0">
                <a:ea typeface="+mn-lt"/>
                <a:cs typeface="+mn-lt"/>
              </a:rPr>
              <a:t>Képek:</a:t>
            </a:r>
          </a:p>
          <a:p>
            <a:pPr marL="0" indent="0">
              <a:buNone/>
            </a:pPr>
            <a:r>
              <a:rPr lang="hu-HU" dirty="0">
                <a:ea typeface="+mn-lt"/>
                <a:cs typeface="+mn-lt"/>
              </a:rPr>
              <a:t>Mihók Sándor: A katonai orvoslás a Római Birodalomban. In: Lélektan és hadviselés, 43. Szám.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hu-HU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8012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AAA6F1-CB18-5DF1-2E5F-BC8656474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15837"/>
            <a:ext cx="9601200" cy="1342126"/>
          </a:xfrm>
        </p:spPr>
        <p:txBody>
          <a:bodyPr/>
          <a:lstStyle/>
          <a:p>
            <a:r>
              <a:rPr lang="hu-HU" b="1" dirty="0"/>
              <a:t>Görög orvoslás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CBC8E1-F9BD-C63F-DF26-802CC94DC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935" y="1971562"/>
            <a:ext cx="6553201" cy="410351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83540" indent="-383540">
              <a:lnSpc>
                <a:spcPct val="120000"/>
              </a:lnSpc>
              <a:spcAft>
                <a:spcPts val="1000"/>
              </a:spcAft>
            </a:pPr>
            <a:r>
              <a:rPr lang="hu-HU" sz="2800" b="1" dirty="0"/>
              <a:t>Preklasszikus kor (i.e. 1200 – 550): </a:t>
            </a:r>
            <a:r>
              <a:rPr lang="hu-HU" sz="2800" dirty="0"/>
              <a:t>betegség int isteni büntetés, gyógyítás rituális áldozatokkal</a:t>
            </a:r>
            <a:endParaRPr lang="hu-HU"/>
          </a:p>
          <a:p>
            <a:pPr marL="383540" indent="-383540">
              <a:lnSpc>
                <a:spcPct val="120000"/>
              </a:lnSpc>
              <a:spcAft>
                <a:spcPts val="1000"/>
              </a:spcAft>
            </a:pPr>
            <a:r>
              <a:rPr lang="hu-HU" sz="2800" b="1"/>
              <a:t>Klasszikus kor (i.e. 550-136):</a:t>
            </a:r>
            <a:r>
              <a:rPr lang="hu-HU" sz="2800"/>
              <a:t> orvoslás a természetfilozófia ágává vált</a:t>
            </a:r>
            <a:endParaRPr lang="hu-HU" sz="2800" dirty="0"/>
          </a:p>
          <a:p>
            <a:pPr marL="383540" indent="-383540">
              <a:lnSpc>
                <a:spcPct val="120000"/>
              </a:lnSpc>
              <a:spcAft>
                <a:spcPts val="1000"/>
              </a:spcAft>
            </a:pPr>
            <a:r>
              <a:rPr lang="hu-HU" sz="2800" b="1" dirty="0"/>
              <a:t>Alexandriai iskola (i.e. 331) </a:t>
            </a:r>
            <a:r>
              <a:rPr lang="hu-HU" sz="2800" dirty="0"/>
              <a:t>- orvosi kutatóközpont </a:t>
            </a:r>
            <a:r>
              <a:rPr lang="hu-HU" sz="2800" err="1"/>
              <a:t>hippoktratészi</a:t>
            </a:r>
            <a:r>
              <a:rPr lang="hu-HU" sz="2800" dirty="0"/>
              <a:t> hagyományokra építve, boncolások </a:t>
            </a:r>
          </a:p>
        </p:txBody>
      </p:sp>
      <p:pic>
        <p:nvPicPr>
          <p:cNvPr id="4" name="Kép 3" descr="Ki volt a magyar Hippokratész? - Dívány">
            <a:extLst>
              <a:ext uri="{FF2B5EF4-FFF2-40B4-BE49-F238E27FC236}">
                <a16:creationId xmlns:a16="http://schemas.microsoft.com/office/drawing/2014/main" id="{1ED82714-59CE-79AE-D4AE-5587FE76E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466" y="394757"/>
            <a:ext cx="2785180" cy="3302706"/>
          </a:xfrm>
          <a:prstGeom prst="rect">
            <a:avLst/>
          </a:prstGeom>
        </p:spPr>
      </p:pic>
      <p:pic>
        <p:nvPicPr>
          <p:cNvPr id="5" name="Kép 4" descr="A képen fedett pályás, fal, polc, választék látható&#10;&#10;Lehet, hogy az AI által létrehozott tartalom helytelen.">
            <a:extLst>
              <a:ext uri="{FF2B5EF4-FFF2-40B4-BE49-F238E27FC236}">
                <a16:creationId xmlns:a16="http://schemas.microsoft.com/office/drawing/2014/main" id="{AD5E9DA6-9B31-88C0-0635-271EA48C1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1406" y="3848806"/>
            <a:ext cx="3571522" cy="258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53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Kőfaragás, Vésés, Tárgyi lelet, dombormű látható&#10;&#10;Lehet, hogy az AI által létrehozott tartalom helytelen.">
            <a:extLst>
              <a:ext uri="{FF2B5EF4-FFF2-40B4-BE49-F238E27FC236}">
                <a16:creationId xmlns:a16="http://schemas.microsoft.com/office/drawing/2014/main" id="{FEF52A74-8FE3-9F22-2407-239BB2039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512" y="3696120"/>
            <a:ext cx="4565968" cy="279411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94A2317-6B50-DF0A-6CBC-1CBD99B68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822" y="756355"/>
            <a:ext cx="9601200" cy="1344789"/>
          </a:xfrm>
        </p:spPr>
        <p:txBody>
          <a:bodyPr>
            <a:normAutofit/>
          </a:bodyPr>
          <a:lstStyle/>
          <a:p>
            <a:r>
              <a:rPr lang="hu-HU" sz="4000" b="1" dirty="0"/>
              <a:t>A görög katonai orvoslás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609F854-D61B-B491-B0D3-D75FDF8EF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9822" y="1524001"/>
            <a:ext cx="9601200" cy="487962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0">
              <a:spcAft>
                <a:spcPts val="1000"/>
              </a:spcAft>
            </a:pPr>
            <a:r>
              <a:rPr lang="hu-HU" sz="2800" dirty="0"/>
              <a:t> nincsen külön szervezett katonai orvoslás, civil közorvosok kísérték a sereget a háborúba</a:t>
            </a:r>
            <a:endParaRPr lang="hu-HU"/>
          </a:p>
          <a:p>
            <a:pPr marL="383540" indent="0">
              <a:spcAft>
                <a:spcPts val="1000"/>
              </a:spcAft>
            </a:pPr>
            <a:r>
              <a:rPr lang="hu-HU" sz="2800" dirty="0"/>
              <a:t> orvosi ellátás csak a táborban lehetséges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hu-HU" sz="2800" b="1" dirty="0"/>
              <a:t>II. </a:t>
            </a:r>
            <a:r>
              <a:rPr lang="hu-HU" sz="2800" b="1" err="1"/>
              <a:t>Philipposz</a:t>
            </a:r>
            <a:r>
              <a:rPr lang="hu-HU" sz="2800" b="1" dirty="0"/>
              <a:t>:</a:t>
            </a:r>
            <a:r>
              <a:rPr lang="hu-HU" sz="2800" dirty="0"/>
              <a:t>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hu-HU" sz="2800"/>
              <a:t> </a:t>
            </a:r>
            <a:r>
              <a:rPr lang="hu-HU" sz="2800" dirty="0"/>
              <a:t>hivatásos hadsereget; </a:t>
            </a:r>
            <a:endParaRPr lang="hu-HU" dirty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hu-HU" sz="2800" dirty="0"/>
              <a:t> kocsik a sebesültek szállítására</a:t>
            </a:r>
            <a:endParaRPr lang="hu-HU" dirty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hu-HU" sz="2800" b="1" dirty="0"/>
              <a:t>Nagy Sándor reformjai:</a:t>
            </a:r>
            <a:r>
              <a:rPr lang="hu-HU" sz="2800" dirty="0"/>
              <a:t>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hu-HU" sz="2800"/>
              <a:t> </a:t>
            </a:r>
            <a:r>
              <a:rPr lang="hu-HU" sz="2800" dirty="0"/>
              <a:t>hivatásos katonaorvosok;</a:t>
            </a:r>
            <a:endParaRPr lang="hu-HU" dirty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hu-HU" sz="2800"/>
              <a:t> </a:t>
            </a:r>
            <a:r>
              <a:rPr lang="hu-HU" sz="2800" dirty="0"/>
              <a:t>nemzetközi szaktudás bevonása</a:t>
            </a:r>
            <a:endParaRPr lang="hu-HU" dirty="0"/>
          </a:p>
          <a:p>
            <a:pPr marL="0" indent="0">
              <a:spcBef>
                <a:spcPts val="0"/>
              </a:spcBef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32386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B556C4-7E49-4C36-845D-FC58F5073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 descr="A képen művészet, rajz, vázlat, dombormű látható&#10;&#10;Lehet, hogy az AI által létrehozott tartalom helytelen.">
            <a:extLst>
              <a:ext uri="{FF2B5EF4-FFF2-40B4-BE49-F238E27FC236}">
                <a16:creationId xmlns:a16="http://schemas.microsoft.com/office/drawing/2014/main" id="{DE4CD8C9-E355-48DB-C907-2C98EFF646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589" b="14766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D2CF2DE-A595-BCBF-54E7-E924EC999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r>
              <a:rPr lang="hu-HU" b="1" dirty="0"/>
              <a:t>Római katonai orvoslás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251FF2B-72D8-1CCD-E837-56493B059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823" y="1707445"/>
            <a:ext cx="10080977" cy="47243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/>
            <a:r>
              <a:rPr lang="hu-HU" sz="2800" b="1" dirty="0"/>
              <a:t>Köztársasági kor (i.e. 5 század - i.e. 2. század)</a:t>
            </a:r>
          </a:p>
          <a:p>
            <a:pPr marL="0" indent="0">
              <a:buNone/>
            </a:pPr>
            <a:r>
              <a:rPr lang="hu-HU" sz="2800" dirty="0"/>
              <a:t>   - ellátás a </a:t>
            </a:r>
            <a:r>
              <a:rPr lang="hu-HU" sz="2800" dirty="0" err="1"/>
              <a:t>patricius</a:t>
            </a:r>
            <a:r>
              <a:rPr lang="hu-HU" sz="2800" dirty="0"/>
              <a:t> családoknál történt</a:t>
            </a:r>
          </a:p>
          <a:p>
            <a:pPr marL="0" indent="0">
              <a:buNone/>
            </a:pPr>
            <a:r>
              <a:rPr lang="hu-HU" sz="2800" dirty="0"/>
              <a:t>   - központilag irányított egészségügyi szervezett hiánya</a:t>
            </a:r>
          </a:p>
          <a:p>
            <a:pPr marL="0" indent="0">
              <a:buNone/>
            </a:pPr>
            <a:r>
              <a:rPr lang="hu-HU" sz="2800" dirty="0"/>
              <a:t>   - görög hatás</a:t>
            </a:r>
          </a:p>
          <a:p>
            <a:pPr marL="383540" indent="-383540"/>
            <a:r>
              <a:rPr lang="hu-HU" sz="2800" b="1" dirty="0"/>
              <a:t>Császárkor (i.e. 1. sz. - i.sz. 5. sz.)</a:t>
            </a:r>
          </a:p>
          <a:p>
            <a:pPr marL="0" indent="0">
              <a:buNone/>
            </a:pPr>
            <a:r>
              <a:rPr lang="hu-HU" sz="2800" b="1" dirty="0"/>
              <a:t>Kr.e. 46</a:t>
            </a:r>
            <a:r>
              <a:rPr lang="hu-HU" sz="2800" dirty="0"/>
              <a:t> - római polgár jogállás az orvosok számára</a:t>
            </a:r>
          </a:p>
          <a:p>
            <a:pPr marL="0" indent="0">
              <a:buNone/>
            </a:pPr>
            <a:r>
              <a:rPr lang="hu-HU" sz="2800" b="1" dirty="0"/>
              <a:t>Pax Augusta </a:t>
            </a:r>
          </a:p>
          <a:p>
            <a:pPr marL="0" indent="0">
              <a:buNone/>
            </a:pPr>
            <a:r>
              <a:rPr lang="hu-HU" sz="2800" b="1" dirty="0"/>
              <a:t>"</a:t>
            </a:r>
            <a:r>
              <a:rPr lang="hu-HU" sz="2800" b="1" err="1"/>
              <a:t>immunens</a:t>
            </a:r>
            <a:r>
              <a:rPr lang="hu-HU" sz="2800" b="1" dirty="0"/>
              <a:t>" kategória</a:t>
            </a:r>
          </a:p>
        </p:txBody>
      </p:sp>
    </p:spTree>
    <p:extLst>
      <p:ext uri="{BB962C8B-B14F-4D97-AF65-F5344CB8AC3E}">
        <p14:creationId xmlns:p14="http://schemas.microsoft.com/office/powerpoint/2010/main" val="3819388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0F96A4-E595-97F7-15A9-C23A05EDF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869244"/>
            <a:ext cx="9601200" cy="1302456"/>
          </a:xfrm>
        </p:spPr>
        <p:txBody>
          <a:bodyPr/>
          <a:lstStyle/>
          <a:p>
            <a:r>
              <a:rPr lang="hu-HU" sz="4000" b="1" dirty="0"/>
              <a:t>A </a:t>
            </a:r>
            <a:r>
              <a:rPr lang="hu-HU" sz="4000" b="1" err="1"/>
              <a:t>Valetudinarium</a:t>
            </a:r>
            <a:r>
              <a:rPr lang="hu-HU" sz="4000" b="1" dirty="0"/>
              <a:t> (katonai kórház)</a:t>
            </a:r>
          </a:p>
        </p:txBody>
      </p:sp>
      <p:pic>
        <p:nvPicPr>
          <p:cNvPr id="4" name="Kép 3" descr="A képen sor, fal, képernyőkép, épület látható&#10;&#10;Lehet, hogy az AI által létrehozott tartalom helytelen.">
            <a:extLst>
              <a:ext uri="{FF2B5EF4-FFF2-40B4-BE49-F238E27FC236}">
                <a16:creationId xmlns:a16="http://schemas.microsoft.com/office/drawing/2014/main" id="{F554A3F0-DBAF-A8D0-CED1-3DF4AD7DC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5918" y="4329466"/>
            <a:ext cx="3929944" cy="2150180"/>
          </a:xfrm>
          <a:prstGeom prst="rect">
            <a:avLst/>
          </a:prstGeom>
        </p:spPr>
      </p:pic>
      <p:pic>
        <p:nvPicPr>
          <p:cNvPr id="5" name="Kép 4" descr="A képen épület, kültéri, ingatlan, ház látható&#10;&#10;Lehet, hogy az AI által létrehozott tartalom helytelen.">
            <a:extLst>
              <a:ext uri="{FF2B5EF4-FFF2-40B4-BE49-F238E27FC236}">
                <a16:creationId xmlns:a16="http://schemas.microsoft.com/office/drawing/2014/main" id="{036E1076-ED92-639B-F540-F0A33D059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364" y="2856587"/>
            <a:ext cx="5934813" cy="3369059"/>
          </a:xfrm>
          <a:prstGeom prst="rect">
            <a:avLst/>
          </a:prstGeom>
        </p:spPr>
      </p:pic>
      <p:pic>
        <p:nvPicPr>
          <p:cNvPr id="8" name="Kép 7" descr="A képen fekete-fehér, Téglalap, művészet, tér látható&#10;&#10;Lehet, hogy az AI által létrehozott tartalom helytelen.">
            <a:extLst>
              <a:ext uri="{FF2B5EF4-FFF2-40B4-BE49-F238E27FC236}">
                <a16:creationId xmlns:a16="http://schemas.microsoft.com/office/drawing/2014/main" id="{F86FD3F6-728D-7E18-1D8E-63AA246D5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5916" y="1708680"/>
            <a:ext cx="3929944" cy="228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2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D890EC-13FB-C821-241A-082706C58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488" y="1143001"/>
            <a:ext cx="7047088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>
              <a:lnSpc>
                <a:spcPct val="150000"/>
              </a:lnSpc>
            </a:pPr>
            <a:r>
              <a:rPr lang="hu-HU" sz="3200" b="1" err="1"/>
              <a:t>Medicus</a:t>
            </a:r>
            <a:r>
              <a:rPr lang="hu-HU" sz="3200" b="1" dirty="0"/>
              <a:t> </a:t>
            </a:r>
            <a:r>
              <a:rPr lang="hu-HU" sz="3200" dirty="0"/>
              <a:t>– orvosok és orvos-segédek</a:t>
            </a:r>
            <a:endParaRPr lang="en-US" sz="3200">
              <a:solidFill>
                <a:srgbClr val="000000"/>
              </a:solidFill>
            </a:endParaRPr>
          </a:p>
          <a:p>
            <a:pPr marL="383540" indent="-383540">
              <a:lnSpc>
                <a:spcPct val="150000"/>
              </a:lnSpc>
            </a:pPr>
            <a:r>
              <a:rPr lang="hu-HU" sz="3200" b="1" err="1"/>
              <a:t>Capsarii</a:t>
            </a:r>
            <a:r>
              <a:rPr lang="hu-HU" sz="3200" b="1" dirty="0"/>
              <a:t> </a:t>
            </a:r>
            <a:r>
              <a:rPr lang="hu-HU" sz="3200" dirty="0"/>
              <a:t>- harctéri mentősök</a:t>
            </a:r>
            <a:endParaRPr lang="en-US" sz="3200">
              <a:solidFill>
                <a:srgbClr val="000000"/>
              </a:solidFill>
            </a:endParaRPr>
          </a:p>
          <a:p>
            <a:pPr marL="383540" indent="-383540">
              <a:lnSpc>
                <a:spcPct val="150000"/>
              </a:lnSpc>
            </a:pPr>
            <a:r>
              <a:rPr lang="hu-HU" sz="3200" b="1" err="1"/>
              <a:t>Deputati</a:t>
            </a:r>
            <a:r>
              <a:rPr lang="hu-HU" sz="3200" b="1" dirty="0"/>
              <a:t> </a:t>
            </a:r>
            <a:r>
              <a:rPr lang="hu-HU" sz="3200" dirty="0"/>
              <a:t>- betegszállítók</a:t>
            </a:r>
            <a:endParaRPr lang="en-US" sz="3200">
              <a:solidFill>
                <a:srgbClr val="000000"/>
              </a:solidFill>
            </a:endParaRPr>
          </a:p>
          <a:p>
            <a:pPr marL="383540" indent="-383540">
              <a:lnSpc>
                <a:spcPct val="150000"/>
              </a:lnSpc>
            </a:pPr>
            <a:r>
              <a:rPr lang="hu-HU" sz="3200" b="1" err="1"/>
              <a:t>Optio</a:t>
            </a:r>
            <a:r>
              <a:rPr lang="hu-HU" sz="3200" b="1" dirty="0"/>
              <a:t> </a:t>
            </a:r>
            <a:r>
              <a:rPr lang="hu-HU" sz="3200" b="1" err="1"/>
              <a:t>valetudinarii</a:t>
            </a:r>
            <a:r>
              <a:rPr lang="hu-HU" sz="3200" dirty="0"/>
              <a:t> – tiszti rendfokozatú kórházgondnok</a:t>
            </a:r>
          </a:p>
        </p:txBody>
      </p:sp>
      <p:pic>
        <p:nvPicPr>
          <p:cNvPr id="4" name="Kép 3" descr="A képen művészet, mitológia, múzeum, fekete-fehér látható&#10;&#10;Lehet, hogy az AI által létrehozott tartalom helytelen.">
            <a:extLst>
              <a:ext uri="{FF2B5EF4-FFF2-40B4-BE49-F238E27FC236}">
                <a16:creationId xmlns:a16="http://schemas.microsoft.com/office/drawing/2014/main" id="{938058FC-E38E-6BE1-27A9-5EFDCD17A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793" y="3744912"/>
            <a:ext cx="4369859" cy="2839510"/>
          </a:xfrm>
          <a:prstGeom prst="rect">
            <a:avLst/>
          </a:prstGeom>
        </p:spPr>
      </p:pic>
      <p:pic>
        <p:nvPicPr>
          <p:cNvPr id="5" name="Kép 4" descr="A képen művészet, monokróm, személy, vázlat látható&#10;&#10;Lehet, hogy az AI által létrehozott tartalom helytelen.">
            <a:extLst>
              <a:ext uri="{FF2B5EF4-FFF2-40B4-BE49-F238E27FC236}">
                <a16:creationId xmlns:a16="http://schemas.microsoft.com/office/drawing/2014/main" id="{A2D80B75-747D-B411-1AF1-189750E706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46" t="7004" r="4926" b="5837"/>
          <a:stretch>
            <a:fillRect/>
          </a:stretch>
        </p:blipFill>
        <p:spPr>
          <a:xfrm>
            <a:off x="8973629" y="259821"/>
            <a:ext cx="2564843" cy="316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42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8D0E0F-B5D3-950D-568E-22CE517A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/>
              <a:t>Kezelési módszerek és eszközök</a:t>
            </a:r>
          </a:p>
        </p:txBody>
      </p:sp>
      <p:pic>
        <p:nvPicPr>
          <p:cNvPr id="8" name="Kép 7" descr="A képen rajz, vázlat, Páncél, Mellvért látható&#10;&#10;Lehet, hogy az AI által létrehozott tartalom helytelen.">
            <a:extLst>
              <a:ext uri="{FF2B5EF4-FFF2-40B4-BE49-F238E27FC236}">
                <a16:creationId xmlns:a16="http://schemas.microsoft.com/office/drawing/2014/main" id="{B2396B7A-6118-CC32-3796-84A359FACE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95" r="60488" b="8049"/>
          <a:stretch>
            <a:fillRect/>
          </a:stretch>
        </p:blipFill>
        <p:spPr>
          <a:xfrm>
            <a:off x="9268870" y="1427618"/>
            <a:ext cx="2283188" cy="5195454"/>
          </a:xfrm>
          <a:prstGeom prst="rect">
            <a:avLst/>
          </a:prstGeom>
        </p:spPr>
      </p:pic>
      <p:sp>
        <p:nvSpPr>
          <p:cNvPr id="10" name="Tartalom helye 9">
            <a:extLst>
              <a:ext uri="{FF2B5EF4-FFF2-40B4-BE49-F238E27FC236}">
                <a16:creationId xmlns:a16="http://schemas.microsoft.com/office/drawing/2014/main" id="{A7BE01DB-A2C6-8727-B4EC-93A44A0F8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2711" y="2173111"/>
            <a:ext cx="96012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hu-HU" sz="3000" b="1" dirty="0"/>
              <a:t>Traumák típusai:</a:t>
            </a:r>
            <a:endParaRPr lang="hu-HU" dirty="0"/>
          </a:p>
          <a:p>
            <a:pPr marL="383540" indent="-383540">
              <a:buFont typeface="Arial" panose="020B0503020102020204" pitchFamily="34" charset="0"/>
              <a:buChar char="•"/>
            </a:pPr>
            <a:r>
              <a:rPr lang="hu-HU" sz="3000" dirty="0"/>
              <a:t>Lágyrész-sebek</a:t>
            </a:r>
          </a:p>
          <a:p>
            <a:pPr marL="383540" indent="-383540">
              <a:buFont typeface="Arial" panose="020B0503020102020204" pitchFamily="34" charset="0"/>
              <a:buChar char="•"/>
            </a:pPr>
            <a:r>
              <a:rPr lang="hu-HU" sz="3000" dirty="0"/>
              <a:t>Csontsérülések</a:t>
            </a:r>
          </a:p>
          <a:p>
            <a:pPr marL="383540" indent="-383540">
              <a:buFont typeface="Arial" panose="020B0503020102020204" pitchFamily="34" charset="0"/>
              <a:buChar char="•"/>
            </a:pPr>
            <a:r>
              <a:rPr lang="hu-HU" sz="3000" dirty="0"/>
              <a:t>Fejsérülések</a:t>
            </a:r>
          </a:p>
          <a:p>
            <a:pPr marL="383540" indent="-383540">
              <a:buFont typeface="Arial" panose="020B0503020102020204" pitchFamily="34" charset="0"/>
              <a:buChar char="•"/>
            </a:pPr>
            <a:r>
              <a:rPr lang="hu-HU" sz="3000" dirty="0"/>
              <a:t>Áthatoló mellkasi és hasi sebek</a:t>
            </a:r>
          </a:p>
          <a:p>
            <a:pPr marL="383540" indent="-383540">
              <a:buFont typeface="Arial" panose="020B0503020102020204" pitchFamily="34" charset="0"/>
              <a:buChar char="•"/>
            </a:pPr>
            <a:r>
              <a:rPr lang="hu-HU" sz="3000" dirty="0"/>
              <a:t>Idegentest sérülések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Pulmonary Empyema">
            <a:extLst>
              <a:ext uri="{FF2B5EF4-FFF2-40B4-BE49-F238E27FC236}">
                <a16:creationId xmlns:a16="http://schemas.microsoft.com/office/drawing/2014/main" id="{4FDCAD33-2BF0-4878-A4E8-64FD235716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" t="-69" r="29248" b="-952"/>
          <a:stretch>
            <a:fillRect/>
          </a:stretch>
        </p:blipFill>
        <p:spPr>
          <a:xfrm>
            <a:off x="6321031" y="1425321"/>
            <a:ext cx="2628814" cy="188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1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9D9D0AB-1E2F-44A8-B9C6-FA4098301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E2AEF9-3220-4407-B76B-1B6E3952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5484"/>
            <a:ext cx="3860771" cy="293214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780788-2788-433A-AF97-E43276C3C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449" y="819392"/>
            <a:ext cx="3547872" cy="26243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ép 7" descr="A képen vázlat, rajz, Vonalas grafika, művészet látható&#10;&#10;Lehet, hogy az AI által létrehozott tartalom helytelen.">
            <a:extLst>
              <a:ext uri="{FF2B5EF4-FFF2-40B4-BE49-F238E27FC236}">
                <a16:creationId xmlns:a16="http://schemas.microsoft.com/office/drawing/2014/main" id="{DCC0E4AB-05A9-B2CF-1AC5-25C74760A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56" y="899317"/>
            <a:ext cx="3227658" cy="247858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CAFBD32-D3B9-4AA1-8A52-E7788A955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7885" y="5769"/>
            <a:ext cx="4332545" cy="313160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9D7A95-3BA1-4498-B477-BC00DF3E7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2477" y="158823"/>
            <a:ext cx="4023360" cy="2825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 descr="Római Birodalom - Katonaorvosok a kórházakban">
            <a:extLst>
              <a:ext uri="{FF2B5EF4-FFF2-40B4-BE49-F238E27FC236}">
                <a16:creationId xmlns:a16="http://schemas.microsoft.com/office/drawing/2014/main" id="{5B2CC739-C602-7EAD-B000-0AB1F0DEB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563" y="247091"/>
            <a:ext cx="3711299" cy="2651534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9CA07FCD-50F0-0190-B933-F4F959567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181" y="3875339"/>
            <a:ext cx="7417207" cy="23831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/>
            <a:r>
              <a:rPr lang="hu-HU" sz="2900" b="1" dirty="0"/>
              <a:t>Vérzés csillapítása</a:t>
            </a:r>
            <a:endParaRPr lang="hu-HU" sz="2900"/>
          </a:p>
          <a:p>
            <a:pPr marL="383540" indent="-383540"/>
            <a:r>
              <a:rPr lang="hu-HU" sz="2900" b="1" dirty="0"/>
              <a:t>Fejsérülések kezelése</a:t>
            </a:r>
          </a:p>
          <a:p>
            <a:pPr marL="383540" indent="-383540"/>
            <a:r>
              <a:rPr lang="hu-HU" sz="2900" b="1" dirty="0"/>
              <a:t>Lövedék és </a:t>
            </a:r>
            <a:r>
              <a:rPr lang="hu-HU" sz="2900" b="1" err="1"/>
              <a:t>egyébb</a:t>
            </a:r>
            <a:r>
              <a:rPr lang="hu-HU" sz="2900" b="1" dirty="0"/>
              <a:t> testek eltávolítása</a:t>
            </a:r>
          </a:p>
          <a:p>
            <a:pPr marL="383540" indent="-383540"/>
            <a:r>
              <a:rPr lang="hu-HU" sz="2900" b="1" dirty="0"/>
              <a:t>Sebzárás és kötözés</a:t>
            </a:r>
          </a:p>
          <a:p>
            <a:pPr marL="383540" indent="-383540"/>
            <a:endParaRPr lang="hu-HU" sz="16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1FFF1B-D8E7-43C1-963D-013BA4049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7571" y="664555"/>
            <a:ext cx="3429000" cy="505485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53449B-81E3-446A-8BFF-57A5EE88F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23019" y="814543"/>
            <a:ext cx="3118104" cy="4754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ruházat, festmény, rajz, ember látható&#10;&#10;Lehet, hogy az AI által létrehozott tartalom helytelen.">
            <a:extLst>
              <a:ext uri="{FF2B5EF4-FFF2-40B4-BE49-F238E27FC236}">
                <a16:creationId xmlns:a16="http://schemas.microsoft.com/office/drawing/2014/main" id="{7A22B36B-A07F-4DD4-61C3-8A416A049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2485" y="1314210"/>
            <a:ext cx="2944142" cy="3633830"/>
          </a:xfrm>
          <a:prstGeom prst="rect">
            <a:avLst/>
          </a:prstGeom>
        </p:spPr>
      </p:pic>
      <p:pic>
        <p:nvPicPr>
          <p:cNvPr id="9" name="Kép 8" descr="Tourniquet CAT">
            <a:extLst>
              <a:ext uri="{FF2B5EF4-FFF2-40B4-BE49-F238E27FC236}">
                <a16:creationId xmlns:a16="http://schemas.microsoft.com/office/drawing/2014/main" id="{B9CF75F4-1E99-BDB2-D561-D1EE5E826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9954" y="3285065"/>
            <a:ext cx="1854201" cy="178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03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CD0A4A-92CB-4BD4-17FB-660D98148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292045"/>
            <a:ext cx="9601200" cy="810164"/>
          </a:xfrm>
        </p:spPr>
        <p:txBody>
          <a:bodyPr>
            <a:normAutofit/>
          </a:bodyPr>
          <a:lstStyle/>
          <a:p>
            <a:r>
              <a:rPr lang="hu-HU" sz="3600" b="1" dirty="0"/>
              <a:t>Fejsérülések kezelése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C87796-5059-52CF-ACAD-3C68C9CF5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529314" cy="42427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hu-HU" sz="2800" dirty="0">
                <a:ea typeface="+mn-lt"/>
                <a:cs typeface="+mn-lt"/>
              </a:rPr>
              <a:t>„hányt-e az illető epét, elhomályosult-e a látása, elnémult-e, folyt-e vér az orrából vagy a füléből, összeesett-e, vagy eszméletlenül feküdt-e, mintha aludna; mert ezek a jelenségek nem fordulnak elő, ha a csont nem törött.” </a:t>
            </a:r>
          </a:p>
          <a:p>
            <a:pPr marL="383540" indent="-383540"/>
            <a:r>
              <a:rPr lang="hu-HU" sz="2800" b="1" dirty="0">
                <a:ea typeface="+mn-lt"/>
                <a:cs typeface="+mn-lt"/>
              </a:rPr>
              <a:t>"</a:t>
            </a:r>
            <a:r>
              <a:rPr lang="hu-HU" sz="2800" b="1" err="1">
                <a:ea typeface="+mn-lt"/>
                <a:cs typeface="+mn-lt"/>
              </a:rPr>
              <a:t>whether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the</a:t>
            </a:r>
            <a:r>
              <a:rPr lang="hu-HU" sz="2800" b="1" dirty="0">
                <a:ea typeface="+mn-lt"/>
                <a:cs typeface="+mn-lt"/>
              </a:rPr>
              <a:t> man </a:t>
            </a:r>
            <a:r>
              <a:rPr lang="hu-HU" sz="2800" b="1" err="1">
                <a:ea typeface="+mn-lt"/>
                <a:cs typeface="+mn-lt"/>
              </a:rPr>
              <a:t>vomited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bile</a:t>
            </a:r>
            <a:r>
              <a:rPr lang="hu-HU" sz="2800" b="1" dirty="0">
                <a:ea typeface="+mn-lt"/>
                <a:cs typeface="+mn-lt"/>
              </a:rPr>
              <a:t>, </a:t>
            </a:r>
            <a:r>
              <a:rPr lang="hu-HU" sz="2800" b="1" err="1">
                <a:ea typeface="+mn-lt"/>
                <a:cs typeface="+mn-lt"/>
              </a:rPr>
              <a:t>whether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his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sight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was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obscured</a:t>
            </a:r>
            <a:r>
              <a:rPr lang="hu-HU" sz="2800" b="1" dirty="0">
                <a:ea typeface="+mn-lt"/>
                <a:cs typeface="+mn-lt"/>
              </a:rPr>
              <a:t>, he </a:t>
            </a:r>
            <a:r>
              <a:rPr lang="hu-HU" sz="2800" b="1" err="1">
                <a:ea typeface="+mn-lt"/>
                <a:cs typeface="+mn-lt"/>
              </a:rPr>
              <a:t>became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speechless</a:t>
            </a:r>
            <a:r>
              <a:rPr lang="hu-HU" sz="2800" b="1" dirty="0">
                <a:ea typeface="+mn-lt"/>
                <a:cs typeface="+mn-lt"/>
              </a:rPr>
              <a:t>, </a:t>
            </a:r>
            <a:r>
              <a:rPr lang="hu-HU" sz="2800" b="1" err="1">
                <a:ea typeface="+mn-lt"/>
                <a:cs typeface="+mn-lt"/>
              </a:rPr>
              <a:t>blood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flowed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from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his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nostrils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or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ears</a:t>
            </a:r>
            <a:r>
              <a:rPr lang="hu-HU" sz="2800" b="1" dirty="0">
                <a:ea typeface="+mn-lt"/>
                <a:cs typeface="+mn-lt"/>
              </a:rPr>
              <a:t>, he </a:t>
            </a:r>
            <a:r>
              <a:rPr lang="hu-HU" sz="2800" b="1" err="1">
                <a:ea typeface="+mn-lt"/>
                <a:cs typeface="+mn-lt"/>
              </a:rPr>
              <a:t>fell</a:t>
            </a:r>
            <a:r>
              <a:rPr lang="hu-HU" sz="2800" b="1" dirty="0">
                <a:ea typeface="+mn-lt"/>
                <a:cs typeface="+mn-lt"/>
              </a:rPr>
              <a:t> down </a:t>
            </a:r>
            <a:r>
              <a:rPr lang="hu-HU" sz="2800" b="1" err="1">
                <a:ea typeface="+mn-lt"/>
                <a:cs typeface="+mn-lt"/>
              </a:rPr>
              <a:t>or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lay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senseless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as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if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asleep</a:t>
            </a:r>
            <a:r>
              <a:rPr lang="hu-HU" sz="2800" b="1" dirty="0">
                <a:ea typeface="+mn-lt"/>
                <a:cs typeface="+mn-lt"/>
              </a:rPr>
              <a:t>; </a:t>
            </a:r>
            <a:r>
              <a:rPr lang="hu-HU" sz="2800" b="1" err="1">
                <a:ea typeface="+mn-lt"/>
                <a:cs typeface="+mn-lt"/>
              </a:rPr>
              <a:t>for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these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things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do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not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happen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unless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the</a:t>
            </a:r>
            <a:r>
              <a:rPr lang="hu-HU" sz="2800" b="1" dirty="0">
                <a:ea typeface="+mn-lt"/>
                <a:cs typeface="+mn-lt"/>
              </a:rPr>
              <a:t> </a:t>
            </a:r>
            <a:r>
              <a:rPr lang="hu-HU" sz="2800" b="1" err="1">
                <a:ea typeface="+mn-lt"/>
                <a:cs typeface="+mn-lt"/>
              </a:rPr>
              <a:t>bone</a:t>
            </a:r>
            <a:r>
              <a:rPr lang="hu-HU" sz="2800" b="1" dirty="0">
                <a:ea typeface="+mn-lt"/>
                <a:cs typeface="+mn-lt"/>
              </a:rPr>
              <a:t> is </a:t>
            </a:r>
            <a:r>
              <a:rPr lang="hu-HU" sz="2800" b="1" err="1">
                <a:ea typeface="+mn-lt"/>
                <a:cs typeface="+mn-lt"/>
              </a:rPr>
              <a:t>broken</a:t>
            </a:r>
            <a:r>
              <a:rPr lang="hu-HU" sz="2800" b="1" dirty="0">
                <a:ea typeface="+mn-lt"/>
                <a:cs typeface="+mn-lt"/>
              </a:rPr>
              <a:t>." - </a:t>
            </a:r>
            <a:r>
              <a:rPr lang="hu-HU" sz="2800" b="1" err="1">
                <a:ea typeface="+mn-lt"/>
                <a:cs typeface="+mn-lt"/>
              </a:rPr>
              <a:t>Celsus</a:t>
            </a:r>
            <a:r>
              <a:rPr lang="hu-HU" sz="2800" b="1" dirty="0">
                <a:ea typeface="+mn-lt"/>
                <a:cs typeface="+mn-lt"/>
              </a:rPr>
              <a:t> (VIII.4/377.14–18) </a:t>
            </a:r>
            <a:endParaRPr lang="hu-HU" sz="2800" b="1">
              <a:solidFill>
                <a:srgbClr val="000000"/>
              </a:solidFill>
              <a:highlight>
                <a:srgbClr val="FFE5E5"/>
              </a:highlight>
              <a:latin typeface="Aptos"/>
              <a:ea typeface="+mn-lt"/>
              <a:cs typeface="+mn-lt"/>
            </a:endParaRPr>
          </a:p>
        </p:txBody>
      </p:sp>
      <p:pic>
        <p:nvPicPr>
          <p:cNvPr id="5" name="Kép 4" descr="A képen ruházat, katona, katonaság, Katona látható&#10;&#10;Lehet, hogy az AI által létrehozott tartalom helytelen.">
            <a:extLst>
              <a:ext uri="{FF2B5EF4-FFF2-40B4-BE49-F238E27FC236}">
                <a16:creationId xmlns:a16="http://schemas.microsoft.com/office/drawing/2014/main" id="{29F6DB4D-8862-D7A2-AAC6-9A64C20B1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2178" y="297483"/>
            <a:ext cx="1865283" cy="178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57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1DAACB-7922-D1C9-BB72-B660C813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711" y="939800"/>
            <a:ext cx="9601200" cy="1149723"/>
          </a:xfrm>
        </p:spPr>
        <p:txBody>
          <a:bodyPr>
            <a:normAutofit/>
          </a:bodyPr>
          <a:lstStyle/>
          <a:p>
            <a:r>
              <a:rPr lang="hu-HU" sz="3600" b="1" dirty="0"/>
              <a:t>Sebzárás és kötés</a:t>
            </a:r>
            <a:endParaRPr lang="hu-HU" sz="3600" b="1">
              <a:solidFill>
                <a:srgbClr val="000000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585F97-C306-C20E-3220-BF615EBE6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378" y="1834444"/>
            <a:ext cx="9601200" cy="466795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/>
            <a:r>
              <a:rPr lang="hu-HU" sz="2400" dirty="0">
                <a:ea typeface="+mn-lt"/>
                <a:cs typeface="+mn-lt"/>
              </a:rPr>
              <a:t>„… először a kitüremkedett beleket kell visszahelyezni megfelelő helyükre, azután kell a sebet összevarrni…” </a:t>
            </a:r>
          </a:p>
          <a:p>
            <a:pPr marL="383540" indent="-383540"/>
            <a:r>
              <a:rPr lang="hu-HU" sz="2400" b="1" dirty="0">
                <a:ea typeface="+mn-lt"/>
                <a:cs typeface="+mn-lt"/>
              </a:rPr>
              <a:t>" ... </a:t>
            </a:r>
            <a:r>
              <a:rPr lang="hu-HU" sz="2400" b="1" err="1">
                <a:ea typeface="+mn-lt"/>
                <a:cs typeface="+mn-lt"/>
              </a:rPr>
              <a:t>first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one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needs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to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put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away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the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prolapsed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intestines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into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their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proper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place</a:t>
            </a:r>
            <a:r>
              <a:rPr lang="hu-HU" sz="2400" b="1" dirty="0">
                <a:ea typeface="+mn-lt"/>
                <a:cs typeface="+mn-lt"/>
              </a:rPr>
              <a:t>, </a:t>
            </a:r>
            <a:r>
              <a:rPr lang="hu-HU" sz="2400" b="1" err="1">
                <a:ea typeface="+mn-lt"/>
                <a:cs typeface="+mn-lt"/>
              </a:rPr>
              <a:t>second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after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that</a:t>
            </a:r>
            <a:r>
              <a:rPr lang="hu-HU" sz="2400" b="1" dirty="0">
                <a:ea typeface="+mn-lt"/>
                <a:cs typeface="+mn-lt"/>
              </a:rPr>
              <a:t> [ </a:t>
            </a:r>
            <a:r>
              <a:rPr lang="hu-HU" sz="2400" b="1" err="1">
                <a:ea typeface="+mn-lt"/>
                <a:cs typeface="+mn-lt"/>
              </a:rPr>
              <a:t>one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needs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to</a:t>
            </a:r>
            <a:r>
              <a:rPr lang="hu-HU" sz="2400" b="1" dirty="0">
                <a:ea typeface="+mn-lt"/>
                <a:cs typeface="+mn-lt"/>
              </a:rPr>
              <a:t>] </a:t>
            </a:r>
            <a:r>
              <a:rPr lang="hu-HU" sz="2400" b="1" err="1">
                <a:ea typeface="+mn-lt"/>
                <a:cs typeface="+mn-lt"/>
              </a:rPr>
              <a:t>suture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the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wound</a:t>
            </a:r>
            <a:r>
              <a:rPr lang="hu-HU" sz="2400" b="1" dirty="0">
                <a:ea typeface="+mn-lt"/>
                <a:cs typeface="+mn-lt"/>
              </a:rPr>
              <a:t>, … (</a:t>
            </a:r>
            <a:r>
              <a:rPr lang="hu-HU" sz="2400" b="1" err="1">
                <a:ea typeface="+mn-lt"/>
                <a:cs typeface="+mn-lt"/>
              </a:rPr>
              <a:t>Galenos</a:t>
            </a:r>
            <a:r>
              <a:rPr lang="hu-HU" sz="2400" b="1" dirty="0">
                <a:ea typeface="+mn-lt"/>
                <a:cs typeface="+mn-lt"/>
              </a:rPr>
              <a:t>, De </a:t>
            </a:r>
            <a:r>
              <a:rPr lang="hu-HU" sz="2400" b="1" err="1">
                <a:ea typeface="+mn-lt"/>
                <a:cs typeface="+mn-lt"/>
              </a:rPr>
              <a:t>methodo</a:t>
            </a:r>
            <a:r>
              <a:rPr lang="hu-HU" sz="2400" b="1" dirty="0">
                <a:ea typeface="+mn-lt"/>
                <a:cs typeface="+mn-lt"/>
              </a:rPr>
              <a:t> </a:t>
            </a:r>
            <a:r>
              <a:rPr lang="hu-HU" sz="2400" b="1" err="1">
                <a:ea typeface="+mn-lt"/>
                <a:cs typeface="+mn-lt"/>
              </a:rPr>
              <a:t>medendi</a:t>
            </a:r>
            <a:r>
              <a:rPr lang="hu-HU" sz="2400" b="1" dirty="0">
                <a:ea typeface="+mn-lt"/>
                <a:cs typeface="+mn-lt"/>
              </a:rPr>
              <a:t>)</a:t>
            </a:r>
            <a:endParaRPr lang="hu-HU" sz="2400" b="1"/>
          </a:p>
        </p:txBody>
      </p:sp>
      <p:pic>
        <p:nvPicPr>
          <p:cNvPr id="5" name="Kép 4" descr="A képen ruházat, katona, katonaság, Katona látható&#10;&#10;Lehet, hogy az AI által létrehozott tartalom helytelen.">
            <a:extLst>
              <a:ext uri="{FF2B5EF4-FFF2-40B4-BE49-F238E27FC236}">
                <a16:creationId xmlns:a16="http://schemas.microsoft.com/office/drawing/2014/main" id="{810320DB-934C-BF54-21D9-77FBD63FA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2178" y="297483"/>
            <a:ext cx="1865283" cy="1787153"/>
          </a:xfrm>
          <a:prstGeom prst="rect">
            <a:avLst/>
          </a:prstGeom>
        </p:spPr>
      </p:pic>
      <p:pic>
        <p:nvPicPr>
          <p:cNvPr id="6" name="Kép 5" descr="A képen Emberi arc, festmény, művészet, rajz látható&#10;&#10;Lehet, hogy az AI által létrehozott tartalom helytelen.">
            <a:extLst>
              <a:ext uri="{FF2B5EF4-FFF2-40B4-BE49-F238E27FC236}">
                <a16:creationId xmlns:a16="http://schemas.microsoft.com/office/drawing/2014/main" id="{85EE5407-7FBA-62D8-9D81-BF3F6AAA4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833" y="3598333"/>
            <a:ext cx="4529667" cy="301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84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B556C4-7E49-4C36-845D-FC58F5073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római légiók logisztikája I. rész | Supply Chain Monitor">
            <a:extLst>
              <a:ext uri="{FF2B5EF4-FFF2-40B4-BE49-F238E27FC236}">
                <a16:creationId xmlns:a16="http://schemas.microsoft.com/office/drawing/2014/main" id="{9BA59470-7F78-CD25-5989-E359738984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21855" b="559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E8AA3391-D4D0-4307-CDA4-8BC05D6CA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3" y="1368778"/>
            <a:ext cx="9601200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hu-HU" sz="3600" b="1" dirty="0">
                <a:ea typeface="+mn-lt"/>
                <a:cs typeface="+mn-lt"/>
              </a:rPr>
              <a:t>Diploma </a:t>
            </a:r>
            <a:r>
              <a:rPr lang="hu-HU" sz="3600" b="1" dirty="0" err="1">
                <a:ea typeface="+mn-lt"/>
                <a:cs typeface="+mn-lt"/>
              </a:rPr>
              <a:t>militare</a:t>
            </a:r>
            <a:endParaRPr lang="hu-HU" sz="3600" dirty="0"/>
          </a:p>
          <a:p>
            <a:pPr marL="383540" indent="-383540"/>
            <a:endParaRPr lang="hu-HU" sz="3600" b="1" dirty="0"/>
          </a:p>
          <a:p>
            <a:pPr marL="383540" indent="-383540"/>
            <a:r>
              <a:rPr lang="hu-HU" sz="3600" b="1" dirty="0"/>
              <a:t>Aszklépiosz-templom "felejtés vize"</a:t>
            </a:r>
          </a:p>
          <a:p>
            <a:pPr marL="383540" indent="-383540"/>
            <a:r>
              <a:rPr lang="hu-HU" sz="3600" b="1" dirty="0"/>
              <a:t>Tragédiák mint terápia</a:t>
            </a:r>
          </a:p>
        </p:txBody>
      </p:sp>
    </p:spTree>
    <p:extLst>
      <p:ext uri="{BB962C8B-B14F-4D97-AF65-F5344CB8AC3E}">
        <p14:creationId xmlns:p14="http://schemas.microsoft.com/office/powerpoint/2010/main" val="1271673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94A670-923D-B2FC-A347-5298B167B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713" y="2367951"/>
            <a:ext cx="9601200" cy="1485900"/>
          </a:xfrm>
        </p:spPr>
        <p:txBody>
          <a:bodyPr/>
          <a:lstStyle/>
          <a:p>
            <a:pPr algn="ctr"/>
            <a:r>
              <a:rPr lang="hu-HU" b="1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364903289"/>
      </p:ext>
    </p:extLst>
  </p:cSld>
  <p:clrMapOvr>
    <a:masterClrMapping/>
  </p:clrMapOvr>
</p:sld>
</file>

<file path=ppt/theme/theme1.xml><?xml version="1.0" encoding="utf-8"?>
<a:theme xmlns:a="http://schemas.openxmlformats.org/drawingml/2006/main" name="Körülvágás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TF00001241</Template>
  <TotalTime>0</TotalTime>
  <Words>1</Words>
  <Application>Microsoft Office PowerPoint</Application>
  <PresentationFormat>Szélesvásznú</PresentationFormat>
  <Paragraphs>1</Paragraphs>
  <Slides>13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Körülvágás</vt:lpstr>
      <vt:lpstr>A sebesültek ellátása és kezelése az ókori görög és római hadseregben</vt:lpstr>
      <vt:lpstr>Irodalomjegyzék</vt:lpstr>
      <vt:lpstr>Görög orvoslás</vt:lpstr>
      <vt:lpstr>A görög katonai orvoslás</vt:lpstr>
      <vt:lpstr>Római katonai orvoslás</vt:lpstr>
      <vt:lpstr>A Valetudinarium (katonai kórház)</vt:lpstr>
      <vt:lpstr>PowerPoint-bemutató</vt:lpstr>
      <vt:lpstr>Kezelési módszerek és eszközök</vt:lpstr>
      <vt:lpstr>PowerPoint-bemutató</vt:lpstr>
      <vt:lpstr>Fejsérülések kezelése</vt:lpstr>
      <vt:lpstr>Sebzárás és kötés</vt:lpstr>
      <vt:lpstr>PowerPoint-bemutató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542</cp:revision>
  <dcterms:created xsi:type="dcterms:W3CDTF">2026-02-17T07:57:07Z</dcterms:created>
  <dcterms:modified xsi:type="dcterms:W3CDTF">2026-02-23T11:50:47Z</dcterms:modified>
</cp:coreProperties>
</file>