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3" r:id="rId6"/>
    <p:sldId id="267" r:id="rId7"/>
    <p:sldId id="266" r:id="rId8"/>
    <p:sldId id="261" r:id="rId9"/>
    <p:sldId id="259" r:id="rId10"/>
    <p:sldId id="260" r:id="rId11"/>
    <p:sldId id="265" r:id="rId12"/>
    <p:sldId id="262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499299-E513-C6C7-B121-0153C744B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E487492-A12B-DF22-6209-7F2CBBF23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E8C8A9-89BA-39EA-AE6B-13446D27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D10A4C-FCA6-2822-6795-35D61624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6933C2-E416-D8A1-F113-8F1DF15C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715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961A2A-871F-B3DC-6225-C08B7705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595A62-2B5D-D785-CB6A-F15EF3864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AEBCB8D-2B55-54BF-011E-F782272D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DA157A7-1BA6-C719-11B7-2B93911C4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E03D784-AAE2-E81C-4B0B-65C1CEAC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0464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8F61A0-198C-F2D6-E25C-82CD72C4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08BB775-5B82-47DE-143C-F08EE5F51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0FF24F4-1443-3374-75D2-17179D128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EFECDB9-31DA-BEE2-B2AD-09413550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2DDED8-45AB-F3D6-B621-868D7908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109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71DF02-6B16-975E-E2FE-88A4E1D9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A58D28-DD4F-04F8-8A6B-1899AF69C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7F566DF-13F7-1C00-4030-49AB57CFB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C46885A-5447-31A1-B8B5-66F660726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D45505E-D1DB-AD31-A0DF-797CA87B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04F5725-6ECE-129F-E8A4-899771559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141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36A0C1-94B6-260C-1818-EF49F868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55CD1D0-1E10-E06B-F436-999C740FC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5F65A3D-2549-C64E-8A97-0BF70BB62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2946F3D-3D9A-A34D-4937-55C3641A0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29DE864-6DA4-1482-8AC9-BDC499E3FD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828E1F4-B127-D854-4A36-643D34AC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B8C43D8-0EFA-83F9-0170-036C9C14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8C1ED58-4B17-FEF4-3E70-14AAECBD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029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6B43C5-81BE-F310-62A1-EA7E9726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A9A9D82-6EA6-31EB-B820-5F5442C5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5ECF113-5293-03D6-943D-2D33B9E6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83EAE65-6815-4B99-9221-AF505042D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4985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9DB0231-EE40-0142-9095-59A319C9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689A86B-3A67-AF1F-43C0-5678C6BA1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181F901-05B0-9F48-9017-11C453F3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397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FDCED9-50C1-5374-503D-3A68D15B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468E48-BFE0-826C-4DED-85B9F2FA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113E674-2345-FE7E-9308-5975F3278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6D3D84E-F5C3-9215-804D-1223A5B8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4A541EC-713C-508D-51DA-59CA2FD64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321C454-81CB-F1FC-40AE-A63D61E1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866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4CC08F-22C0-2F27-8A80-8B89C6CE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E7119B2-C1B1-7DF0-2B8A-E043924D1A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011504A-E119-54AD-3A68-59385DD38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CEF5328-E8B7-3062-6F53-1DA578A4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12A880C-9302-349C-1A89-74FD27D9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41103F9-EDA3-A51A-68C3-B9556F943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076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23C825-CBEB-4616-F381-F41E9B47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9EC3AD5-4ADE-3E91-AF6B-284093B2F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B016AD8-3609-FCD5-A64B-2CA348168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89ADBB-7610-A758-F648-F66AF3B2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111B9DC-AA94-DF61-7D3F-152473A2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337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ACEF00C-8BA6-D4FF-0A1F-D229E3547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2E4D689-5167-210B-68D4-8DA93786E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2DA091-EFE9-1A90-C4E6-7FC4266B7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353584-FAAA-3124-3DF2-DDF02878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A5F9B2-E40F-EBC7-4B84-DAFCA019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635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88280B1-799E-0505-7711-F2FF0E35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C14A73B-D3B0-D5E6-AD07-99716A533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C497E5-1F37-F9F4-AC16-7FC8797E1F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F600E-C991-438C-B2D9-881B891BBBF2}" type="datetimeFigureOut">
              <a:rPr lang="hu-HU" smtClean="0"/>
              <a:t>2026. 05. 12.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A152B20-EC48-4AE6-52C1-411B32F19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3B88A6A-98EA-34A9-C215-E428CF2C5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2011-6C3F-4FB5-8CEF-ACB130B011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0356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varoma.org/" TargetMode="External"/><Relationship Id="rId2" Type="http://schemas.openxmlformats.org/officeDocument/2006/relationships/hyperlink" Target="https://www.britannic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.wikipedia.or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AD42223-0816-C37D-9237-211EBAE19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57200"/>
            <a:ext cx="10909640" cy="1368614"/>
          </a:xfrm>
        </p:spPr>
        <p:txBody>
          <a:bodyPr anchor="ctr">
            <a:normAutofit/>
          </a:bodyPr>
          <a:lstStyle/>
          <a:p>
            <a:r>
              <a:rPr lang="hu-HU" sz="6600"/>
              <a:t>Dionysos,Liber, Bacchus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84F32D0-FAF8-1D2E-2155-AC4C4AA8A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1922561"/>
            <a:ext cx="10909643" cy="552659"/>
          </a:xfrm>
        </p:spPr>
        <p:txBody>
          <a:bodyPr anchor="ctr">
            <a:normAutofit/>
          </a:bodyPr>
          <a:lstStyle/>
          <a:p>
            <a:r>
              <a:rPr lang="hu-HU" dirty="0" err="1"/>
              <a:t>Készítette:Szőcze</a:t>
            </a:r>
            <a:r>
              <a:rPr lang="hu-HU" dirty="0"/>
              <a:t> Botond</a:t>
            </a:r>
          </a:p>
        </p:txBody>
      </p:sp>
      <p:sp>
        <p:nvSpPr>
          <p:cNvPr id="308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Michelangelo Buonarroti: Bacchus">
            <a:extLst>
              <a:ext uri="{FF2B5EF4-FFF2-40B4-BE49-F238E27FC236}">
                <a16:creationId xmlns:a16="http://schemas.microsoft.com/office/drawing/2014/main" id="{4D1B3F36-8B25-5ED1-53CF-F2FD4B6C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0585" y="2642616"/>
            <a:ext cx="2073325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avaggio: Bacchus (1593–1597)">
            <a:extLst>
              <a:ext uri="{FF2B5EF4-FFF2-40B4-BE49-F238E27FC236}">
                <a16:creationId xmlns:a16="http://schemas.microsoft.com/office/drawing/2014/main" id="{AC505C1F-6C38-F024-D5E8-99FF88834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0220" y="2642616"/>
            <a:ext cx="3162968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932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DAB8EAD-1B7B-A019-9D2B-FE5E2398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Felhasznált irodalom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2952CA-37BA-B26C-F704-143E82053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Gesine Manuwald (2020). Dionysus/Bacchus/Liber in Cicero. In Fiachra Mac Góráin (szerk.), Dionysus and Rome: Religion and Literature (157–176. o.). Berlin–Boston: De Gruyter.</a:t>
            </a:r>
          </a:p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Julius Firmicus Maternus (1970): </a:t>
            </a:r>
            <a:r>
              <a:rPr lang="en-US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The Error of the Pagan Religions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. Ford. Clarence A. Forbes. New York: Newman Press, 55</a:t>
            </a:r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-56 (olvasva:https://archive.org/)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James George Frazer (2001): </a:t>
            </a:r>
            <a:r>
              <a:rPr lang="hu-HU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Az aranyág</a:t>
            </a:r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. Budapest: Osiris Kiadó.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Robert Rousselle (1987): Liber-Dionysus in Early Roman Drama. </a:t>
            </a:r>
            <a:r>
              <a:rPr lang="hu-HU" sz="2200" i="1">
                <a:latin typeface="Times New Roman" panose="02020603050405020304" pitchFamily="18" charset="0"/>
                <a:cs typeface="Times New Roman" panose="02020603050405020304" pitchFamily="18" charset="0"/>
              </a:rPr>
              <a:t>The Classical Journal</a:t>
            </a:r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, 82(3), 193–198.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https://www.britannica.com/</a:t>
            </a:r>
            <a:endParaRPr lang="hu-H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http://www.novaroma.org/</a:t>
            </a:r>
            <a:endParaRPr lang="hu-H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https://hu.wikipedia.org/</a:t>
            </a:r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 (képek)</a:t>
            </a:r>
          </a:p>
        </p:txBody>
      </p:sp>
    </p:spTree>
    <p:extLst>
      <p:ext uri="{BB962C8B-B14F-4D97-AF65-F5344CB8AC3E}">
        <p14:creationId xmlns:p14="http://schemas.microsoft.com/office/powerpoint/2010/main" val="280805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033A074-852E-14F1-05DD-5A686F56A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Dionysos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A514EE-A641-5C4F-C493-56234B557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Görög isten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Trákiai/ keleti eredet?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Bor, mámor, szőlő, termékenység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Kapcsolat fákkal, gyümölcsökkel, földműveléssel-ciklikusság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színház</a:t>
            </a:r>
          </a:p>
          <a:p>
            <a:endParaRPr lang="hu-HU" sz="220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3BDA24F-2C81-E053-CE80-B43BD99C5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2" y="640080"/>
            <a:ext cx="278892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5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F7D06ED-83CF-9B76-8D54-323901DA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Nonnos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A339DE-B383-AF12-F19C-24D1ED459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Zeus, Persephone, kígyó, szarvas gyermek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Titánok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Semele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Comb</a:t>
            </a:r>
          </a:p>
        </p:txBody>
      </p:sp>
    </p:spTree>
    <p:extLst>
      <p:ext uri="{BB962C8B-B14F-4D97-AF65-F5344CB8AC3E}">
        <p14:creationId xmlns:p14="http://schemas.microsoft.com/office/powerpoint/2010/main" val="383287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383E066-8F35-9F3C-2E26-8880721FB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Firmicus Maternus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A61F61-F30C-0A98-D013-FF44253E9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Kréta királyának fia, Jupiternek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Király távollétében hasonló történet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Reflexió krétai szokásokra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Bika kecske, áldozat</a:t>
            </a:r>
          </a:p>
          <a:p>
            <a:endParaRPr lang="hu-HU" sz="2200"/>
          </a:p>
          <a:p>
            <a:endParaRPr lang="hu-HU" sz="2200"/>
          </a:p>
        </p:txBody>
      </p:sp>
    </p:spTree>
    <p:extLst>
      <p:ext uri="{BB962C8B-B14F-4D97-AF65-F5344CB8AC3E}">
        <p14:creationId xmlns:p14="http://schemas.microsoft.com/office/powerpoint/2010/main" val="349294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C2CB52C-14C9-304F-0E5B-F6113DCA2CCA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A krétaiak pedig, hogy lecsillapítsák dühöngő zsarnokuk vad szenvedélyét, a halála évfordulóját ünnepnappá tették, és kétévenként visszatérő szent szertartásokat rendeztek, amelyek során sorról sorra eljátsszák mindazt, amit a fiú tett vagy elszenvedett halálakor. Élő bikát tépnek szét fogaikkal, ezzel idézve fel a kegyetlen lakomát ebben a rendszeres megemlékezésben; az erdők rejtekén pedig összefüggéstelen ordításokkal üvöltenek, mintha őrültek volnának, hogy elhitessék: a bűntett nem árulásból, hanem őrületből fakadt. Előttük viszik a kosarat, amelyben a nővér titokban elrejtette a szívet, és fuvolák csilingelésével meg cintányérok zajával utánozzák azt a csörgőt, amellyel a fiút megtévesztették. Így aztán, hogy tiszteletet adjanak egy zsarnoknak, a szolgai tömeg azt, akinek még rendes temetés sem jutott, istenné tette.</a:t>
            </a:r>
          </a:p>
        </p:txBody>
      </p:sp>
    </p:spTree>
    <p:extLst>
      <p:ext uri="{BB962C8B-B14F-4D97-AF65-F5344CB8AC3E}">
        <p14:creationId xmlns:p14="http://schemas.microsoft.com/office/powerpoint/2010/main" val="233573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DD41D24-E006-9832-4DC8-B97FD5E5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03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00519C6-0425-9B84-1EFD-8EE77982F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Dionysos Rómában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F33D9F-BC51-96DA-AEAF-5C4540C28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Kereskedelem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„import”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Megfeleltetés, nyitottság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2 hullám</a:t>
            </a:r>
          </a:p>
        </p:txBody>
      </p:sp>
      <p:pic>
        <p:nvPicPr>
          <p:cNvPr id="4" name="Kép 3" descr="Bacchus liber.jpg">
            <a:extLst>
              <a:ext uri="{FF2B5EF4-FFF2-40B4-BE49-F238E27FC236}">
                <a16:creationId xmlns:a16="http://schemas.microsoft.com/office/drawing/2014/main" id="{F0ADD550-C6E8-030A-444F-58CFB828E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95" r="24812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198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4B7BC55-374C-4711-DBAA-D3725634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Bacchus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CCFED7-6C32-3DA7-5B58-717E3B91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Római megfelelő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Bor, orgiák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Cicerónál negatív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Kr.e 2.század üldözés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Ephesus-Antonius</a:t>
            </a:r>
          </a:p>
        </p:txBody>
      </p:sp>
      <p:pic>
        <p:nvPicPr>
          <p:cNvPr id="4" name="Picture 4" descr="Caravaggio: Bacchus (1593–1597)">
            <a:extLst>
              <a:ext uri="{FF2B5EF4-FFF2-40B4-BE49-F238E27FC236}">
                <a16:creationId xmlns:a16="http://schemas.microsoft.com/office/drawing/2014/main" id="{D1526E21-A88D-5A8E-CC03-BCCF94DF8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5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52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04F915A-2517-830D-139A-F2086D0D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Liber Pater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C60E4C-96BD-2134-38CC-F67970FA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Ősi itáliai isten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Aventinus, triász, Ceres Libera, Kr.e. 496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Földművelés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Szabadság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Plebejusok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2.század óta megfeleltették Dionysossal?</a:t>
            </a:r>
          </a:p>
          <a:p>
            <a:r>
              <a:rPr lang="hu-HU" sz="2000">
                <a:latin typeface="Times New Roman" panose="02020603050405020304" pitchFamily="18" charset="0"/>
                <a:cs typeface="Times New Roman" panose="02020603050405020304" pitchFamily="18" charset="0"/>
              </a:rPr>
              <a:t>Költők, birodalmi idők?</a:t>
            </a:r>
          </a:p>
          <a:p>
            <a:endParaRPr lang="hu-HU" sz="2000"/>
          </a:p>
        </p:txBody>
      </p:sp>
      <p:pic>
        <p:nvPicPr>
          <p:cNvPr id="4" name="Kép 3" descr="Liber Pater.jpg">
            <a:extLst>
              <a:ext uri="{FF2B5EF4-FFF2-40B4-BE49-F238E27FC236}">
                <a16:creationId xmlns:a16="http://schemas.microsoft.com/office/drawing/2014/main" id="{6F6785AA-BABF-252B-ABFA-DB37B0DBA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214380"/>
            <a:ext cx="5458968" cy="242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3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7008CCE-42F6-F8DE-5A86-0FBCAA8FE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Liberalia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F87C28-9817-6FC1-1E0A-622F70046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03.17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Toga Virilis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Nagykorúság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Termékenység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Cicero-szabadság</a:t>
            </a:r>
          </a:p>
        </p:txBody>
      </p:sp>
    </p:spTree>
    <p:extLst>
      <p:ext uri="{BB962C8B-B14F-4D97-AF65-F5344CB8AC3E}">
        <p14:creationId xmlns:p14="http://schemas.microsoft.com/office/powerpoint/2010/main" val="2176930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EECAEB0-2865-E1C5-F7E5-7C9138C3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5400">
                <a:latin typeface="Times New Roman" panose="02020603050405020304" pitchFamily="18" charset="0"/>
                <a:cs typeface="Times New Roman" panose="02020603050405020304" pitchFamily="18" charset="0"/>
              </a:rPr>
              <a:t>Cicero értékelése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C31CEA-AC0A-5CDF-BE2B-993FDD9E8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Bacchus-bor, negatív értékelés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Liber-szabadság, pozitív kép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Dionyssos-görög isten, nála megjelenik külön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Bacchor-Marcus Antonius</a:t>
            </a:r>
          </a:p>
          <a:p>
            <a:r>
              <a:rPr lang="hu-HU" sz="2200">
                <a:latin typeface="Times New Roman" panose="02020603050405020304" pitchFamily="18" charset="0"/>
                <a:cs typeface="Times New Roman" panose="02020603050405020304" pitchFamily="18" charset="0"/>
              </a:rPr>
              <a:t>Egyéni viszony nehezen megállapítható, filozófia</a:t>
            </a:r>
          </a:p>
        </p:txBody>
      </p:sp>
      <p:pic>
        <p:nvPicPr>
          <p:cNvPr id="4" name="Kép 3" descr="Marcus Tullius Cicero mellszobra(Bertel Thorvaldsen alkotása, 1799–1800)">
            <a:extLst>
              <a:ext uri="{FF2B5EF4-FFF2-40B4-BE49-F238E27FC236}">
                <a16:creationId xmlns:a16="http://schemas.microsoft.com/office/drawing/2014/main" id="{FF19DCEA-EE7D-B31F-C42E-31C3988AE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" r="-2" b="2480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78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715</TotalTime>
  <Words>423</Words>
  <Application>Microsoft Office PowerPoint</Application>
  <PresentationFormat>Szélesvásznú</PresentationFormat>
  <Paragraphs>59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Office-téma</vt:lpstr>
      <vt:lpstr>Dionysos,Liber, Bacchus</vt:lpstr>
      <vt:lpstr>Felhasznált irodalom</vt:lpstr>
      <vt:lpstr>Dionysos</vt:lpstr>
      <vt:lpstr>Nonnos</vt:lpstr>
      <vt:lpstr>Firmicus Maternus</vt:lpstr>
      <vt:lpstr>PowerPoint-bemutató</vt:lpstr>
      <vt:lpstr>PowerPoint-bemutató</vt:lpstr>
      <vt:lpstr>Dionysos Rómában</vt:lpstr>
      <vt:lpstr>Bacchus</vt:lpstr>
      <vt:lpstr>Liber Pater</vt:lpstr>
      <vt:lpstr>Liberalia</vt:lpstr>
      <vt:lpstr>Cicero értékelése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Boti</dc:creator>
  <cp:lastModifiedBy>Szőcze Botond Dominik</cp:lastModifiedBy>
  <cp:revision>40</cp:revision>
  <dcterms:created xsi:type="dcterms:W3CDTF">2026-03-22T20:44:26Z</dcterms:created>
  <dcterms:modified xsi:type="dcterms:W3CDTF">2026-05-12T15:42:26Z</dcterms:modified>
</cp:coreProperties>
</file>