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58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2D3A3C-5F82-6320-C9F4-469A02E72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0809AC6-A6E3-A8AD-E17A-7635469BB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4FEA2E6-87BA-5B77-2C21-151391F2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3A6ED0E-7940-A5EF-4584-37956BCA3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9E31791-D44D-C271-5F2A-A09A7A70E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154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B5A857-0CD0-4A33-6614-9C7D54191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7953A-9614-20ED-526C-44252BD73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F0C12DE-16A9-F1C6-773A-4861042A4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CD3E8C1-17C7-BD1B-3E02-B20FE9048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F9478F0-A3F1-AA48-E2BC-C4A7C93EF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000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34FBAA-85DE-7C81-4AFD-7BD801C1C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CCFD433-C3D3-12D4-BCB8-5004F292D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0A1450F-1C72-EC69-8B4F-493C9BDC8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02AC97A-13F4-776E-E2CD-FF0FDC45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29A5845-47DD-8E91-8A63-22B7A42E8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745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9AFD59-6EDC-807B-2A00-A4B95866E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9FA900-3319-1A0A-1189-04233C539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586EC0B-3205-96A6-7903-4F54C9490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CCDB277-8BC3-FB09-1776-940319742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4A35865-0C7B-836D-2646-A4311A9CD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8101AC5-932D-5FC6-D9AD-58C53968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509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00D862-5459-6574-6E1C-962630385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BB9B6A5-5D03-BDBE-CD81-980AF0ACC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E8BFABD-B34D-A295-D793-32D3E5CBE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CAB4D2C2-BDCA-C401-E112-BEB30872F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1FFC76C-2F78-ED29-7147-01489FBDB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57E60E2-9F46-103E-CD36-FD66E4F94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FF064B7-A260-4298-8687-B6B9A5A2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8EA9D9E-C71D-5F58-B53D-AE9D1CC5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7442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27AF41-7B94-32E9-1864-520933377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1F85907-2F49-BE11-DBF8-C572B3775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D7048C6-1ECD-3655-3EA5-A3B5E7ECF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1672FC2-E83E-3A6E-87EE-02D3C607D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104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1A39F5B-F330-13A8-11B2-57CC5B3AA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6620627-CFF5-E8DF-F2DE-3FF92CFF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4299100-1F65-44CD-60C0-620DD050D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945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CAB6E4-B0BF-28E7-735D-8FACA927C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D0EC330-49E9-D52D-18A0-1480EE91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C247960-31A0-ACFC-4BE5-EDDF64F5F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A613653-0BDE-4BAF-06C4-F9B36700B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EA1327E-CAA7-7124-B175-DAE1DE545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4A9004E-0130-688E-0A7A-17266563B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187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5BFCA8-51DB-483C-9954-C8748762A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B62A397-1D38-E768-6712-E45926406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E9373C8-4022-8D27-05A6-E25DD55CA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3752A1D-7940-ADC2-4ACC-A7BC31CE8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7C97711-1346-E8D7-49F0-85E10AFCE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7EB5649-8EC7-0CA4-FCC9-CA0C3412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353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34F93A-841F-016F-A222-1A91EAEB1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333AE84-1DA7-32CC-9EA6-50B42CA4C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5FB5723-99BD-E5CB-DC49-86C9C18FD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AA0536E-55B4-8713-ECFE-C197C264C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FA1AD63-D002-2C3D-6D3F-31F02A1E0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9986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6AA9FCB-A80A-C9B0-DAB0-71011B2D4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E67E03C-CBFC-A08F-A348-DCE5917D5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1083F95-CE52-A19A-073D-3943D07D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198D0BD-2FED-620A-08BE-F890459D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51EDDAE-81B7-5134-1AF2-E984FD829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94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0DA88D23-DBFF-5A59-E0CA-8709DE77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5A55689-9A62-E9D0-141B-8C0C6A13A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656EFEF-239E-69B8-6939-5ECB1ACD6B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77EC9-0F20-44C2-8108-1C64B2FF8383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30413EA-BF0B-8A40-2716-D29552C41C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3ECFB94-E9D5-552A-DD96-6E01117DA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4A88-8F50-4884-A16F-E11AFCE98C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2661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6DD77E-FBCE-68B1-9A7C-B174A70E43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Poszeidón kultusza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8372E66-089D-C7A6-606B-6994AAEA0E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Kristóf-Vollár Laura</a:t>
            </a:r>
          </a:p>
        </p:txBody>
      </p:sp>
    </p:spTree>
    <p:extLst>
      <p:ext uri="{BB962C8B-B14F-4D97-AF65-F5344CB8AC3E}">
        <p14:creationId xmlns:p14="http://schemas.microsoft.com/office/powerpoint/2010/main" val="962761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9D61E3-80CA-5688-75B1-CB76BD47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Bevezetés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B776287-3AA0-2347-F5B9-C41ECB39D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1867" cy="4351338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Poszeidón kultuszának megjelenése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Kettősség a kultuszban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kultuszhoz tartozó szimbólumok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szimbólumok megjelenés: különösen a pénzérméken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kultusz megjelenése egyes városokban,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Helike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C910971-BFE4-B634-1077-C9C9FE8E0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722" y="228600"/>
            <a:ext cx="4553573" cy="6176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317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D1F6FD-4DE1-70F2-5114-66A05303E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Poszeidón, a tengerek ura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A8165F-F2BB-B251-C021-4A8A6D731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9133" cy="4351338"/>
          </a:xfrm>
        </p:spPr>
        <p:txBody>
          <a:bodyPr>
            <a:normAutofit fontScale="925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Zeusz, Héra,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Hesztia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Démétér és Hadész bátyja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Megdöntik apjuk, Kronosz uralmát, felosztják a világegyetemet: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Tenger: Poszeidón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Ég: Zeusz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Alvilág: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Hádész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Mükénéi korban még földistenként és a termékenység isteneként említik-&gt;a későbbiekben a görög mitológiai fejlődés során kapcsolták össze a tengerekkel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02495B5-F51F-569B-CD27-C386A49FE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417" y="425126"/>
            <a:ext cx="4874454" cy="6007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7050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51F40D-CB35-0871-E1E9-AB0F3B3D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Poszeidón, a tengerek ura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9DD79A8-3F71-1A09-A51F-521F9D857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55000" cy="4351338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Jelképe a háromágú szigony.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Szigonyával megrázza a földet, minden földrengés az ő műve, sziklákat zúz szét, vihart kelt, vagy lecsendesít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Akik megharagítják, teljesen ki vannak szolgáltatva neki, ha hajóra szállnak- a tengerészek és halászok igyekeznek kiengesztelni megérkezésük után</a:t>
            </a:r>
          </a:p>
          <a:p>
            <a:r>
              <a:rPr lang="hu-HU" dirty="0"/>
              <a:t>Mivel a tengert úgy tekintették, mint amely körülöleli a földet és összetartja azt, Poszeidónt, annak az istennek is nevezték, aki egyben tartja a földet.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230727B-F8A1-D3B6-F649-01AE1C2B4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703" y="1654176"/>
            <a:ext cx="2629128" cy="3947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554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B104E2-BCA1-1A40-99E7-2A96CC019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Kapcsolata istenekkel, emberekkel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ED9D6A-97F6-6AF8-7EA9-460C1FE93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Poszeidón hatalmát csak Zeusz tudta felülmúlni</a:t>
            </a:r>
          </a:p>
          <a:p>
            <a:pPr lvl="1"/>
            <a:r>
              <a:rPr lang="hu-HU" dirty="0"/>
              <a:t>gyakran fellázadt ellene és haragra </a:t>
            </a:r>
            <a:r>
              <a:rPr lang="hu-HU" dirty="0" err="1"/>
              <a:t>gerjedt</a:t>
            </a:r>
            <a:r>
              <a:rPr lang="hu-HU" dirty="0"/>
              <a:t>, mégis mindig alárendelt maradt, és végül engedelmeskedett neki.</a:t>
            </a:r>
          </a:p>
          <a:p>
            <a:r>
              <a:rPr lang="hu-HU" dirty="0"/>
              <a:t> Kapzsi hajlama miatt gyakran került konfliktusba más istenekkel</a:t>
            </a:r>
          </a:p>
          <a:p>
            <a:r>
              <a:rPr lang="hu-HU" dirty="0"/>
              <a:t>A görögök szemében Poszeidón nehéz természetű, kiszámíthatatlan isten</a:t>
            </a:r>
          </a:p>
        </p:txBody>
      </p:sp>
    </p:spTree>
    <p:extLst>
      <p:ext uri="{BB962C8B-B14F-4D97-AF65-F5344CB8AC3E}">
        <p14:creationId xmlns:p14="http://schemas.microsoft.com/office/powerpoint/2010/main" val="3986498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EAEAE8-9E41-DADF-07D0-B81448B2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Poszeidón megalkotja a lovat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BDACA6-320C-91EA-2A59-C6117D036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lovak teremtője, megtanítja az embereket a lovaglásra és a kantár használatára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Történeti hagyomány a lovak megteremtéséről: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Poszeidón akkor alkotta meg a lovat, amikor udvarolt Démétérnek. Hogy lehűtse iránta érzett vágyát, az istennő azt kérte tőle, hogy hozza létre a valaha ismert legszebb állatot. Több sikertelen próbálkozás után – amelyek során különféle állatokat teremtett – végül megalkotta a lovat. Ám a ló megalkotásához szükséges idő elegendő volt ahhoz, hogy elveszítse érdeklődését Démétér iránt. A terve tehát bevált.</a:t>
            </a:r>
          </a:p>
        </p:txBody>
      </p:sp>
    </p:spTree>
    <p:extLst>
      <p:ext uri="{BB962C8B-B14F-4D97-AF65-F5344CB8AC3E}">
        <p14:creationId xmlns:p14="http://schemas.microsoft.com/office/powerpoint/2010/main" val="214740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E91E95-7CA6-DD60-E67C-F8135EA1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Kettősség Poszeidón kultuszában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344296-6366-918C-2D11-1DC09287D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Földrengések és tengeri hullámok</a:t>
            </a:r>
          </a:p>
          <a:p>
            <a:r>
              <a:rPr lang="hu-HU" dirty="0"/>
              <a:t>Másik alakja: Poszeidón </a:t>
            </a:r>
            <a:r>
              <a:rPr lang="hu-HU" dirty="0" err="1"/>
              <a:t>Aszphaliosz</a:t>
            </a:r>
            <a:r>
              <a:rPr lang="hu-HU" dirty="0"/>
              <a:t>: az isten, aki képes megszilárdítani a földet, és biztonságot nyújt az emberiségnek</a:t>
            </a:r>
          </a:p>
          <a:p>
            <a:r>
              <a:rPr lang="hu-HU" dirty="0"/>
              <a:t>Xenophón: földrengés idején az emberek hozzá, Poszeidón </a:t>
            </a:r>
            <a:r>
              <a:rPr lang="hu-HU" dirty="0" err="1"/>
              <a:t>Aszphalioszhoz</a:t>
            </a:r>
            <a:r>
              <a:rPr lang="hu-HU" dirty="0"/>
              <a:t> kezdenek énekelni, hogy lecsillapítsák haragját és biztonságot nyerjenek otthonaik számára</a:t>
            </a:r>
          </a:p>
          <a:p>
            <a:r>
              <a:rPr lang="hu-HU" dirty="0"/>
              <a:t>Ez a kultusz több helyről is ismert: Athén, Spárta, </a:t>
            </a:r>
            <a:r>
              <a:rPr lang="hu-HU" dirty="0" err="1"/>
              <a:t>Szírosz</a:t>
            </a:r>
            <a:r>
              <a:rPr lang="hu-HU" dirty="0"/>
              <a:t> és </a:t>
            </a:r>
            <a:r>
              <a:rPr lang="hu-HU" dirty="0" err="1"/>
              <a:t>Parosz</a:t>
            </a:r>
            <a:r>
              <a:rPr lang="hu-HU" dirty="0"/>
              <a:t> a </a:t>
            </a:r>
            <a:r>
              <a:rPr lang="hu-HU" dirty="0" err="1"/>
              <a:t>Kükládokban</a:t>
            </a:r>
            <a:r>
              <a:rPr lang="hu-HU" dirty="0"/>
              <a:t>, valamint Rodosz</a:t>
            </a:r>
          </a:p>
          <a:p>
            <a:r>
              <a:rPr lang="hu-HU" dirty="0"/>
              <a:t>Ez az elnevezés a földrengés istenére utal, akit az ókori irodalomban gyakran kapcsolnak össze a „Föld birtokosa” és a „Földrengető” jelzőkkel.</a:t>
            </a:r>
          </a:p>
        </p:txBody>
      </p:sp>
    </p:spTree>
    <p:extLst>
      <p:ext uri="{BB962C8B-B14F-4D97-AF65-F5344CB8AC3E}">
        <p14:creationId xmlns:p14="http://schemas.microsoft.com/office/powerpoint/2010/main" val="2535878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6C4AB5-9651-A1E7-A772-33CF8E7EC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Poszeidón kultusza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Helikében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DB4D6A4-D679-F94E-FEC4-20D0B0A6D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Helikében</a:t>
            </a:r>
            <a:r>
              <a:rPr lang="hu-HU" dirty="0"/>
              <a:t> különösen valószínű, hogy az istent </a:t>
            </a:r>
            <a:r>
              <a:rPr lang="hu-HU" dirty="0" err="1"/>
              <a:t>Aszphalioszként</a:t>
            </a:r>
            <a:r>
              <a:rPr lang="hu-HU" dirty="0"/>
              <a:t> hívták segítségül: pusztító természete itt különösen hangsúlyos lehetett</a:t>
            </a:r>
          </a:p>
          <a:p>
            <a:r>
              <a:rPr lang="hu-HU" dirty="0"/>
              <a:t>A várost és lakóit gyakran fenyegették földrengések -&gt;a </a:t>
            </a:r>
            <a:r>
              <a:rPr lang="hu-HU" dirty="0" err="1"/>
              <a:t>helikéi</a:t>
            </a:r>
            <a:r>
              <a:rPr lang="hu-HU" dirty="0"/>
              <a:t> síkság régészeti vizsgálatai és a térség erős szeizmikus aktivitása is ezt támasztja alá</a:t>
            </a:r>
          </a:p>
          <a:p>
            <a:r>
              <a:rPr lang="hu-HU" dirty="0" err="1"/>
              <a:t>Heliké</a:t>
            </a:r>
            <a:r>
              <a:rPr lang="hu-HU" dirty="0"/>
              <a:t> pusztulását is két természeti erő együttes hatása okozta:  ezt Poszeidónnak tulajdonították: egy erős földrengés és a szárazföld felé törő hatalmas tengeri hullámok, amelyek elárasztották a területet.</a:t>
            </a:r>
          </a:p>
          <a:p>
            <a:r>
              <a:rPr lang="hu-HU" dirty="0"/>
              <a:t>Poszeidón fő szimbólumai </a:t>
            </a:r>
            <a:r>
              <a:rPr lang="hu-HU" dirty="0" err="1"/>
              <a:t>Helikében</a:t>
            </a:r>
            <a:r>
              <a:rPr lang="hu-HU" dirty="0"/>
              <a:t> is kimutathatóak</a:t>
            </a:r>
          </a:p>
        </p:txBody>
      </p:sp>
    </p:spTree>
    <p:extLst>
      <p:ext uri="{BB962C8B-B14F-4D97-AF65-F5344CB8AC3E}">
        <p14:creationId xmlns:p14="http://schemas.microsoft.com/office/powerpoint/2010/main" val="1213915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230764-14F6-6583-B604-E3DA08D4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CF0A51-F052-561B-6C6D-09D0AE840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200" y="886423"/>
            <a:ext cx="4551668" cy="5497444"/>
          </a:xfrm>
        </p:spPr>
        <p:txBody>
          <a:bodyPr>
            <a:normAutofit lnSpcReduction="10000"/>
          </a:bodyPr>
          <a:lstStyle/>
          <a:p>
            <a:r>
              <a:rPr lang="hu-HU" dirty="0"/>
              <a:t>Ezt bizonyítják </a:t>
            </a:r>
            <a:r>
              <a:rPr lang="hu-HU" dirty="0" err="1"/>
              <a:t>Heliké</a:t>
            </a:r>
            <a:r>
              <a:rPr lang="hu-HU" dirty="0"/>
              <a:t> bronzérmei is: az érmén megjelenik a három ágú szigony, valamint delfinek is</a:t>
            </a:r>
          </a:p>
          <a:p>
            <a:r>
              <a:rPr lang="hu-HU" dirty="0"/>
              <a:t>A szigony: Poszeidón kultusz legjellegzetesebb szimbóluma</a:t>
            </a:r>
          </a:p>
          <a:p>
            <a:r>
              <a:rPr lang="hu-HU" dirty="0"/>
              <a:t>Másik legfontosabb jelképe: delfin- Poszeidón tengeri kíséreteinek legkecsesebb és legbarátságosabb tagjai közé tartozik, és a tenger embernek nyújtott jótéteményeit szimbolizálja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A75CC0D-52A0-7350-CED8-2B0F2C128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467" y="528994"/>
            <a:ext cx="6026643" cy="3177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9A7DD17-A69C-A042-DAEF-46A47B41B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667" y="3702331"/>
            <a:ext cx="5950443" cy="3046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4833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766A88-0A7C-5913-1644-321E621F8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8B0BD6-61E1-F4E0-D0C6-5AE2E7133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592667"/>
            <a:ext cx="7670800" cy="5584296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delfinlovas ábrázolása gyakori témává vált a szobrászatban és a Poszeidónt tisztelő városok (pl. Korinthosz, Tarasz) pénzverésében is.</a:t>
            </a:r>
          </a:p>
          <a:p>
            <a:r>
              <a:rPr lang="hu-HU" dirty="0"/>
              <a:t>A tengerrel való kapcsolata miatt a delfin Poszeidón eredeti, termékenységhez kötődő aspektusát is jelképezi</a:t>
            </a:r>
          </a:p>
          <a:p>
            <a:r>
              <a:rPr lang="hu-HU" dirty="0"/>
              <a:t>Az isten harmadik attribútuma </a:t>
            </a:r>
            <a:r>
              <a:rPr lang="hu-HU" dirty="0" err="1"/>
              <a:t>Helikében</a:t>
            </a:r>
            <a:r>
              <a:rPr lang="hu-HU" dirty="0"/>
              <a:t> a </a:t>
            </a:r>
            <a:r>
              <a:rPr lang="hu-HU" dirty="0" err="1"/>
              <a:t>hippokampusz</a:t>
            </a:r>
            <a:r>
              <a:rPr lang="hu-HU" dirty="0"/>
              <a:t> volt (tengeri ló)</a:t>
            </a:r>
          </a:p>
          <a:p>
            <a:r>
              <a:rPr lang="hu-HU" dirty="0"/>
              <a:t>A </a:t>
            </a:r>
            <a:r>
              <a:rPr lang="hu-HU" dirty="0" err="1"/>
              <a:t>hippokampusz</a:t>
            </a:r>
            <a:r>
              <a:rPr lang="hu-HU" dirty="0"/>
              <a:t> – a delfinhez hasonlóan – az isten tengeri kíséretei közé tartozik.</a:t>
            </a:r>
          </a:p>
          <a:p>
            <a:r>
              <a:rPr lang="hu-HU" dirty="0"/>
              <a:t>Számos város pénzérméin jelenik meg Poszeidón szimbólumaként, például </a:t>
            </a:r>
            <a:r>
              <a:rPr lang="hu-HU" dirty="0" err="1"/>
              <a:t>Priéné</a:t>
            </a:r>
            <a:r>
              <a:rPr lang="hu-HU" dirty="0"/>
              <a:t>, </a:t>
            </a:r>
            <a:r>
              <a:rPr lang="hu-HU" dirty="0" err="1"/>
              <a:t>Szirakúza</a:t>
            </a:r>
            <a:r>
              <a:rPr lang="hu-HU" dirty="0"/>
              <a:t> és </a:t>
            </a:r>
            <a:r>
              <a:rPr lang="hu-HU" dirty="0" err="1"/>
              <a:t>Messéné</a:t>
            </a:r>
            <a:r>
              <a:rPr lang="hu-HU" dirty="0"/>
              <a:t> esetében, valamint Tarasz érméinek hátlapján is gyakori motívumként szerepel.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9295D87-E9BB-4CB1-C37A-94B1E2FDE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466" y="315254"/>
            <a:ext cx="3459988" cy="6139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4749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6811F7-661D-FA05-DD1C-3FCC12EBF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AA2860-5996-C395-7EC0-873B57551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5132" y="1825625"/>
            <a:ext cx="5418667" cy="4351338"/>
          </a:xfrm>
        </p:spPr>
        <p:txBody>
          <a:bodyPr/>
          <a:lstStyle/>
          <a:p>
            <a:r>
              <a:rPr lang="hu-HU" dirty="0"/>
              <a:t>Mindhárom szimbólum – a delfin, a szigony és a </a:t>
            </a:r>
            <a:r>
              <a:rPr lang="hu-HU" dirty="0" err="1"/>
              <a:t>hippokampusz</a:t>
            </a:r>
            <a:r>
              <a:rPr lang="hu-HU" dirty="0"/>
              <a:t> – megjelenik </a:t>
            </a:r>
            <a:r>
              <a:rPr lang="hu-HU" dirty="0" err="1"/>
              <a:t>Priéné</a:t>
            </a:r>
            <a:r>
              <a:rPr lang="hu-HU" dirty="0"/>
              <a:t> pénzverésében is a Kr. e. 4. század utolsó negyedétől, jelezve a város erős Poszeidón-kultuszát.</a:t>
            </a:r>
          </a:p>
          <a:p>
            <a:r>
              <a:rPr lang="hu-HU" dirty="0"/>
              <a:t>a </a:t>
            </a:r>
            <a:r>
              <a:rPr lang="hu-HU" dirty="0" err="1"/>
              <a:t>priénéiek</a:t>
            </a:r>
            <a:r>
              <a:rPr lang="hu-HU" dirty="0"/>
              <a:t> maguk is azt tartották, hogy </a:t>
            </a:r>
            <a:r>
              <a:rPr lang="hu-HU" dirty="0" err="1"/>
              <a:t>Helikéből</a:t>
            </a:r>
            <a:r>
              <a:rPr lang="hu-HU" dirty="0"/>
              <a:t> származnak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0BBBF6F-B8CC-98CD-2302-6AEC838A8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98" y="965852"/>
            <a:ext cx="5681134" cy="4738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2424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A8089F-6B85-E7F8-3550-000272E8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További szimbólumok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3D25CD-632F-68C0-7069-8E7B285AB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ősi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Helikében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ünnepelt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Panionia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fesztivál</a:t>
            </a:r>
          </a:p>
          <a:p>
            <a:pPr lvl="1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Bikát áldoztak fel Poszeidón számára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Másik jellegzetes szimbólum: ló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ló az ő „gyermeke”, amely Thesszáliában egy sziklából tört elő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földből előbukkanva a ló alvilági lényként értelmezhető, amely kapcsolatban áll mind az édes-, mind a tengervizekkel.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Lóáldozati szertartások is ismertek</a:t>
            </a:r>
          </a:p>
        </p:txBody>
      </p:sp>
    </p:spTree>
    <p:extLst>
      <p:ext uri="{BB962C8B-B14F-4D97-AF65-F5344CB8AC3E}">
        <p14:creationId xmlns:p14="http://schemas.microsoft.com/office/powerpoint/2010/main" val="163293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8DB7EB-B412-7C34-B8B3-BAF4A2B3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D0E520-57EE-9663-2FF9-092878E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3533"/>
            <a:ext cx="10515600" cy="3045672"/>
          </a:xfrm>
        </p:spPr>
        <p:txBody>
          <a:bodyPr>
            <a:normAutofit/>
          </a:bodyPr>
          <a:lstStyle/>
          <a:p>
            <a:r>
              <a:rPr lang="hu-HU" dirty="0"/>
              <a:t>Poszeidón ábrázolása a négy, ma ismert </a:t>
            </a:r>
            <a:r>
              <a:rPr lang="hu-HU" dirty="0" err="1"/>
              <a:t>helikei</a:t>
            </a:r>
            <a:r>
              <a:rPr lang="hu-HU" dirty="0"/>
              <a:t> érmén azoknak a művészi megjelenítéseknek a körébe tartozik, amelyek az isten nyugodt, békés aspektusát hangsúlyozzák.</a:t>
            </a:r>
          </a:p>
          <a:p>
            <a:r>
              <a:rPr lang="hu-HU" dirty="0"/>
              <a:t>A </a:t>
            </a:r>
            <a:r>
              <a:rPr lang="hu-HU" dirty="0" err="1"/>
              <a:t>helikei</a:t>
            </a:r>
            <a:r>
              <a:rPr lang="hu-HU" dirty="0"/>
              <a:t> Poszeidón-templom kultuszszobra valószínűleg az istent ülő helyzetben ábrázolta: egyik kezében szigonyt, a másikban delfint tartva. Ez a trónon ülő Poszeidón-ábrázolás több, az ő kultuszához kapcsolódó város érméin is megjelenik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97D2C45-BB51-C28A-E035-533A6AB29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913" y="3937611"/>
            <a:ext cx="2614963" cy="244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7AFAA45-7896-2CC7-7ECA-E3CEFC203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883" y="3809851"/>
            <a:ext cx="3270250" cy="2527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EDE1CCD-3250-E27C-21E7-C9E7F5E99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3320" y="3902657"/>
            <a:ext cx="2614963" cy="2434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6450BA1A-71E3-E6E9-E3C1-C34A21C89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189" y="3983279"/>
            <a:ext cx="2448724" cy="2297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3799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25B030-D229-4A46-DB8A-7900F5B2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162C82-5FC7-17CE-10AC-9E724FE0C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1127" cy="4351338"/>
          </a:xfrm>
        </p:spPr>
        <p:txBody>
          <a:bodyPr>
            <a:normAutofit/>
          </a:bodyPr>
          <a:lstStyle/>
          <a:p>
            <a:r>
              <a:rPr lang="hu-HU" dirty="0"/>
              <a:t>Az ülő Poszeidón mellett megjelenik az álló Poszeidón képe is, amikor szigonyt és </a:t>
            </a:r>
            <a:r>
              <a:rPr lang="hu-HU" dirty="0" err="1"/>
              <a:t>hippocampuszt</a:t>
            </a:r>
            <a:r>
              <a:rPr lang="hu-HU" dirty="0"/>
              <a:t> tart a kezében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82A6120-2C19-7070-F72B-12DC8940F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354" y="4768335"/>
            <a:ext cx="1853754" cy="1641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E012A64F-9B60-2715-1B4A-9EB263CC9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672" y="4364887"/>
            <a:ext cx="1242682" cy="147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F5E628E5-FDB9-3BE6-15F3-026E51BF0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24" y="4719329"/>
            <a:ext cx="1467663" cy="1592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BD83B320-6A3B-6453-B86D-ECCBDA648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970" y="468234"/>
            <a:ext cx="3444532" cy="5762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13DF8EEC-7B18-E60D-EB70-5527810B6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4920" y="468235"/>
            <a:ext cx="3444532" cy="5762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5453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1BC057-5CD9-2BDD-21D5-40EDA7A14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Jelenlegi kutatások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75D3A38-2858-D506-B69B-11D5586F7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 foglalkoztatja a kutatókat ma Poszeidónnal kapcsolatban?</a:t>
            </a:r>
          </a:p>
          <a:p>
            <a:r>
              <a:rPr lang="hu-HU" dirty="0"/>
              <a:t>Elveszett szentélyek és templomok felkutatása</a:t>
            </a:r>
          </a:p>
          <a:p>
            <a:r>
              <a:rPr lang="hu-HU" dirty="0"/>
              <a:t>Poszeidón, mint a földrengések ura</a:t>
            </a:r>
          </a:p>
          <a:p>
            <a:pPr lvl="1"/>
            <a:r>
              <a:rPr lang="hu-HU" dirty="0"/>
              <a:t>Régészeti és geológiai kutatások arra vonatkozóan, hogyan kapcsolták össze a görögök a vallást a természeti katasztrófákkal (</a:t>
            </a:r>
            <a:r>
              <a:rPr lang="hu-HU" dirty="0" err="1"/>
              <a:t>Heliké</a:t>
            </a:r>
            <a:r>
              <a:rPr lang="hu-HU" dirty="0"/>
              <a:t> is)</a:t>
            </a:r>
          </a:p>
          <a:p>
            <a:pPr lvl="1"/>
            <a:r>
              <a:rPr lang="hu-HU" dirty="0"/>
              <a:t>Új régészeti módszerek: talaj </a:t>
            </a:r>
            <a:r>
              <a:rPr lang="hu-HU" dirty="0" err="1"/>
              <a:t>radarozás</a:t>
            </a:r>
            <a:r>
              <a:rPr lang="hu-HU" dirty="0"/>
              <a:t>, drónos feltérképezés</a:t>
            </a:r>
          </a:p>
          <a:p>
            <a:pPr lvl="1"/>
            <a:r>
              <a:rPr lang="hu-HU" dirty="0"/>
              <a:t>A szentélyek miért pont adott tájakhoz kapcsolódnak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58287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DA083E-33A9-12A2-01F5-5B4377B9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Bibliográfia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013F6A-2D7C-E9E7-F7A6-33CFF2D7F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 K. C. GUTHRIE: </a:t>
            </a:r>
            <a:r>
              <a:rPr lang="en-US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GREEKS AND THEIR GODS</a:t>
            </a:r>
            <a:r>
              <a:rPr lang="hu-HU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Boston, 1955.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Stephan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Weaver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GREEK GODS: The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Olympians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2015.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Richard Buxton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Complete World of Greek Mythology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Katsonopoulou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Further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Insights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Poseidon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Helikonios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Helike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Athén, 2017. (online: https://www.researchgate.net/publication/346572783_Further_Insights_on_the_Cult_of_Poseidon_Helikonios_in_Helike_IV)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5592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939</Words>
  <Application>Microsoft Office PowerPoint</Application>
  <PresentationFormat>Szélesvásznú</PresentationFormat>
  <Paragraphs>72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Office-téma</vt:lpstr>
      <vt:lpstr>Poszeidón kultusza</vt:lpstr>
      <vt:lpstr>Bevezetés</vt:lpstr>
      <vt:lpstr>Poszeidón, a tengerek ura</vt:lpstr>
      <vt:lpstr>Poszeidón, a tengerek ura</vt:lpstr>
      <vt:lpstr>Kapcsolata istenekkel, emberekkel</vt:lpstr>
      <vt:lpstr>Poszeidón megalkotja a lovat</vt:lpstr>
      <vt:lpstr>Kettősség Poszeidón kultuszában</vt:lpstr>
      <vt:lpstr>Poszeidón kultusza Helikében</vt:lpstr>
      <vt:lpstr>PowerPoint-bemutató</vt:lpstr>
      <vt:lpstr>PowerPoint-bemutató</vt:lpstr>
      <vt:lpstr>PowerPoint-bemutató</vt:lpstr>
      <vt:lpstr>További szimbólumok</vt:lpstr>
      <vt:lpstr>PowerPoint-bemutató</vt:lpstr>
      <vt:lpstr>PowerPoint-bemutató</vt:lpstr>
      <vt:lpstr>Jelenlegi kutatások</vt:lpstr>
      <vt:lpstr>Bibliográfia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Vollár Laura</dc:creator>
  <cp:lastModifiedBy>Vollár Laura</cp:lastModifiedBy>
  <cp:revision>13</cp:revision>
  <dcterms:created xsi:type="dcterms:W3CDTF">2026-04-23T20:49:02Z</dcterms:created>
  <dcterms:modified xsi:type="dcterms:W3CDTF">2026-04-26T09:37:24Z</dcterms:modified>
</cp:coreProperties>
</file>