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353" r:id="rId5"/>
    <p:sldId id="345" r:id="rId6"/>
    <p:sldId id="347" r:id="rId7"/>
    <p:sldId id="329" r:id="rId8"/>
    <p:sldId id="354" r:id="rId9"/>
    <p:sldId id="355" r:id="rId10"/>
    <p:sldId id="356" r:id="rId11"/>
    <p:sldId id="357" r:id="rId12"/>
    <p:sldId id="358" r:id="rId13"/>
    <p:sldId id="359" r:id="rId14"/>
    <p:sldId id="360" r:id="rId15"/>
    <p:sldId id="361" r:id="rId16"/>
    <p:sldId id="362" r:id="rId17"/>
    <p:sldId id="363" r:id="rId18"/>
    <p:sldId id="364" r:id="rId19"/>
    <p:sldId id="36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7D9"/>
    <a:srgbClr val="93D3D9"/>
    <a:srgbClr val="AAD6FF"/>
    <a:srgbClr val="B2C8CD"/>
    <a:srgbClr val="CCD8D6"/>
    <a:srgbClr val="4F5945"/>
    <a:srgbClr val="73292A"/>
    <a:srgbClr val="7F867A"/>
    <a:srgbClr val="A65B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966" autoAdjust="0"/>
  </p:normalViewPr>
  <p:slideViewPr>
    <p:cSldViewPr snapToGrid="0">
      <p:cViewPr varScale="1">
        <p:scale>
          <a:sx n="79" d="100"/>
          <a:sy n="79" d="100"/>
        </p:scale>
        <p:origin x="82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2" d="100"/>
          <a:sy n="82" d="100"/>
        </p:scale>
        <p:origin x="2784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49852A6-C536-198B-0B36-808C24FAAF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40B29C-E84A-E4D1-8998-1A961EC23B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A5AE42-7DC1-8140-9B13-146984FDEF22}" type="datetimeFigureOut">
              <a:rPr lang="en-US" smtClean="0"/>
              <a:t>4/22/2026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CE4DE7-ED89-D264-F004-38F2DF4879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7E8591-FF54-5A00-A703-95ABC16B78D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369B77-94AB-0344-9EBF-9DB9EE8D3A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597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F75F72-8950-AF4F-9381-1D26FB547EA1}" type="datetimeFigureOut">
              <a:rPr lang="en-US" smtClean="0"/>
              <a:t>4/22/2026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75476F-A808-1F46-A368-07984F6DA2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252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5476F-A808-1F46-A368-07984F6DA22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910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D90036E-D78E-7995-BEF4-F64DA613C7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8176" y="1463040"/>
            <a:ext cx="6327648" cy="2180543"/>
          </a:xfrm>
          <a:noFill/>
        </p:spPr>
        <p:txBody>
          <a:bodyPr anchor="b"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1096" y="3995928"/>
            <a:ext cx="5321808" cy="824404"/>
          </a:xfrm>
          <a:noFill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048" y="530352"/>
            <a:ext cx="5385816" cy="1810512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B3132E8-A261-CEAB-129F-0FED7AD8D0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5174458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2" name="Content Placeholder 5">
            <a:extLst>
              <a:ext uri="{FF2B5EF4-FFF2-40B4-BE49-F238E27FC236}">
                <a16:creationId xmlns:a16="http://schemas.microsoft.com/office/drawing/2014/main" id="{9BEB2D80-6263-5794-6A1A-CFF345F7A9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9048" y="2962656"/>
            <a:ext cx="5385816" cy="270662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rgbClr val="73292A"/>
              </a:buClr>
              <a:buNone/>
              <a:defRPr sz="2400"/>
            </a:lvl1pPr>
            <a:lvl2pPr marL="228600">
              <a:buClr>
                <a:srgbClr val="73292A"/>
              </a:buClr>
              <a:defRPr sz="2000"/>
            </a:lvl2pPr>
            <a:lvl3pPr marL="685800">
              <a:buClr>
                <a:srgbClr val="73292A"/>
              </a:buClr>
              <a:defRPr sz="1800"/>
            </a:lvl3pPr>
            <a:lvl4pPr marL="1143000">
              <a:buClr>
                <a:srgbClr val="73292A"/>
              </a:buClr>
              <a:defRPr sz="1600"/>
            </a:lvl4pPr>
            <a:lvl5pPr marL="1600200">
              <a:buClr>
                <a:srgbClr val="73292A"/>
              </a:buCl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9048" y="6356350"/>
            <a:ext cx="4114800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4928" y="6356350"/>
            <a:ext cx="716280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AF8C32-80F8-F614-8280-02F76781F238}"/>
              </a:ext>
            </a:extLst>
          </p:cNvPr>
          <p:cNvSpPr/>
          <p:nvPr userDrawn="1"/>
        </p:nvSpPr>
        <p:spPr>
          <a:xfrm>
            <a:off x="5174459" y="0"/>
            <a:ext cx="4571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2CB607F-27CE-D613-F812-E70C738FA0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4723"/>
          <a:stretch/>
        </p:blipFill>
        <p:spPr>
          <a:xfrm>
            <a:off x="9959711" y="738051"/>
            <a:ext cx="2232289" cy="5381892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A689F60-3D32-FD74-24A9-266643081E85}"/>
              </a:ext>
            </a:extLst>
          </p:cNvPr>
          <p:cNvCxnSpPr>
            <a:cxnSpLocks/>
          </p:cNvCxnSpPr>
          <p:nvPr userDrawn="1"/>
        </p:nvCxnSpPr>
        <p:spPr>
          <a:xfrm>
            <a:off x="6189979" y="2649682"/>
            <a:ext cx="3325980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B827D708-B036-EE04-B213-EC3EAAE0681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9920" y="2509197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980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1912" y="2185416"/>
            <a:ext cx="9052560" cy="2487168"/>
          </a:xfrm>
          <a:noFill/>
        </p:spPr>
        <p:txBody>
          <a:bodyPr anchor="ctr"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7F691F67-3A33-EA2C-967A-86934DA1D4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9401" b="24659"/>
          <a:stretch/>
        </p:blipFill>
        <p:spPr>
          <a:xfrm>
            <a:off x="5856445" y="726334"/>
            <a:ext cx="1898043" cy="54053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722376"/>
            <a:ext cx="6419088" cy="2350008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6B0D1AB-E9D6-841F-7178-F60F07AF3B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79" y="3931920"/>
            <a:ext cx="6419088" cy="1389888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B3132E8-A261-CEAB-129F-0FED7AD8D0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54488" y="0"/>
            <a:ext cx="4434464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B41B1E5-0891-6540-C6C6-2E4CF929E2D5}"/>
              </a:ext>
            </a:extLst>
          </p:cNvPr>
          <p:cNvCxnSpPr>
            <a:cxnSpLocks/>
          </p:cNvCxnSpPr>
          <p:nvPr userDrawn="1"/>
        </p:nvCxnSpPr>
        <p:spPr>
          <a:xfrm>
            <a:off x="1679972" y="3432325"/>
            <a:ext cx="4376421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2CA6CDBD-54C9-2154-A4D6-F432B3CF27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3169" y="3291840"/>
            <a:ext cx="972078" cy="28538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7541814-983F-1B1C-1D5D-EBAC0D9BEB4C}"/>
              </a:ext>
            </a:extLst>
          </p:cNvPr>
          <p:cNvSpPr/>
          <p:nvPr userDrawn="1"/>
        </p:nvSpPr>
        <p:spPr>
          <a:xfrm>
            <a:off x="7711438" y="0"/>
            <a:ext cx="45719" cy="6858000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17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7D338C08-B5A9-DA78-1FE4-12BEFEB61B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36" t="6121"/>
          <a:stretch/>
        </p:blipFill>
        <p:spPr>
          <a:xfrm rot="16200000" flipH="1" flipV="1">
            <a:off x="7528785" y="-1437953"/>
            <a:ext cx="3225262" cy="61011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0" y="0"/>
            <a:ext cx="479094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30C4EDD-E959-BB97-7574-864A6EDFD3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2292"/>
          <a:stretch/>
        </p:blipFill>
        <p:spPr>
          <a:xfrm>
            <a:off x="602251" y="4944272"/>
            <a:ext cx="3848748" cy="19137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724144" y="1536192"/>
            <a:ext cx="5696712" cy="3758184"/>
          </a:xfrm>
        </p:spPr>
        <p:txBody>
          <a:bodyPr/>
          <a:lstStyle>
            <a:lvl1pPr>
              <a:spcAft>
                <a:spcPts val="600"/>
              </a:spcAft>
              <a:buClr>
                <a:schemeClr val="accent2"/>
              </a:buClr>
              <a:defRPr sz="22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24144" y="6356350"/>
            <a:ext cx="4114800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7048F4-9454-D035-3356-DD623DFCEE42}"/>
              </a:ext>
            </a:extLst>
          </p:cNvPr>
          <p:cNvSpPr/>
          <p:nvPr userDrawn="1"/>
        </p:nvSpPr>
        <p:spPr>
          <a:xfrm rot="5400000">
            <a:off x="1361771" y="3406143"/>
            <a:ext cx="6857999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420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Sub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7048" y="2276856"/>
            <a:ext cx="9144000" cy="1508760"/>
          </a:xfrm>
          <a:noFill/>
        </p:spPr>
        <p:txBody>
          <a:bodyPr anchor="ctr"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FB724EDC-0FF4-BC78-C7CF-5B31189CB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3858768"/>
            <a:ext cx="9144000" cy="841248"/>
          </a:xfrm>
          <a:noFill/>
        </p:spPr>
        <p:txBody>
          <a:bodyPr anchor="t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11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228600"/>
            <a:ext cx="9528048" cy="1600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32688" y="2523744"/>
            <a:ext cx="4864608" cy="3694176"/>
          </a:xfrm>
        </p:spPr>
        <p:txBody>
          <a:bodyPr/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684264" y="2523744"/>
            <a:ext cx="4864608" cy="3694176"/>
          </a:xfrm>
        </p:spPr>
        <p:txBody>
          <a:bodyPr/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098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B7F52C37-6A33-FD57-31EC-516F581DF1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7420" b="36176"/>
          <a:stretch/>
        </p:blipFill>
        <p:spPr>
          <a:xfrm>
            <a:off x="0" y="2510651"/>
            <a:ext cx="2841744" cy="43473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7397496" y="0"/>
            <a:ext cx="479094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1584" y="1408176"/>
            <a:ext cx="3392424" cy="401421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32688" y="685800"/>
            <a:ext cx="5276088" cy="1563624"/>
          </a:xfrm>
        </p:spPr>
        <p:txBody>
          <a:bodyPr>
            <a:noAutofit/>
          </a:bodyPr>
          <a:lstStyle>
            <a:lvl1pPr marL="457200" indent="-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/>
              <a:defRPr sz="2400">
                <a:solidFill>
                  <a:schemeClr val="tx2">
                    <a:lumMod val="25000"/>
                  </a:schemeClr>
                </a:solidFill>
              </a:defRPr>
            </a:lvl1pPr>
            <a:lvl2pPr marL="914400" indent="-457200">
              <a:buClr>
                <a:schemeClr val="accent2"/>
              </a:buClr>
              <a:buFont typeface="+mj-lt"/>
              <a:buAutoNum type="alphaLcPeriod"/>
              <a:defRPr sz="2400">
                <a:solidFill>
                  <a:schemeClr val="tx2">
                    <a:lumMod val="25000"/>
                  </a:schemeClr>
                </a:solidFill>
              </a:defRPr>
            </a:lvl2pPr>
            <a:lvl3pPr marL="1371600" indent="-457200">
              <a:buClr>
                <a:schemeClr val="accent2"/>
              </a:buClr>
              <a:buFont typeface="+mj-lt"/>
              <a:buAutoNum type="romanLcPeriod"/>
              <a:defRPr sz="2000">
                <a:solidFill>
                  <a:schemeClr val="tx2">
                    <a:lumMod val="25000"/>
                  </a:schemeClr>
                </a:solidFill>
              </a:defRPr>
            </a:lvl3pPr>
            <a:lvl4pPr marL="1714500" indent="-342900">
              <a:buClr>
                <a:schemeClr val="accent2"/>
              </a:buClr>
              <a:buFont typeface="+mj-lt"/>
              <a:buAutoNum type="arabicParenR"/>
              <a:defRPr sz="1800">
                <a:solidFill>
                  <a:schemeClr val="tx2">
                    <a:lumMod val="25000"/>
                  </a:schemeClr>
                </a:solidFill>
              </a:defRPr>
            </a:lvl4pPr>
            <a:lvl5pPr marL="2171700" indent="-342900">
              <a:buClr>
                <a:schemeClr val="accent2"/>
              </a:buClr>
              <a:buFont typeface="+mj-lt"/>
              <a:buAutoNum type="alphaLcParenR"/>
              <a:defRPr sz="1600">
                <a:solidFill>
                  <a:schemeClr val="tx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EC526101-2775-A309-0B4A-DB278C3974D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32688" y="2697480"/>
            <a:ext cx="5276088" cy="3483864"/>
          </a:xfrm>
        </p:spPr>
        <p:txBody>
          <a:bodyPr/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</a:defRPr>
            </a:lvl2pPr>
            <a:lvl3pPr marL="6858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</a:defRPr>
            </a:lvl3pPr>
            <a:lvl4pPr marL="11430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</a:defRPr>
            </a:lvl4pPr>
            <a:lvl5pPr marL="1600200">
              <a:buClr>
                <a:schemeClr val="accent2"/>
              </a:buClr>
              <a:defRPr sz="1400">
                <a:solidFill>
                  <a:schemeClr val="tx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45719EF3-43BC-5F74-7396-273F72ED3C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2292"/>
          <a:stretch/>
        </p:blipFill>
        <p:spPr>
          <a:xfrm>
            <a:off x="8001534" y="4944272"/>
            <a:ext cx="3848748" cy="191372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37D205C-32E5-5A54-8D89-CB56198B06E5}"/>
              </a:ext>
            </a:extLst>
          </p:cNvPr>
          <p:cNvSpPr/>
          <p:nvPr userDrawn="1"/>
        </p:nvSpPr>
        <p:spPr>
          <a:xfrm rot="5400000">
            <a:off x="3949200" y="3406143"/>
            <a:ext cx="6857999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182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516D97AE-EB24-C3DA-21A1-E8EE4631AC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118" r="47395" b="22709"/>
          <a:stretch/>
        </p:blipFill>
        <p:spPr>
          <a:xfrm flipH="1">
            <a:off x="4448831" y="805912"/>
            <a:ext cx="1464735" cy="496143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CBF43B9-3946-05E6-521F-EE4BB59B49D0}"/>
              </a:ext>
            </a:extLst>
          </p:cNvPr>
          <p:cNvSpPr/>
          <p:nvPr userDrawn="1"/>
        </p:nvSpPr>
        <p:spPr>
          <a:xfrm>
            <a:off x="4434840" y="0"/>
            <a:ext cx="45719" cy="6858000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14DEF57-E0D6-D7CA-5D3C-FC97EAB06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3792" y="557784"/>
            <a:ext cx="6419088" cy="1929384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930B4666-31C5-1F2B-27D9-2A9F6EC970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434464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193792" y="3328416"/>
            <a:ext cx="6419088" cy="2441448"/>
          </a:xfrm>
        </p:spPr>
        <p:txBody>
          <a:bodyPr/>
          <a:lstStyle>
            <a:lvl1pPr marL="0" indent="0" algn="ctr">
              <a:lnSpc>
                <a:spcPct val="90000"/>
              </a:lnSpc>
              <a:spcAft>
                <a:spcPts val="120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</a:defRPr>
            </a:lvl1pPr>
            <a:lvl2pPr algn="ctr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</a:defRPr>
            </a:lvl2pPr>
            <a:lvl3pPr algn="ctr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</a:defRPr>
            </a:lvl3pPr>
            <a:lvl4pPr algn="ctr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</a:defRPr>
            </a:lvl4pPr>
            <a:lvl5pPr algn="ctr">
              <a:buClr>
                <a:schemeClr val="accent2"/>
              </a:buClr>
              <a:defRPr sz="1400">
                <a:solidFill>
                  <a:schemeClr val="tx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193792" y="6356350"/>
            <a:ext cx="4114800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9EEBF9-800C-88AE-FE83-60B5F47AFC14}"/>
              </a:ext>
            </a:extLst>
          </p:cNvPr>
          <p:cNvCxnSpPr>
            <a:cxnSpLocks/>
          </p:cNvCxnSpPr>
          <p:nvPr userDrawn="1"/>
        </p:nvCxnSpPr>
        <p:spPr>
          <a:xfrm>
            <a:off x="6174481" y="2843389"/>
            <a:ext cx="4376421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301D77B6-9ED1-094C-66A3-7D5AB0CDEA4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4042" y="2702904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649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228600"/>
            <a:ext cx="9528048" cy="1600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32688" y="2770632"/>
            <a:ext cx="2487168" cy="3502152"/>
          </a:xfrm>
        </p:spPr>
        <p:txBody>
          <a:bodyPr lIns="91440" rIns="91440"/>
          <a:lstStyle>
            <a:lvl1pPr marL="0" indent="0">
              <a:spcAft>
                <a:spcPts val="120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785616" y="2770632"/>
            <a:ext cx="7571232" cy="3392424"/>
          </a:xfrm>
        </p:spPr>
        <p:txBody>
          <a:bodyPr/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990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228600"/>
            <a:ext cx="9528048" cy="1600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32688" y="2432304"/>
            <a:ext cx="6163056" cy="3739896"/>
          </a:xfrm>
        </p:spPr>
        <p:txBody>
          <a:bodyPr lIns="91440" rIns="91440"/>
          <a:lstStyle>
            <a:lvl1pPr marL="228600" indent="-228600"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>
                <a:solidFill>
                  <a:schemeClr val="tx2">
                    <a:lumMod val="25000"/>
                  </a:schemeClr>
                </a:solidFill>
              </a:defRPr>
            </a:lvl1pPr>
            <a:lvl2pPr marL="685800">
              <a:spcBef>
                <a:spcPts val="5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</a:defRPr>
            </a:lvl2pPr>
            <a:lvl3pPr marL="11430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</a:defRPr>
            </a:lvl3pPr>
            <a:lvl4pPr marL="16002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</a:defRPr>
            </a:lvl4pPr>
            <a:lvl5pPr marL="20574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424928" y="2441448"/>
            <a:ext cx="4169664" cy="3703320"/>
          </a:xfrm>
        </p:spPr>
        <p:txBody>
          <a:bodyPr/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EB1C5A3-22FF-382D-3801-B6D9C4AC53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2051"/>
          <a:stretch/>
        </p:blipFill>
        <p:spPr>
          <a:xfrm>
            <a:off x="4629335" y="1815780"/>
            <a:ext cx="5586493" cy="504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67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228600"/>
            <a:ext cx="9528048" cy="1600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2770632"/>
            <a:ext cx="10515600" cy="3392424"/>
          </a:xfrm>
        </p:spPr>
        <p:txBody>
          <a:bodyPr/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999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7632" y="822960"/>
            <a:ext cx="6327648" cy="2221992"/>
          </a:xfrm>
          <a:noFill/>
        </p:spPr>
        <p:txBody>
          <a:bodyPr anchor="b">
            <a:no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FB724EDC-0FF4-BC78-C7CF-5B31189CB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7632" y="3428999"/>
            <a:ext cx="6309360" cy="1703439"/>
          </a:xfrm>
          <a:noFill/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006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6140" y="6356350"/>
            <a:ext cx="7848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76" r:id="rId4"/>
    <p:sldLayoutId id="2147483678" r:id="rId5"/>
    <p:sldLayoutId id="2147483684" r:id="rId6"/>
    <p:sldLayoutId id="2147483677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5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accent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accent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D2405F3F-1A4C-A3DC-CE17-E6836BFCFB9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5682" b="15682"/>
          <a:stretch>
            <a:fillRect/>
          </a:stretch>
        </p:blipFill>
        <p:spPr/>
      </p:pic>
      <p:pic>
        <p:nvPicPr>
          <p:cNvPr id="22" name="Picture Placeholder 7">
            <a:extLst>
              <a:ext uri="{FF2B5EF4-FFF2-40B4-BE49-F238E27FC236}">
                <a16:creationId xmlns:a16="http://schemas.microsoft.com/office/drawing/2014/main" id="{97791D0C-3BBA-F1BF-AA59-556C6E33C4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rcRect t="15682" b="1568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>
            <a:softEdge rad="1270000"/>
          </a:effec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F9772E4-10E9-13DE-8AE8-35BBB9DD1D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8176" y="1463040"/>
            <a:ext cx="6327648" cy="2180543"/>
          </a:xfrm>
        </p:spPr>
        <p:txBody>
          <a:bodyPr/>
          <a:lstStyle/>
          <a:p>
            <a:r>
              <a:rPr lang="hu-H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Orfikusok</a:t>
            </a:r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és a </a:t>
            </a:r>
            <a:r>
              <a:rPr lang="hu-H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Zagreusz</a:t>
            </a:r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mítosz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7C09E8F-C241-2F75-70EA-32EC69551E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1096" y="3995928"/>
            <a:ext cx="5321808" cy="824404"/>
          </a:xfrm>
        </p:spPr>
        <p:txBody>
          <a:bodyPr/>
          <a:lstStyle/>
          <a:p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Bérces Soma előadása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318DF20-A4C4-3800-A69E-4E11F5A11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915117" y="3822700"/>
            <a:ext cx="5321300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laque 12">
            <a:extLst>
              <a:ext uri="{FF2B5EF4-FFF2-40B4-BE49-F238E27FC236}">
                <a16:creationId xmlns:a16="http://schemas.microsoft.com/office/drawing/2014/main" id="{AC9EB422-5602-36FF-E543-5B0C70E56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4867" y="1269576"/>
            <a:ext cx="6781800" cy="4343824"/>
          </a:xfrm>
          <a:prstGeom prst="plaque">
            <a:avLst>
              <a:gd name="adj" fmla="val 7602"/>
            </a:avLst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053B63A-99EB-DBC1-DE80-E5E5214EF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728" y="3681876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159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11">
            <a:extLst>
              <a:ext uri="{FF2B5EF4-FFF2-40B4-BE49-F238E27FC236}">
                <a16:creationId xmlns:a16="http://schemas.microsoft.com/office/drawing/2014/main" id="{98F58166-4C38-B8CE-CAF6-ACF3E9D216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16042" y="751205"/>
            <a:ext cx="4795956" cy="6356350"/>
          </a:xfrm>
          <a:prstGeom prst="rect">
            <a:avLst/>
          </a:prstGeom>
          <a:effectLst>
            <a:softEdge rad="2794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484" y="113792"/>
            <a:ext cx="3392424" cy="1063752"/>
          </a:xfrm>
          <a:noFill/>
        </p:spPr>
        <p:txBody>
          <a:bodyPr>
            <a:norm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Források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290511" y="2950213"/>
            <a:ext cx="5696712" cy="3758184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Ioanna Papadopoulou, An Introduction to the Derveni Papyrus</a:t>
            </a:r>
            <a:endParaRPr lang="hu-H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Martin P. Nilsson</a:t>
            </a:r>
            <a:r>
              <a:rPr lang="hu-H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Early Orphism and Kindred Religious Movements</a:t>
            </a:r>
            <a:r>
              <a:rPr lang="hu-H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1935</a:t>
            </a:r>
          </a:p>
          <a:p>
            <a:r>
              <a:rPr lang="en-GB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Radcliffe Edmonds</a:t>
            </a:r>
            <a:r>
              <a:rPr lang="hu-H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GB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Tearing Apart the Zagreus Myth:</a:t>
            </a:r>
            <a:r>
              <a:rPr lang="hu-H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Few Disparaging Remarks On Orphism and Original S</a:t>
            </a:r>
            <a:r>
              <a:rPr lang="hu-H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hu-H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1999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21DA99-B299-D975-97F2-DEF0C0B23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2088" y="-123825"/>
            <a:ext cx="4584710" cy="2929120"/>
          </a:xfrm>
          <a:prstGeom prst="rect">
            <a:avLst/>
          </a:prstGeom>
          <a:effectLst>
            <a:softEdge rad="152400"/>
          </a:effectLst>
        </p:spPr>
      </p:pic>
    </p:spTree>
    <p:extLst>
      <p:ext uri="{BB962C8B-B14F-4D97-AF65-F5344CB8AC3E}">
        <p14:creationId xmlns:p14="http://schemas.microsoft.com/office/powerpoint/2010/main" val="1902424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270AC-601F-D537-3460-3FE09CC6A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228600"/>
            <a:ext cx="9528048" cy="1600200"/>
          </a:xfrm>
        </p:spPr>
        <p:txBody>
          <a:bodyPr/>
          <a:lstStyle/>
          <a:p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Orfeusz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4593D07-3857-8A04-606E-258D1E9908D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32688" y="2523744"/>
            <a:ext cx="3931921" cy="4334256"/>
          </a:xfrm>
        </p:spPr>
        <p:txBody>
          <a:bodyPr>
            <a:normAutofit/>
          </a:bodyPr>
          <a:lstStyle/>
          <a:p>
            <a:pPr lvl="1"/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Thrák</a:t>
            </a: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erdet</a:t>
            </a:r>
            <a:endParaRPr lang="hu-H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varázsló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költő</a:t>
            </a:r>
            <a:endParaRPr lang="hu-H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zenész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jós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gyógyító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Zenéje megnyugtatja az állatokat is</a:t>
            </a:r>
          </a:p>
          <a:p>
            <a:pPr lvl="1"/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Hangszere: </a:t>
            </a:r>
            <a:r>
              <a:rPr lang="hu-H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Phorminx</a:t>
            </a:r>
            <a:endParaRPr lang="hu-H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Kalliopé</a:t>
            </a: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és Apollón gyermeke</a:t>
            </a:r>
          </a:p>
          <a:p>
            <a:pPr lvl="1"/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Megtaláljuk az Argonauták között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5BB6B2-ED6A-BB7C-2FF7-FB659089012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27392" y="2601565"/>
            <a:ext cx="4864608" cy="3694176"/>
          </a:xfrm>
        </p:spPr>
        <p:txBody>
          <a:bodyPr/>
          <a:lstStyle/>
          <a:p>
            <a:pPr lvl="1"/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Katabaszisz</a:t>
            </a: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alvlágjárás</a:t>
            </a:r>
            <a:endParaRPr lang="hu-H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Hagyomány szerint </a:t>
            </a:r>
            <a:r>
              <a:rPr lang="hu-H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eleusziszi</a:t>
            </a: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misztériumokat is </a:t>
            </a:r>
            <a:r>
              <a:rPr lang="hu-H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alpított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Eurüdiké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Muszaiosz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AE813B-DD37-BE6C-E062-3C17AC078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2792" y="136525"/>
            <a:ext cx="3815675" cy="199941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8BDEABC-CE9F-E5AF-9CDE-10191A7343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1342" y="2219041"/>
            <a:ext cx="2686050" cy="4076700"/>
          </a:xfrm>
          <a:prstGeom prst="rect">
            <a:avLst/>
          </a:prstGeom>
          <a:effectLst>
            <a:softEdge rad="203200"/>
          </a:effectLst>
        </p:spPr>
      </p:pic>
    </p:spTree>
    <p:extLst>
      <p:ext uri="{BB962C8B-B14F-4D97-AF65-F5344CB8AC3E}">
        <p14:creationId xmlns:p14="http://schemas.microsoft.com/office/powerpoint/2010/main" val="3013343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048" y="530352"/>
            <a:ext cx="5385816" cy="1810512"/>
          </a:xfrm>
        </p:spPr>
        <p:txBody>
          <a:bodyPr anchor="b">
            <a:normAutofit/>
          </a:bodyPr>
          <a:lstStyle/>
          <a:p>
            <a:r>
              <a:rPr lang="hu-H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Orfikusok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638025BA-3E49-3EFD-417E-955B4B95B2B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" y="0"/>
            <a:ext cx="5174458" cy="6858000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292822" y="2942336"/>
            <a:ext cx="4308378" cy="270662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alvilágot bejárta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Titkos tudás megszerzése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hu-H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századdtól</a:t>
            </a: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önálló közösségek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E533E0-B8D0-A11C-6ED7-F5B4CBEF7E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626" y="182893"/>
            <a:ext cx="3419215" cy="461541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7153EFD-E55A-EF66-5B88-652A255FDC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9259" y="3429000"/>
            <a:ext cx="2381582" cy="3543795"/>
          </a:xfrm>
          <a:prstGeom prst="rect">
            <a:avLst/>
          </a:prstGeom>
          <a:effectLst>
            <a:softEdge rad="177800"/>
          </a:effectLst>
        </p:spPr>
      </p:pic>
    </p:spTree>
    <p:extLst>
      <p:ext uri="{BB962C8B-B14F-4D97-AF65-F5344CB8AC3E}">
        <p14:creationId xmlns:p14="http://schemas.microsoft.com/office/powerpoint/2010/main" val="3724599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E11F1-F45E-9D1C-AAD7-EE38E456A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Orfikusok</a:t>
            </a:r>
            <a:endParaRPr lang="hu-H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2D4EFE-19B4-52F7-65E0-CFA00772E12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Orfeusznak tulajdonított himnuszok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Elsősorban kozmológiát és himnuszokat írtak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Derveni</a:t>
            </a: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papirusz – forrás, 5 századi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Platoni</a:t>
            </a: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tanitásban is fellelhető?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emberi keletkezés története?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023819-68F1-AAD9-C54E-39B2E3F36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2792" y="136525"/>
            <a:ext cx="3815675" cy="199941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9BDD25-44C4-0EAB-00E9-0282165563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8041" y="2315562"/>
            <a:ext cx="4768589" cy="393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473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B56727-5A3F-6C61-47B2-F41DA760C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47001-D3A5-0C02-6293-3514EB344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Mítoszok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EE738-A758-FDF7-3661-DFAE2872F2D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Különböző teremtés történetek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Phánész</a:t>
            </a: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aki az ős kozmikus tojásból születik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Lélek-test kettősség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Titán-mítosz </a:t>
            </a:r>
            <a:r>
              <a:rPr lang="hu-H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Zagreusz</a:t>
            </a:r>
            <a:r>
              <a:rPr lang="hu-H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571500" lvl="1" indent="-342900"/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Máig mindenhol alap tannak tekintik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00DE42-6812-490D-496A-74F3D7F86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2792" y="136525"/>
            <a:ext cx="3815675" cy="199941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1F53FD-1C7F-E87E-AEDE-FFEC5F6052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3532" y="2247269"/>
            <a:ext cx="3205217" cy="438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115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4B0793-4467-D26F-6B3C-5406BF77D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C0EA0-0234-22AE-FCC3-FA12BDDBF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Mítoszok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D9546F-3D68-AFB6-5CF6-DEE41C6A3D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2770632"/>
            <a:ext cx="8217027" cy="339242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Zagerus</a:t>
            </a: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Dionüszosz másik neve. Perszephoné és Zeusz gyermeke, Héra haragjában a titánokat arra gerjesztette, hogy öljék meg. Ezután megették a holttestet, de a gyermek isten szívét Athéné megmentette és Zeusznak vitte. Ő haragudott a titánokra, és mennydörgésével és villámlásával elpusztította őket. De hamvaikból született az emberiség.  - </a:t>
            </a:r>
            <a:r>
              <a:rPr lang="hu-H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GB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orford</a:t>
            </a:r>
            <a:r>
              <a:rPr lang="en-GB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u-H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GB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enardon</a:t>
            </a:r>
            <a:r>
              <a:rPr lang="en-GB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classical mythology</a:t>
            </a:r>
            <a:endParaRPr lang="hu-HU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altLang="hu-H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Orphikus</a:t>
            </a:r>
            <a:r>
              <a:rPr lang="hu-HU" alt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aranylemezek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DCCD52-70B9-8A63-6508-88C8F686A9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2792" y="136525"/>
            <a:ext cx="3815675" cy="199941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8735E6-8339-D6F6-9093-686E61D52E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3532" y="2247269"/>
            <a:ext cx="3205217" cy="438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767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2BD540-8B7D-0BB3-EAF5-0F2A82B20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E0823-1CA4-393C-4279-344AE313C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Orphikus</a:t>
            </a:r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aranylemezek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C33CB-7C65-8091-B036-0E6525BDCC6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2770632"/>
            <a:ext cx="8217027" cy="339242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Tisztaként a tisztáktól származom, a föld alattiak királynője, </a:t>
            </a:r>
            <a:r>
              <a:rPr lang="hu-HU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Euklész</a:t>
            </a:r>
            <a:r>
              <a:rPr lang="hu-H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Eubouleus</a:t>
            </a:r>
            <a:r>
              <a:rPr lang="hu-H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és a többi isten és </a:t>
            </a:r>
            <a:r>
              <a:rPr lang="hu-HU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daimon</a:t>
            </a:r>
            <a:r>
              <a:rPr lang="hu-H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Mert dicsekszem, hogy áldott fajotokhoz tartozom. Megfizettem a büntetést nem igazságos tettekért; Vagy a Sors vert hatalmába, vagy a Mennydörgő csapott le </a:t>
            </a:r>
            <a:r>
              <a:rPr lang="hu-HU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villámával</a:t>
            </a:r>
            <a:r>
              <a:rPr lang="hu-H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Most könyörögve jövök a szent </a:t>
            </a:r>
            <a:r>
              <a:rPr lang="hu-HU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Phersephoneiához</a:t>
            </a:r>
            <a:r>
              <a:rPr lang="hu-H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hogy kegyelmesen küldjön engem az istenek trónjára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B502B3-BCBC-BC9B-5954-F8AB1F96E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2792" y="136525"/>
            <a:ext cx="3815675" cy="199941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09D6E5-9334-63C8-EA93-2CC53096B1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3532" y="2247269"/>
            <a:ext cx="3205217" cy="438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407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F118E4-9341-046C-4E77-B8D2A3798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804E9-BF8F-A235-AEB9-5BBA5CA0E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Magyarázat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4EF4BF-AF58-FDD8-0418-4EF70D75F49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9" y="2770632"/>
            <a:ext cx="7769352" cy="339242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 durva és gonosz test (mivel a titánoktól származik), és egy tiszta és isteni lélek (hiszen a titánok végül is felfalták az istent). Ebből lesz az ember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bűn, halhatatlanság, feltámadás, halál utáni élet, jutalom és büntetés.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elhunyt az istenekkel való rokonságot az istenektől való származása alapján állítja. </a:t>
            </a:r>
            <a:r>
              <a:rPr lang="hu-H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Orfikus</a:t>
            </a: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életében megfizette a titánok ősi bűnének büntetését a megtisztulás révén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3AEB16-36E3-755D-49BF-AC3328A0C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2792" y="136525"/>
            <a:ext cx="3815675" cy="199941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D298706-693B-BC23-FD74-A4823E86D1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3532" y="2247269"/>
            <a:ext cx="3205217" cy="438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566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074F1D-D3DE-D0F1-69F0-9A7E727FF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EBD98-0405-678F-CB69-616937C3E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Cáfolat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71355-9360-D953-3CAB-05F303D8675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9" y="2770632"/>
            <a:ext cx="7769352" cy="339242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Volt-e egységes „egyház”?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Radcliffe Edmonds</a:t>
            </a: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571500" lvl="1" indent="-342900"/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 </a:t>
            </a:r>
            <a:r>
              <a:rPr lang="hu-H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orfikus</a:t>
            </a: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sajátosság</a:t>
            </a:r>
          </a:p>
          <a:p>
            <a:pPr marL="571500" lvl="1" indent="-342900"/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Keresztény értelmezés befolyása</a:t>
            </a:r>
          </a:p>
          <a:p>
            <a:pPr marL="571500" lvl="1" indent="-342900"/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Nincs eredendő bűnről szó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C0A3C0-6D75-BEA4-25E5-183FA8E5C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2792" y="136525"/>
            <a:ext cx="3815675" cy="199941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0F0B801-4135-F307-B249-60BCC31D49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3532" y="2247269"/>
            <a:ext cx="3205217" cy="438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490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459EF1-3BE8-2D89-0FC7-0F270394B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661EF-3E10-828E-78BE-F9E555D52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Cáfolat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6FE13-91F9-600D-FB15-A92E52B9269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9" y="2770632"/>
            <a:ext cx="7769352" cy="339242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emberek keletkezése csak </a:t>
            </a:r>
            <a:r>
              <a:rPr lang="hu-H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Olümpiodórosz</a:t>
            </a:r>
            <a:endParaRPr lang="hu-H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lvl="1" indent="-342900"/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feldarabolás mítoszát a sokrétű anyagi világ isteni lényből való megteremtésének allegóriájaként értelmezik </a:t>
            </a:r>
          </a:p>
          <a:p>
            <a:pPr marL="571500" lvl="1" indent="-342900"/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Még ezeknek a </a:t>
            </a:r>
            <a:r>
              <a:rPr lang="hu-H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neoplatonistáknak</a:t>
            </a: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sem válik a feldarabolt Dionüszosz az Emberiség Bukásának történetévé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312CE8-8E53-196B-F15C-CE1C4268FB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2792" y="136525"/>
            <a:ext cx="3815675" cy="199941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CC47212-15D5-407A-E957-AB6E4B6107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3532" y="2247269"/>
            <a:ext cx="3205217" cy="438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792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24EB8F-6B37-5FB5-6728-90A752D61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5B8A2-9A02-F95B-5802-9D63BFEF2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Cáfolat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97B10-9173-8F17-4930-DC335447B5B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9" y="2770632"/>
            <a:ext cx="7769352" cy="339242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Jézus és Dionüszosz feltámadás: </a:t>
            </a:r>
            <a:r>
              <a:rPr lang="hu-H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Origenésznél</a:t>
            </a: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megjelenik, de az eredendő bűn a titánok miatt már nem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orfikusok</a:t>
            </a: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mint történeti koncepció: valójában a 19.-20. század kutatói a maguk vallását próbálták rávetíteni a múltra. Az </a:t>
            </a:r>
            <a:r>
              <a:rPr lang="hu-H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orfikusokat</a:t>
            </a: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pedig felhasználták hogy az ókeresztény kort rekonstruálják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Így lett az </a:t>
            </a:r>
            <a:r>
              <a:rPr lang="hu-H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orfikusokból</a:t>
            </a: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</a:t>
            </a: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-keresztény egyház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92DD55-5F60-9024-73C1-7F048DD4FF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2792" y="136525"/>
            <a:ext cx="3815675" cy="199941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0A4519B-950D-1B58-8858-A04197A0D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3532" y="2247269"/>
            <a:ext cx="3205217" cy="438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171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DC5721-9572-D151-428A-191243BBA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6E39F-5126-DFF6-8EE7-4F105E418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„</a:t>
            </a:r>
            <a:r>
              <a:rPr lang="hu-H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proto</a:t>
            </a:r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-keresztény egyház”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88DDC-0FB2-7A19-2844-06D56FAB832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9" y="2770632"/>
            <a:ext cx="7769352" cy="339242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Sok kutató a 20. században a protestantizmushoz hasonlítja az </a:t>
            </a:r>
            <a:r>
              <a:rPr lang="hu-H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orfikusokat</a:t>
            </a: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Orfeusz pedig egy reformátor lesz, aki a személyes spiritualitás kedvéért lázad a bevett vallási dogmák ellen (a </a:t>
            </a:r>
            <a:r>
              <a:rPr lang="hu-H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dionüsszosz</a:t>
            </a: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kultusz ellen)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Ezzel párhuzamosan az ó-egyházat is ugyan ezen gondolatok mentén építik fel (a protestantizmus ide tér vissza)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Orfikus</a:t>
            </a: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-biblia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B3E14F-256B-824F-C85E-7089E53CB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2792" y="136525"/>
            <a:ext cx="3815675" cy="199941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C0C561-C9A4-CCD7-D7AC-F8BB1FEF45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3532" y="2247269"/>
            <a:ext cx="3205217" cy="438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590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35A918-B5BB-C0FD-C1C6-90F1FE3DF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9DFE2-9BA4-D536-354B-5201844A8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„</a:t>
            </a:r>
            <a:r>
              <a:rPr lang="hu-H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proto</a:t>
            </a:r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-keresztény egyház”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FDCDEE-FF0D-DE1E-FEF6-457F446AD61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9" y="2770632"/>
            <a:ext cx="7769352" cy="339242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Ehhez jön a későbbi antropológiai értelmezése az </a:t>
            </a:r>
            <a:r>
              <a:rPr lang="hu-H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erendendő</a:t>
            </a: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bűn lehetőségének </a:t>
            </a:r>
            <a:r>
              <a:rPr lang="hu-H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Olümpiodórosz</a:t>
            </a: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munkáira </a:t>
            </a:r>
            <a:r>
              <a:rPr lang="hu-H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alpozva</a:t>
            </a:r>
            <a:endParaRPr lang="hu-H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30C048-9564-5D8A-CB74-E8E6E74A76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2792" y="136525"/>
            <a:ext cx="3815675" cy="199941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5A1F9F-76B4-D1E8-7185-FA340F4AAE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3532" y="2247269"/>
            <a:ext cx="3205217" cy="438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053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E1B174-F6DE-8FC6-2E63-5F91BEB07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A3773-74EA-82FB-8545-E3F9F8DE7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Cáfolat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7E427-CDAA-21D5-A100-DC711864044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9" y="2770632"/>
            <a:ext cx="7769352" cy="3392424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arany táblák: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Régi bűnök </a:t>
            </a:r>
            <a:r>
              <a:rPr lang="hu-H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platon</a:t>
            </a: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alapján más is lehet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 csak a titánok kaptak villámot, de Héraklész megdicsőül miatta, Aszklépiosz és </a:t>
            </a:r>
            <a:r>
              <a:rPr lang="hu-H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Szemelé</a:t>
            </a: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pedig valóban bűneik miatt kapják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Új megközelítés </a:t>
            </a:r>
            <a:r>
              <a:rPr lang="hu-H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legujjab</a:t>
            </a: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kutatásokban: Ezek a tudósok az </a:t>
            </a:r>
            <a:r>
              <a:rPr lang="hu-H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orfizmust</a:t>
            </a: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modern kifejezésként ismerik el, amely számos ellenkulturális vallási mozgalmat ír le, akik tanaikat a mitikus szerzőnek, </a:t>
            </a:r>
            <a:r>
              <a:rPr lang="hu-H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orfeusz</a:t>
            </a:r>
            <a:r>
              <a:rPr lang="hu-H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tekintélyének tulajdonították.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330EF3-CADC-0566-7E5C-0226772BD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2792" y="136525"/>
            <a:ext cx="3815675" cy="199941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F5A9AB-3EA8-7224-0DB3-93CACCD6EB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3532" y="2247269"/>
            <a:ext cx="3205217" cy="438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7966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ACBA6A02-5567-73A6-EA69-A205FFC6937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5682" b="15682"/>
          <a:stretch>
            <a:fillRect/>
          </a:stretch>
        </p:blipFill>
        <p:spPr/>
      </p:pic>
      <p:pic>
        <p:nvPicPr>
          <p:cNvPr id="6" name="Picture Placeholder 7">
            <a:extLst>
              <a:ext uri="{FF2B5EF4-FFF2-40B4-BE49-F238E27FC236}">
                <a16:creationId xmlns:a16="http://schemas.microsoft.com/office/drawing/2014/main" id="{4A652258-524B-962E-5994-80AD00088B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rcRect t="15682" b="15682"/>
          <a:stretch>
            <a:fillRect/>
          </a:stretch>
        </p:blipFill>
        <p:spPr>
          <a:xfrm>
            <a:off x="152400" y="15240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>
            <a:softEdge rad="1270000"/>
          </a:effec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7F6BA91-78A9-B386-ADC5-0FD43FFF5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9720" y="2185416"/>
            <a:ext cx="9052560" cy="2487168"/>
          </a:xfrm>
        </p:spPr>
        <p:txBody>
          <a:bodyPr/>
          <a:lstStyle/>
          <a:p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184771886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20">
      <a:dk1>
        <a:srgbClr val="000000"/>
      </a:dk1>
      <a:lt1>
        <a:srgbClr val="FFFFFF"/>
      </a:lt1>
      <a:dk2>
        <a:srgbClr val="CAD8D6"/>
      </a:dk2>
      <a:lt2>
        <a:srgbClr val="E7E6E6"/>
      </a:lt2>
      <a:accent1>
        <a:srgbClr val="7E8679"/>
      </a:accent1>
      <a:accent2>
        <a:srgbClr val="72292A"/>
      </a:accent2>
      <a:accent3>
        <a:srgbClr val="4A3A1C"/>
      </a:accent3>
      <a:accent4>
        <a:srgbClr val="E47D60"/>
      </a:accent4>
      <a:accent5>
        <a:srgbClr val="CEBBAF"/>
      </a:accent5>
      <a:accent6>
        <a:srgbClr val="E8DAC4"/>
      </a:accent6>
      <a:hlink>
        <a:srgbClr val="3968F6"/>
      </a:hlink>
      <a:folHlink>
        <a:srgbClr val="954F72"/>
      </a:folHlink>
    </a:clrScheme>
    <a:fontScheme name="Custom 23">
      <a:majorFont>
        <a:latin typeface="Baskerville Old Face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loral flourish_win32_CP_v3" id="{3BF332BF-22B8-49D8-950E-E9BBBBF59833}" vid="{E4E7F1DC-3AF4-489F-A450-0CED11A8EBA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9915FD3-F777-4046-A12C-BE3860E324B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384BFC8-02DA-464F-AE97-4951BE47415C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71E6BC5B-F32E-483D-A6CB-100D6BCB78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{828A31B8-C935-419C-932D-3EA6CC056100}TF6ca04e33-feaa-4cf5-9b27-d56362f12ac085bf296f_win32-5c14a82fef6c</Template>
  <TotalTime>126</TotalTime>
  <Words>603</Words>
  <Application>Microsoft Office PowerPoint</Application>
  <PresentationFormat>Widescreen</PresentationFormat>
  <Paragraphs>70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Baskerville Old Face</vt:lpstr>
      <vt:lpstr>Calibri</vt:lpstr>
      <vt:lpstr>Gill Sans Nova Light</vt:lpstr>
      <vt:lpstr>Times New Roman</vt:lpstr>
      <vt:lpstr>Custom</vt:lpstr>
      <vt:lpstr>Orfikusok és a Zagreusz mítosz </vt:lpstr>
      <vt:lpstr>Források</vt:lpstr>
      <vt:lpstr>Orfeusz</vt:lpstr>
      <vt:lpstr>Orfikusok</vt:lpstr>
      <vt:lpstr>Orfikusok</vt:lpstr>
      <vt:lpstr>Mítoszok</vt:lpstr>
      <vt:lpstr>Mítoszok</vt:lpstr>
      <vt:lpstr>Orphikus aranylemezek</vt:lpstr>
      <vt:lpstr>Magyarázat</vt:lpstr>
      <vt:lpstr>Cáfolat</vt:lpstr>
      <vt:lpstr>Cáfolat</vt:lpstr>
      <vt:lpstr>Cáfolat</vt:lpstr>
      <vt:lpstr>A „proto-keresztény egyház”</vt:lpstr>
      <vt:lpstr>A „proto-keresztény egyház”</vt:lpstr>
      <vt:lpstr>Cáfolat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Soma Bérces</dc:creator>
  <cp:lastModifiedBy>Soma Bérces</cp:lastModifiedBy>
  <cp:revision>4</cp:revision>
  <dcterms:created xsi:type="dcterms:W3CDTF">2026-04-21T19:03:42Z</dcterms:created>
  <dcterms:modified xsi:type="dcterms:W3CDTF">2026-04-22T15:19:54Z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