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9"/>
  </p:notesMasterIdLst>
  <p:handoutMasterIdLst>
    <p:handoutMasterId r:id="rId20"/>
  </p:handoutMasterIdLst>
  <p:sldIdLst>
    <p:sldId id="267" r:id="rId5"/>
    <p:sldId id="278" r:id="rId6"/>
    <p:sldId id="283" r:id="rId7"/>
    <p:sldId id="284" r:id="rId8"/>
    <p:sldId id="294" r:id="rId9"/>
    <p:sldId id="292" r:id="rId10"/>
    <p:sldId id="293" r:id="rId11"/>
    <p:sldId id="285" r:id="rId12"/>
    <p:sldId id="287" r:id="rId13"/>
    <p:sldId id="288" r:id="rId14"/>
    <p:sldId id="289" r:id="rId15"/>
    <p:sldId id="290" r:id="rId16"/>
    <p:sldId id="291" r:id="rId17"/>
    <p:sldId id="286" r:id="rId18"/>
  </p:sldIdLst>
  <p:sldSz cx="12188825" cy="6858000"/>
  <p:notesSz cx="6858000" cy="9144000"/>
  <p:defaultTextStyle>
    <a:defPPr rtl="0">
      <a:defRPr lang="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8BF46C-0180-48A8-86CB-5BDB11D1DAE1}" v="5" dt="2026-05-06T23:35:11.3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éma alapján készült stílus 1 – 3. jelölőszín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99" autoAdjust="0"/>
  </p:normalViewPr>
  <p:slideViewPr>
    <p:cSldViewPr>
      <p:cViewPr varScale="1">
        <p:scale>
          <a:sx n="48" d="100"/>
          <a:sy n="48" d="100"/>
        </p:scale>
        <p:origin x="67" y="73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ka Tarján" userId="673c77c25652e092" providerId="LiveId" clId="{F3975553-7F6E-4EDE-95D6-7AEF48234B8B}"/>
    <pc:docChg chg="custSel modSld">
      <pc:chgData name="Janka Tarján" userId="673c77c25652e092" providerId="LiveId" clId="{F3975553-7F6E-4EDE-95D6-7AEF48234B8B}" dt="2026-05-06T23:35:34.996" v="147" actId="20577"/>
      <pc:docMkLst>
        <pc:docMk/>
      </pc:docMkLst>
      <pc:sldChg chg="modSp mod">
        <pc:chgData name="Janka Tarján" userId="673c77c25652e092" providerId="LiveId" clId="{F3975553-7F6E-4EDE-95D6-7AEF48234B8B}" dt="2026-05-06T23:35:27.192" v="137" actId="20577"/>
        <pc:sldMkLst>
          <pc:docMk/>
          <pc:sldMk cId="3406840265" sldId="292"/>
        </pc:sldMkLst>
        <pc:spChg chg="mod">
          <ac:chgData name="Janka Tarján" userId="673c77c25652e092" providerId="LiveId" clId="{F3975553-7F6E-4EDE-95D6-7AEF48234B8B}" dt="2026-05-06T23:35:27.192" v="137" actId="20577"/>
          <ac:spMkLst>
            <pc:docMk/>
            <pc:sldMk cId="3406840265" sldId="292"/>
            <ac:spMk id="2" creationId="{20616FFC-5786-4556-B539-AE7B0C54E77C}"/>
          </ac:spMkLst>
        </pc:spChg>
      </pc:sldChg>
      <pc:sldChg chg="modSp mod">
        <pc:chgData name="Janka Tarján" userId="673c77c25652e092" providerId="LiveId" clId="{F3975553-7F6E-4EDE-95D6-7AEF48234B8B}" dt="2026-05-06T23:33:42.186" v="60"/>
        <pc:sldMkLst>
          <pc:docMk/>
          <pc:sldMk cId="1037700591" sldId="293"/>
        </pc:sldMkLst>
        <pc:spChg chg="mod">
          <ac:chgData name="Janka Tarján" userId="673c77c25652e092" providerId="LiveId" clId="{F3975553-7F6E-4EDE-95D6-7AEF48234B8B}" dt="2026-05-06T23:33:42.186" v="60"/>
          <ac:spMkLst>
            <pc:docMk/>
            <pc:sldMk cId="1037700591" sldId="293"/>
            <ac:spMk id="2" creationId="{3D3F513F-E176-4D55-9935-869FBC6108BA}"/>
          </ac:spMkLst>
        </pc:spChg>
        <pc:spChg chg="mod">
          <ac:chgData name="Janka Tarján" userId="673c77c25652e092" providerId="LiveId" clId="{F3975553-7F6E-4EDE-95D6-7AEF48234B8B}" dt="2026-05-06T23:33:12.149" v="57" actId="20577"/>
          <ac:spMkLst>
            <pc:docMk/>
            <pc:sldMk cId="1037700591" sldId="293"/>
            <ac:spMk id="3" creationId="{22C1FD84-DEA6-AD80-EB56-91854DB99C56}"/>
          </ac:spMkLst>
        </pc:spChg>
      </pc:sldChg>
      <pc:sldChg chg="modSp mod">
        <pc:chgData name="Janka Tarján" userId="673c77c25652e092" providerId="LiveId" clId="{F3975553-7F6E-4EDE-95D6-7AEF48234B8B}" dt="2026-05-06T23:35:34.996" v="147" actId="20577"/>
        <pc:sldMkLst>
          <pc:docMk/>
          <pc:sldMk cId="2779377015" sldId="294"/>
        </pc:sldMkLst>
        <pc:spChg chg="mod">
          <ac:chgData name="Janka Tarján" userId="673c77c25652e092" providerId="LiveId" clId="{F3975553-7F6E-4EDE-95D6-7AEF48234B8B}" dt="2026-05-06T23:35:34.996" v="147" actId="20577"/>
          <ac:spMkLst>
            <pc:docMk/>
            <pc:sldMk cId="2779377015" sldId="294"/>
            <ac:spMk id="2" creationId="{3B92C22E-E31E-AF34-611B-C59C8EBACD9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Mintaszöveg szerkesztése</a:t>
            </a:r>
          </a:p>
          <a:p>
            <a:pPr lvl="1" rtl="0"/>
            <a:r>
              <a:t>Második szint</a:t>
            </a:r>
          </a:p>
          <a:p>
            <a:pPr lvl="2" rtl="0"/>
            <a:r>
              <a:t>Harmadik szint</a:t>
            </a:r>
          </a:p>
          <a:p>
            <a:pPr lvl="3" rtl="0"/>
            <a:r>
              <a:t>Negyedik szint</a:t>
            </a:r>
          </a:p>
          <a:p>
            <a:pPr lvl="4" rtl="0"/>
            <a:r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074690-7256-4BB9-AC0F-97AEAE8CDEC2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3343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074690-7256-4BB9-AC0F-97AEAE8CDEC2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8240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0"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Csoport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Ellipszis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9" name="Ellipszis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0" name="Csoport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Egyenes összekötő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Egyenes összekötő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Csoport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Ellipszis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15" name="Ellipszis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6" name="Csoport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Egyenes összekötő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Egyenes összekötő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4800" b="0" cap="none" baseline="0"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0"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Csoport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Ellipszis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Ellipszis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Csoport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Egyenes összekötő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Egyenes összekötő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0"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0"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8" name="Téglalap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3" name="Kép helyőrzője 2" descr="Üres helyőrző kép hozzáadásához. Kattintson a helyőrzőre, és jelölje ki a hozzáadni kívánt képet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u-HU"/>
              <a:t>Kép beszúrásához kattintson az ikonra</a:t>
            </a:r>
            <a:endParaRPr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sz="2400"/>
          </a:p>
        </p:txBody>
      </p:sp>
      <p:sp>
        <p:nvSpPr>
          <p:cNvPr id="8" name="Lekerekített téglalap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t>Mintaszöveg szerkesztése</a:t>
            </a:r>
          </a:p>
          <a:p>
            <a:pPr lvl="1" rtl="0"/>
            <a:r>
              <a:t>Második szint</a:t>
            </a:r>
          </a:p>
          <a:p>
            <a:pPr lvl="2" rtl="0"/>
            <a:r>
              <a:t>Harmadik szint</a:t>
            </a:r>
          </a:p>
          <a:p>
            <a:pPr lvl="3" rtl="0"/>
            <a:r>
              <a:t>Negyedik szint</a:t>
            </a:r>
          </a:p>
          <a:p>
            <a:pPr lvl="4" rtl="0"/>
            <a:r>
              <a:t>Ötödik szint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enelope.uchicago.edu/Thayer/E/Roman/Texts/secondary/SMIGRA*/Museia.html" TargetMode="External"/><Relationship Id="rId3" Type="http://schemas.openxmlformats.org/officeDocument/2006/relationships/hyperlink" Target="https://www.jstor.org/stable/26309727" TargetMode="External"/><Relationship Id="rId7" Type="http://schemas.openxmlformats.org/officeDocument/2006/relationships/hyperlink" Target="https://www.jstor.org/stable/41210692%202026.%2003.%2008" TargetMode="External"/><Relationship Id="rId2" Type="http://schemas.openxmlformats.org/officeDocument/2006/relationships/hyperlink" Target="https://www.jstor.org/stable/4463072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jstor.org/stable/23061147" TargetMode="External"/><Relationship Id="rId5" Type="http://schemas.openxmlformats.org/officeDocument/2006/relationships/hyperlink" Target="https://www.jstor.org/journal/illiclasstud" TargetMode="External"/><Relationship Id="rId4" Type="http://schemas.openxmlformats.org/officeDocument/2006/relationships/hyperlink" Target="https://mek.oszk.hu/06200/06221/06221.ht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u" sz="5400" dirty="0"/>
              <a:t>Múzsák és megszemélyesítés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hu" dirty="0"/>
              <a:t>Készítette: Tarján Janka</a:t>
            </a:r>
          </a:p>
        </p:txBody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ím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h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Felhasznált irodalom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idx="1"/>
          </p:nvPr>
        </p:nvSpPr>
        <p:spPr/>
        <p:txBody>
          <a:bodyPr rtlCol="0">
            <a:normAutofit fontScale="47500" lnSpcReduction="20000"/>
          </a:bodyPr>
          <a:lstStyle/>
          <a:p>
            <a:pPr rtl="0"/>
            <a:r>
              <a:rPr lang="hu" i="1" dirty="0"/>
              <a:t>Murray Penelope</a:t>
            </a:r>
            <a:r>
              <a:rPr lang="hu" dirty="0"/>
              <a:t>: The Muses: creativití personified? In: Emma Stafford and Judith Herrin Personification in the Greek Word. 147-160.</a:t>
            </a:r>
          </a:p>
          <a:p>
            <a:r>
              <a:rPr lang="hu" i="1" dirty="0"/>
              <a:t>Bergern Ann L. T</a:t>
            </a:r>
            <a:r>
              <a:rPr lang="hu" dirty="0"/>
              <a:t>.: Language and the female in early greek thought. In: Arethusa. 16. (1983). 69-95. Letöltés: </a:t>
            </a:r>
            <a:r>
              <a:rPr lang="hu-HU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https://www.jstor.org/stable/44630723</a:t>
            </a:r>
            <a:r>
              <a:rPr lang="hu-HU" dirty="0"/>
              <a:t> 2026. 03. 07.</a:t>
            </a:r>
            <a:endParaRPr lang="hu" dirty="0"/>
          </a:p>
          <a:p>
            <a:r>
              <a:rPr lang="hu" i="1" dirty="0"/>
              <a:t>Collins Derek</a:t>
            </a:r>
            <a:r>
              <a:rPr lang="hu" dirty="0"/>
              <a:t>: Hesiod and the divine voice of the muses. In: Arethusa. 32. (1999), 241-262. Letöltés: </a:t>
            </a:r>
            <a:r>
              <a:rPr lang="hu-HU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https://www.jstor.org/stable/26309727</a:t>
            </a:r>
            <a:r>
              <a:rPr lang="hu-HU" dirty="0"/>
              <a:t> 2026. 03. 07.</a:t>
            </a:r>
            <a:endParaRPr lang="hu" dirty="0"/>
          </a:p>
          <a:p>
            <a:r>
              <a:rPr lang="hu" i="1" dirty="0"/>
              <a:t>Hardie Alex</a:t>
            </a:r>
            <a:r>
              <a:rPr lang="hu" dirty="0"/>
              <a:t>: Etymologising the Muse. In.: </a:t>
            </a:r>
            <a:r>
              <a:rPr lang="it-IT" i="1" dirty="0"/>
              <a:t>Materiali e discussioni per l'analisi dei testi classici</a:t>
            </a:r>
            <a:r>
              <a:rPr lang="hu-HU" i="1" dirty="0"/>
              <a:t> 62. (2009). 9-57. Letöltés: https://www.jstor.org/stable/40236413</a:t>
            </a:r>
          </a:p>
          <a:p>
            <a:r>
              <a:rPr lang="hu" i="1" dirty="0"/>
              <a:t>Hésziodosz</a:t>
            </a:r>
            <a:r>
              <a:rPr lang="hu" dirty="0"/>
              <a:t>: Istenek születése fordította: </a:t>
            </a:r>
            <a:r>
              <a:rPr lang="hu-HU" dirty="0"/>
              <a:t>Trencsényi-Waldapfel Imre. Letöltés: </a:t>
            </a:r>
            <a:r>
              <a:rPr lang="hu-HU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https://mek.oszk.hu/06200/06221/06221.htm</a:t>
            </a:r>
            <a:r>
              <a:rPr lang="hu-HU" dirty="0"/>
              <a:t> 2026. 03. 08.</a:t>
            </a:r>
            <a:endParaRPr lang="hu" dirty="0"/>
          </a:p>
          <a:p>
            <a:r>
              <a:rPr lang="hu" i="1" dirty="0"/>
              <a:t>Lamberton Robert</a:t>
            </a:r>
            <a:r>
              <a:rPr lang="hu" dirty="0"/>
              <a:t>: Plutarc, Hesiod, and the Mouseia of Thespia. In.: </a:t>
            </a:r>
            <a:r>
              <a:rPr lang="hu-HU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Illinois </a:t>
            </a:r>
            <a:r>
              <a:rPr lang="hu-HU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Classical</a:t>
            </a:r>
            <a:r>
              <a:rPr lang="hu-HU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hu-HU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Studies</a:t>
            </a:r>
            <a:r>
              <a:rPr lang="hu-HU" dirty="0"/>
              <a:t> 13. (1998.) 491-504. Letöltés: https://www.jstor.org/stable/23064256</a:t>
            </a:r>
            <a:endParaRPr lang="hu" dirty="0"/>
          </a:p>
          <a:p>
            <a:r>
              <a:rPr lang="hu" i="1" dirty="0"/>
              <a:t>Marquardt</a:t>
            </a:r>
            <a:r>
              <a:rPr lang="hu" dirty="0"/>
              <a:t> </a:t>
            </a:r>
            <a:r>
              <a:rPr lang="hu" i="1" dirty="0"/>
              <a:t>Patricia Ann</a:t>
            </a:r>
            <a:r>
              <a:rPr lang="hu" dirty="0"/>
              <a:t>: The two faces of hesiod’s muse. In: Illinois Classical Studis. 7. (1982). 1-12. Letöltés: </a:t>
            </a:r>
            <a:r>
              <a:rPr lang="hu-HU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https://www.jstor.org/stable/23061147</a:t>
            </a:r>
            <a:r>
              <a:rPr lang="hu-HU" dirty="0"/>
              <a:t> 2026. 03. 08.</a:t>
            </a:r>
            <a:endParaRPr lang="hu" dirty="0"/>
          </a:p>
          <a:p>
            <a:r>
              <a:rPr lang="hu" i="1" dirty="0"/>
              <a:t>Park</a:t>
            </a:r>
            <a:r>
              <a:rPr lang="hu" dirty="0"/>
              <a:t> </a:t>
            </a:r>
            <a:r>
              <a:rPr lang="hu" i="1" dirty="0"/>
              <a:t>Clara Claiborne</a:t>
            </a:r>
            <a:r>
              <a:rPr lang="hu" dirty="0"/>
              <a:t>: The mother of the Muses: In Preise of Memory In: The American Scholar. 50. (1981). 55-71. Letöltés: </a:t>
            </a:r>
            <a:r>
              <a:rPr lang="hu-HU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https://www.jstor.org/stable/41210692 2026. 03. 08</a:t>
            </a:r>
            <a:r>
              <a:rPr lang="hu-HU" dirty="0"/>
              <a:t>.</a:t>
            </a:r>
          </a:p>
          <a:p>
            <a:r>
              <a:rPr lang="hu-HU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https://penelope.uchicago.edu/Thayer/E/Roman/Texts/secondary/SMIGRA*/Museia.html</a:t>
            </a:r>
            <a:endParaRPr lang="hu-HU" dirty="0"/>
          </a:p>
          <a:p>
            <a:endParaRPr lang="hu" dirty="0"/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9584571B-A172-FAF3-4EB2-9472CFB6D27B}"/>
              </a:ext>
            </a:extLst>
          </p:cNvPr>
          <p:cNvCxnSpPr/>
          <p:nvPr/>
        </p:nvCxnSpPr>
        <p:spPr>
          <a:xfrm>
            <a:off x="1218883" y="2060848"/>
            <a:ext cx="100601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46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16517B-5D1A-BBBA-F03A-2A05A608C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2" y="980728"/>
            <a:ext cx="9751060" cy="1168400"/>
          </a:xfrm>
        </p:spPr>
        <p:txBody>
          <a:bodyPr>
            <a:normAutofit/>
          </a:bodyPr>
          <a:lstStyle/>
          <a:p>
            <a:pPr algn="ctr"/>
            <a:r>
              <a:rPr lang="hu-H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Kérdés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EAB346F-9168-9E17-0368-489C56BF2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3892" y="2996952"/>
            <a:ext cx="9751060" cy="16561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200" dirty="0"/>
              <a:t>Mi a szerepe a múzsák megszemélyesítésének az antik szerzők műveiben?</a:t>
            </a:r>
          </a:p>
        </p:txBody>
      </p:sp>
    </p:spTree>
    <p:extLst>
      <p:ext uri="{BB962C8B-B14F-4D97-AF65-F5344CB8AC3E}">
        <p14:creationId xmlns:p14="http://schemas.microsoft.com/office/powerpoint/2010/main" val="264013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1B33E9-ED1E-5C03-C264-6C8C3D6C9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 anchor="b">
            <a:normAutofit/>
          </a:bodyPr>
          <a:lstStyle/>
          <a:p>
            <a:pPr algn="ctr"/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Múzsák</a:t>
            </a:r>
          </a:p>
        </p:txBody>
      </p:sp>
      <p:pic>
        <p:nvPicPr>
          <p:cNvPr id="1032" name="Picture 8" descr="Így nézett ki a 9 görög múzsa - Nagyon fontos társadalmi szerepet töltöttek  be az ókori Görögországban - Terasz | Femina">
            <a:extLst>
              <a:ext uri="{FF2B5EF4-FFF2-40B4-BE49-F238E27FC236}">
                <a16:creationId xmlns:a16="http://schemas.microsoft.com/office/drawing/2014/main" id="{91D6BCC1-AB7D-8FAC-A0BD-449B5460D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804" y="1611506"/>
            <a:ext cx="4665208" cy="244923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BB759127-7F26-516E-FC25-FAB538054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8388" y="1803400"/>
            <a:ext cx="5091555" cy="4267201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/>
              <a:t>Kalliopé – hősköltészet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 err="1"/>
              <a:t>Kleió</a:t>
            </a:r>
            <a:r>
              <a:rPr lang="hu-HU" dirty="0"/>
              <a:t> – történetírás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 err="1"/>
              <a:t>Euterpé</a:t>
            </a:r>
            <a:r>
              <a:rPr lang="hu-HU" dirty="0"/>
              <a:t> – lírai költészet, zene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/>
              <a:t>Erató – szerelmi költészet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 err="1"/>
              <a:t>Terpszikhoré</a:t>
            </a:r>
            <a:r>
              <a:rPr lang="hu-HU" dirty="0"/>
              <a:t> – tánc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/>
              <a:t>Melpomené – tragédia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 err="1"/>
              <a:t>Thaleia</a:t>
            </a:r>
            <a:r>
              <a:rPr lang="hu-HU" dirty="0"/>
              <a:t> – komédia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 err="1"/>
              <a:t>Pülühümnia</a:t>
            </a:r>
            <a:r>
              <a:rPr lang="hu-HU" dirty="0"/>
              <a:t> – himnikus kötészet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/>
              <a:t>Uránia – csillagászat, asztrológia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37A60B1-2FEE-DA96-5BA6-B2B303EA154D}"/>
              </a:ext>
            </a:extLst>
          </p:cNvPr>
          <p:cNvSpPr txBox="1"/>
          <p:nvPr/>
        </p:nvSpPr>
        <p:spPr>
          <a:xfrm>
            <a:off x="909836" y="4448139"/>
            <a:ext cx="3507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/>
              <a:t>Zeusz és </a:t>
            </a:r>
            <a:r>
              <a:rPr lang="hu-HU" dirty="0" err="1"/>
              <a:t>Mnémoszüné</a:t>
            </a:r>
            <a:r>
              <a:rPr lang="hu-HU" dirty="0"/>
              <a:t> kilenc leánya – </a:t>
            </a:r>
            <a:r>
              <a:rPr lang="hu-HU" dirty="0" err="1"/>
              <a:t>Pieriában</a:t>
            </a:r>
            <a:r>
              <a:rPr lang="hu-HU" dirty="0"/>
              <a:t> születtek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dirty="0"/>
              <a:t>Művészetek védnökei</a:t>
            </a:r>
          </a:p>
        </p:txBody>
      </p:sp>
    </p:spTree>
    <p:extLst>
      <p:ext uri="{BB962C8B-B14F-4D97-AF65-F5344CB8AC3E}">
        <p14:creationId xmlns:p14="http://schemas.microsoft.com/office/powerpoint/2010/main" val="228825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92C22E-E31E-AF34-611B-C59C8EBA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Etimológia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B638F1-7995-0A4C-19FD-D158CAAF2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Μούσα</a:t>
            </a:r>
            <a:r>
              <a:rPr lang="hu-HU" dirty="0"/>
              <a:t> = múzsa</a:t>
            </a:r>
          </a:p>
          <a:p>
            <a:r>
              <a:rPr lang="hu-HU" dirty="0"/>
              <a:t>A szótővének jelentése hegyre emelni - utalás lakóhelyükre is</a:t>
            </a:r>
          </a:p>
          <a:p>
            <a:r>
              <a:rPr lang="hu-HU" dirty="0"/>
              <a:t>Metonimikus jelentésben is használták a múzsa szót utalva a dalra, táncra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u-HU" dirty="0"/>
              <a:t>Énekeld a múzsát - </a:t>
            </a:r>
            <a:r>
              <a:rPr lang="el-GR" dirty="0"/>
              <a:t>μέλπη μοῦσαν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937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616FFC-5786-4556-B539-AE7B0C54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2" y="431800"/>
            <a:ext cx="9751060" cy="764952"/>
          </a:xfrm>
        </p:spPr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Etimológia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67851B6-6F71-8EAA-66FF-12FF3DFDD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2" y="1206388"/>
            <a:ext cx="4731514" cy="4873848"/>
          </a:xfrm>
        </p:spPr>
        <p:txBody>
          <a:bodyPr/>
          <a:lstStyle/>
          <a:p>
            <a:r>
              <a:rPr lang="hu-HU" dirty="0"/>
              <a:t>A múzsák nevei utalnak az általuk jelölt tevékenységre</a:t>
            </a:r>
          </a:p>
          <a:p>
            <a:r>
              <a:rPr lang="hu-HU" dirty="0"/>
              <a:t>Hésziodosz előtti pontos, névszerinti megnevezést nem találunk – identitásuk rögzítése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u-HU" dirty="0"/>
              <a:t>Beszélő nevek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B35E61CE-5D1C-8200-EA2A-F79BD1D85D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910403"/>
              </p:ext>
            </p:extLst>
          </p:nvPr>
        </p:nvGraphicFramePr>
        <p:xfrm>
          <a:off x="5197370" y="1067752"/>
          <a:ext cx="6583222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611">
                  <a:extLst>
                    <a:ext uri="{9D8B030D-6E8A-4147-A177-3AD203B41FA5}">
                      <a16:colId xmlns:a16="http://schemas.microsoft.com/office/drawing/2014/main" val="1757560406"/>
                    </a:ext>
                  </a:extLst>
                </a:gridCol>
                <a:gridCol w="3291611">
                  <a:extLst>
                    <a:ext uri="{9D8B030D-6E8A-4147-A177-3AD203B41FA5}">
                      <a16:colId xmlns:a16="http://schemas.microsoft.com/office/drawing/2014/main" val="1137196291"/>
                    </a:ext>
                  </a:extLst>
                </a:gridCol>
              </a:tblGrid>
              <a:tr h="343772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NÉV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TULAJDONSÁG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3106255"/>
                  </a:ext>
                </a:extLst>
              </a:tr>
              <a:tr h="372420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err="1"/>
                        <a:t>Kleió</a:t>
                      </a:r>
                      <a:endParaRPr lang="hu-H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„</a:t>
                      </a:r>
                      <a:r>
                        <a:rPr lang="hu-HU" sz="2000" dirty="0" err="1"/>
                        <a:t>kleiousin</a:t>
                      </a:r>
                      <a:r>
                        <a:rPr lang="hu-HU" sz="2000" dirty="0"/>
                        <a:t>” – ünnepel/ híressé tesz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5969919"/>
                  </a:ext>
                </a:extLst>
              </a:tr>
              <a:tr h="372420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err="1"/>
                        <a:t>Euterpé</a:t>
                      </a:r>
                      <a:endParaRPr lang="hu-H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„</a:t>
                      </a:r>
                      <a:r>
                        <a:rPr lang="hu-HU" sz="2000" dirty="0" err="1"/>
                        <a:t>terpousi</a:t>
                      </a:r>
                      <a:r>
                        <a:rPr lang="hu-HU" sz="2000" dirty="0"/>
                        <a:t>” – (dal) élvezete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9943263"/>
                  </a:ext>
                </a:extLst>
              </a:tr>
              <a:tr h="372420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err="1"/>
                        <a:t>Thaleia</a:t>
                      </a:r>
                      <a:endParaRPr lang="hu-H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„</a:t>
                      </a:r>
                      <a:r>
                        <a:rPr lang="hu-HU" sz="2000" dirty="0" err="1"/>
                        <a:t>en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talies</a:t>
                      </a:r>
                      <a:r>
                        <a:rPr lang="hu-HU" sz="2000" dirty="0"/>
                        <a:t>” – ünnepelni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3157150"/>
                  </a:ext>
                </a:extLst>
              </a:tr>
              <a:tr h="372420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Melpomené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„</a:t>
                      </a:r>
                      <a:r>
                        <a:rPr lang="hu-HU" sz="2000" dirty="0" err="1"/>
                        <a:t>melpontai</a:t>
                      </a:r>
                      <a:r>
                        <a:rPr lang="hu-HU" sz="2000" dirty="0"/>
                        <a:t>” – zenélni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8474320"/>
                  </a:ext>
                </a:extLst>
              </a:tr>
              <a:tr h="372420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err="1"/>
                        <a:t>Terpszikhoré</a:t>
                      </a:r>
                      <a:endParaRPr lang="hu-H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„</a:t>
                      </a:r>
                      <a:r>
                        <a:rPr lang="hu-HU" sz="2000" dirty="0" err="1"/>
                        <a:t>choroi</a:t>
                      </a:r>
                      <a:r>
                        <a:rPr lang="hu-HU" sz="2000" dirty="0"/>
                        <a:t>” – himnusz kórusok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8006757"/>
                  </a:ext>
                </a:extLst>
              </a:tr>
              <a:tr h="658897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Erató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„</a:t>
                      </a:r>
                      <a:r>
                        <a:rPr lang="hu-HU" sz="2000" dirty="0" err="1"/>
                        <a:t>eraten</a:t>
                      </a:r>
                      <a:r>
                        <a:rPr lang="hu-HU" sz="2000" dirty="0"/>
                        <a:t>/ </a:t>
                      </a:r>
                      <a:r>
                        <a:rPr lang="hu-HU" sz="2000" dirty="0" err="1"/>
                        <a:t>eperaton</a:t>
                      </a:r>
                      <a:r>
                        <a:rPr lang="hu-HU" sz="2000" dirty="0"/>
                        <a:t>/ </a:t>
                      </a:r>
                      <a:r>
                        <a:rPr lang="hu-HU" sz="2000" dirty="0" err="1"/>
                        <a:t>eratos</a:t>
                      </a:r>
                      <a:r>
                        <a:rPr lang="hu-HU" sz="2000" dirty="0"/>
                        <a:t>” – „hívogató” tánc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0277320"/>
                  </a:ext>
                </a:extLst>
              </a:tr>
              <a:tr h="372420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err="1"/>
                        <a:t>Pülühümnia</a:t>
                      </a:r>
                      <a:endParaRPr lang="hu-H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„</a:t>
                      </a:r>
                      <a:r>
                        <a:rPr lang="hu-HU" sz="2000" dirty="0" err="1"/>
                        <a:t>hymneosais</a:t>
                      </a:r>
                      <a:r>
                        <a:rPr lang="hu-HU" sz="2000" dirty="0"/>
                        <a:t>” – himnuszt zengve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2567610"/>
                  </a:ext>
                </a:extLst>
              </a:tr>
              <a:tr h="658897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Urania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„</a:t>
                      </a:r>
                      <a:r>
                        <a:rPr lang="hu-HU" sz="2000" dirty="0" err="1"/>
                        <a:t>ourano</a:t>
                      </a:r>
                      <a:r>
                        <a:rPr lang="hu-HU" sz="2000" dirty="0"/>
                        <a:t>” – égbolt, daluk égi tartalma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9463918"/>
                  </a:ext>
                </a:extLst>
              </a:tr>
              <a:tr h="372420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Kalliopé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„</a:t>
                      </a:r>
                      <a:r>
                        <a:rPr lang="hu-HU" sz="2000" dirty="0" err="1"/>
                        <a:t>op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kale</a:t>
                      </a:r>
                      <a:r>
                        <a:rPr lang="hu-HU" sz="2000" dirty="0"/>
                        <a:t>” – szép </a:t>
                      </a:r>
                      <a:r>
                        <a:rPr lang="hu-HU" sz="2000" dirty="0" err="1"/>
                        <a:t>hangal</a:t>
                      </a:r>
                      <a:endParaRPr lang="hu-H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4993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8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3F513F-E176-4D55-9935-869FBC610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múzsák kultusza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C1FD84-DEA6-AD80-EB56-91854DB99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1803400"/>
            <a:ext cx="5811633" cy="426720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Hésziodosz Munkák és napok című művének első sorai a múzsákhoz írt himnusz</a:t>
            </a:r>
          </a:p>
          <a:p>
            <a:r>
              <a:rPr lang="hu-HU" dirty="0"/>
              <a:t>Helikon hegye, mint szent hely </a:t>
            </a:r>
          </a:p>
          <a:p>
            <a:pPr marL="0" indent="0">
              <a:buNone/>
            </a:pPr>
            <a:r>
              <a:rPr lang="hu-HU" dirty="0"/>
              <a:t>Fontosabb szentélyek:</a:t>
            </a:r>
          </a:p>
          <a:p>
            <a:r>
              <a:rPr lang="hu-HU" dirty="0"/>
              <a:t>Egyik fontos szentélyük volt a </a:t>
            </a:r>
            <a:r>
              <a:rPr lang="hu-HU" dirty="0" err="1"/>
              <a:t>Thepszhiai</a:t>
            </a:r>
            <a:r>
              <a:rPr lang="hu-HU" dirty="0"/>
              <a:t> </a:t>
            </a:r>
            <a:r>
              <a:rPr lang="hu-HU" dirty="0" err="1"/>
              <a:t>museion</a:t>
            </a:r>
            <a:r>
              <a:rPr lang="hu-HU" dirty="0"/>
              <a:t> – szentélykörzet (Kr. e. 3. sz)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u-HU" dirty="0"/>
              <a:t>Helikon hegység lábánál fekszik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u-HU" dirty="0" err="1"/>
              <a:t>Museia</a:t>
            </a:r>
            <a:r>
              <a:rPr lang="hu-HU" dirty="0"/>
              <a:t> – művészeti verseny a múzsák tiszteletére, melyet öt évente rendeztek meg</a:t>
            </a:r>
          </a:p>
          <a:p>
            <a:r>
              <a:rPr lang="hu-HU" dirty="0"/>
              <a:t>Alexandriai </a:t>
            </a:r>
            <a:r>
              <a:rPr lang="hu-HU" dirty="0" err="1"/>
              <a:t>museion</a:t>
            </a:r>
            <a:r>
              <a:rPr lang="hu-HU" dirty="0"/>
              <a:t> – vallási és tudományos központ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B97C2F2-4AEB-EA2E-AC62-A84BF4123679}"/>
              </a:ext>
            </a:extLst>
          </p:cNvPr>
          <p:cNvSpPr txBox="1"/>
          <p:nvPr/>
        </p:nvSpPr>
        <p:spPr>
          <a:xfrm>
            <a:off x="7606580" y="836712"/>
            <a:ext cx="3096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„Kezdjük a dalt immár </a:t>
            </a:r>
            <a:r>
              <a:rPr lang="hu-HU" dirty="0" err="1"/>
              <a:t>Helikón</a:t>
            </a:r>
            <a:r>
              <a:rPr lang="hu-HU" dirty="0"/>
              <a:t> Múzsái nevével! Ők lakják e hegyet, </a:t>
            </a:r>
            <a:r>
              <a:rPr lang="hu-HU" dirty="0" err="1"/>
              <a:t>Helikón</a:t>
            </a:r>
            <a:r>
              <a:rPr lang="hu-HU" dirty="0"/>
              <a:t> magas, isteni ormát, kék, ibolyásszínű forrás partján kicsi lábbal járják táncukat és oltára körül </a:t>
            </a:r>
            <a:r>
              <a:rPr lang="hu-HU" dirty="0" err="1"/>
              <a:t>Kroniónnak</a:t>
            </a:r>
            <a:r>
              <a:rPr lang="hu-HU" dirty="0"/>
              <a:t>.”</a:t>
            </a:r>
          </a:p>
          <a:p>
            <a:pPr algn="r"/>
            <a:r>
              <a:rPr lang="hu-HU" dirty="0"/>
              <a:t>Fordította: Trencsényi-Waldapfel Imre</a:t>
            </a:r>
          </a:p>
          <a:p>
            <a:pPr algn="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3770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Choice of Hercules (Carracci) - Wikipedia">
            <a:extLst>
              <a:ext uri="{FF2B5EF4-FFF2-40B4-BE49-F238E27FC236}">
                <a16:creationId xmlns:a16="http://schemas.microsoft.com/office/drawing/2014/main" id="{E9031F63-85F2-AE88-75F2-4130CA8833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3" r="5783" b="25511"/>
          <a:stretch>
            <a:fillRect/>
          </a:stretch>
        </p:blipFill>
        <p:spPr bwMode="auto">
          <a:xfrm>
            <a:off x="32742" y="0"/>
            <a:ext cx="121888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ím 3">
            <a:extLst>
              <a:ext uri="{FF2B5EF4-FFF2-40B4-BE49-F238E27FC236}">
                <a16:creationId xmlns:a16="http://schemas.microsoft.com/office/drawing/2014/main" id="{D1CA4CC0-357D-1E5B-2365-49920553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Megszemélyesítés típusai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4016E542-32F3-BA8A-3CAA-7DE01B521B9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Érzelmek pl. csalódás – személyiség adás</a:t>
            </a:r>
          </a:p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Absztrakciók pl. </a:t>
            </a:r>
            <a:r>
              <a:rPr lang="hu-H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Prodicus</a:t>
            </a: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Héraklész válaszúton </a:t>
            </a:r>
          </a:p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Személyiséggel való felruházás</a:t>
            </a:r>
          </a:p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Pl.: </a:t>
            </a:r>
            <a:r>
              <a:rPr lang="hu-H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hu-H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Nüx</a:t>
            </a:r>
            <a:r>
              <a:rPr lang="hu-H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 veszélyes, majd a Csalódást és a Szerelmet, a pusztító Aggkort, meg Eriszt, a viszály keverőjét.” (Hésziodosz: Istenek születése, Ford.: Trencsényi- Waldapfel Imre)</a:t>
            </a:r>
          </a:p>
          <a:p>
            <a:pPr marL="0" indent="0">
              <a:buNone/>
            </a:pPr>
            <a:r>
              <a:rPr lang="hu-H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hu-H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FBC3980F-06F5-3B0D-EAF3-CC60492DC8B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Fiktív személyek személyiséggel való felruházása – Múzsák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Képlékenyebbek – eltérések szerzőknél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Meghatározottabbak az érzelmeknél</a:t>
            </a:r>
            <a:endParaRPr lang="hu-H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040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2107E8C-11D5-1265-AEC5-D31F4D2EE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Homérosz és Hésziodosz múzsái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58B5AEC0-DB31-4873-1D8F-758A5ED10F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u-HU" sz="2600" u="sng" dirty="0"/>
              <a:t>Homérosz</a:t>
            </a:r>
          </a:p>
          <a:p>
            <a:r>
              <a:rPr lang="hu-HU" dirty="0"/>
              <a:t>Hangsúly a múzsák hangján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400" dirty="0"/>
              <a:t>Hangjuk szépsége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400" dirty="0"/>
              <a:t> Fizikai értelemben nincsenek jelen 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9874271-5588-66D0-06E9-E1818B6DD8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u-HU" sz="2600" u="sng" dirty="0"/>
              <a:t>Hésziodosz</a:t>
            </a:r>
          </a:p>
          <a:p>
            <a:r>
              <a:rPr lang="hu-HU" dirty="0"/>
              <a:t>Hang mellett vizualitás is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400" dirty="0"/>
              <a:t>Tánc, viselet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400" dirty="0"/>
              <a:t>Dalolni tanították </a:t>
            </a:r>
          </a:p>
        </p:txBody>
      </p:sp>
      <p:pic>
        <p:nvPicPr>
          <p:cNvPr id="2050" name="Picture 2" descr="Homérosz – Wikipédia">
            <a:extLst>
              <a:ext uri="{FF2B5EF4-FFF2-40B4-BE49-F238E27FC236}">
                <a16:creationId xmlns:a16="http://schemas.microsoft.com/office/drawing/2014/main" id="{981DBBB4-9C4A-86C5-19FC-CC94A10DF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672" y="3861234"/>
            <a:ext cx="19050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észiodosz – Wikipédia">
            <a:extLst>
              <a:ext uri="{FF2B5EF4-FFF2-40B4-BE49-F238E27FC236}">
                <a16:creationId xmlns:a16="http://schemas.microsoft.com/office/drawing/2014/main" id="{BC4C68B1-2A63-90A8-E056-3476D9A43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937" y="3672210"/>
            <a:ext cx="2690053" cy="277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31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10111B-0D28-9F9C-6A1C-970F4225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Hésziodosz: Istenek születése (részlet)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A4F390-1E70-BE94-FA7D-A57330727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„Hitvány pásztori nép, szolgáltok csak hasatoknak! </a:t>
            </a:r>
            <a:r>
              <a:rPr lang="hu-HU" dirty="0" err="1"/>
              <a:t>Szánkon</a:t>
            </a:r>
            <a:r>
              <a:rPr lang="hu-HU" dirty="0"/>
              <a:t> tarka hazugság, mind a valóra hasonlít, tudjuk zengeni mégis a színigazat, ha akarjuk!” Így szóltak hozzám az </a:t>
            </a:r>
            <a:r>
              <a:rPr lang="hu-HU" dirty="0" err="1"/>
              <a:t>igazszavu</a:t>
            </a:r>
            <a:r>
              <a:rPr lang="hu-HU" dirty="0"/>
              <a:t> isteni lányok, </a:t>
            </a:r>
            <a:r>
              <a:rPr lang="hu-HU" b="1" dirty="0"/>
              <a:t>s adták friss ágát a babérnak, hogy leszakasszam, botnak, megbámulni valót, meg az isteni hangot ültették el bennem</a:t>
            </a:r>
            <a:r>
              <a:rPr lang="hu-HU" dirty="0"/>
              <a:t>: hirdessem, mi </a:t>
            </a:r>
            <a:r>
              <a:rPr lang="hu-HU" dirty="0" err="1"/>
              <a:t>leszen</a:t>
            </a:r>
            <a:r>
              <a:rPr lang="hu-HU" dirty="0"/>
              <a:t> s volt, zengjem a boldog, </a:t>
            </a:r>
            <a:r>
              <a:rPr lang="hu-HU" dirty="0" err="1"/>
              <a:t>örökkéélő</a:t>
            </a:r>
            <a:r>
              <a:rPr lang="hu-HU" dirty="0"/>
              <a:t> isteneket mind, s rajtuk kezdjem a dalt és </a:t>
            </a:r>
            <a:r>
              <a:rPr lang="hu-HU" dirty="0" err="1"/>
              <a:t>vélük</a:t>
            </a:r>
            <a:r>
              <a:rPr lang="hu-HU" dirty="0"/>
              <a:t> hagyjam is abba. Ámde nekem mi közöm </a:t>
            </a:r>
            <a:r>
              <a:rPr lang="hu-HU" dirty="0" err="1"/>
              <a:t>mindehhez</a:t>
            </a:r>
            <a:r>
              <a:rPr lang="hu-HU" dirty="0"/>
              <a:t>, szikla-e, tölgy-e?”</a:t>
            </a:r>
          </a:p>
          <a:p>
            <a:pPr marL="0" indent="0" algn="r">
              <a:buNone/>
            </a:pPr>
            <a:r>
              <a:rPr lang="hu-HU" dirty="0"/>
              <a:t>Fordította: Trencsényi-Waldapfel Imre</a:t>
            </a:r>
          </a:p>
        </p:txBody>
      </p:sp>
    </p:spTree>
    <p:extLst>
      <p:ext uri="{BB962C8B-B14F-4D97-AF65-F5344CB8AC3E}">
        <p14:creationId xmlns:p14="http://schemas.microsoft.com/office/powerpoint/2010/main" val="45220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669964-4542-B850-0976-5706AAB33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 anchor="b">
            <a:normAutofit/>
          </a:bodyPr>
          <a:lstStyle/>
          <a:p>
            <a:pPr algn="ctr"/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Múzsák megszemélyesítése 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BB9717-BE40-0294-6C87-1DC06E13B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>
            <a:normAutofit/>
          </a:bodyPr>
          <a:lstStyle/>
          <a:p>
            <a:r>
              <a:rPr lang="hu-HU" dirty="0"/>
              <a:t>Szerzők mint múzsák, művészetek szolgái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400" dirty="0"/>
              <a:t> Múzsák kettős beszéde</a:t>
            </a:r>
          </a:p>
          <a:p>
            <a:r>
              <a:rPr lang="hu-HU" dirty="0"/>
              <a:t>Ihlet kivetülése</a:t>
            </a:r>
          </a:p>
          <a:p>
            <a:r>
              <a:rPr lang="hu-HU" dirty="0"/>
              <a:t>Emlékezet lányainak elbeszélése </a:t>
            </a:r>
          </a:p>
        </p:txBody>
      </p:sp>
      <p:pic>
        <p:nvPicPr>
          <p:cNvPr id="4098" name="Picture 2" descr="Múzsák – Wikipédia">
            <a:extLst>
              <a:ext uri="{FF2B5EF4-FFF2-40B4-BE49-F238E27FC236}">
                <a16:creationId xmlns:a16="http://schemas.microsoft.com/office/drawing/2014/main" id="{536A5C1C-74FB-65A8-9F43-08652C425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0888"/>
          <a:stretch>
            <a:fillRect/>
          </a:stretch>
        </p:blipFill>
        <p:spPr bwMode="auto">
          <a:xfrm>
            <a:off x="6195986" y="1803400"/>
            <a:ext cx="4773956" cy="42672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70515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33A14B-1DAE-ACB2-A34E-B47F99837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Múzsák megszemélyesítése II.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77842B-BF1B-AB7C-14B0-CAF747198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Istennőként megjelenítés – tulajdonságok</a:t>
            </a:r>
          </a:p>
          <a:p>
            <a:r>
              <a:rPr lang="hu-HU" dirty="0"/>
              <a:t>Képesség a múzsáké – ki irányít?</a:t>
            </a:r>
          </a:p>
          <a:p>
            <a:r>
              <a:rPr lang="hu-HU" dirty="0"/>
              <a:t>Szerző és múzsa közötti magánbeszélgetés – Múzsa által „sugalmazott” gondolatok</a:t>
            </a:r>
          </a:p>
          <a:p>
            <a:r>
              <a:rPr lang="hu-HU" dirty="0"/>
              <a:t>Műfaj fontosság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3597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DE7227-1E09-02F8-B5AA-15FB51F9F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Konklúzió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6F6C7A-1CFD-CD2E-BABC-22310A611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 szerző a Múzsát saját céljára szabhatja, ezzel a műhöz igazítva a Múzsát, ezáltal az övé is lesz.</a:t>
            </a:r>
          </a:p>
        </p:txBody>
      </p:sp>
      <p:pic>
        <p:nvPicPr>
          <p:cNvPr id="5122" name="Picture 2" descr="Melyik múzsa él bennünk? | Hír.ma">
            <a:extLst>
              <a:ext uri="{FF2B5EF4-FFF2-40B4-BE49-F238E27FC236}">
                <a16:creationId xmlns:a16="http://schemas.microsoft.com/office/drawing/2014/main" id="{20769061-71EF-33FB-3E43-0A469105F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036" y="2703194"/>
            <a:ext cx="6768752" cy="356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CDF506-AF17-AB4D-7DFB-2DF8BD6EA2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Köszönöm a figyelmet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0C0C138-9103-C7DF-20B1-F48C7B5B69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770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lasszikus könyvek 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059.potx" id="{C5FD5170-17AC-4815-968A-FDC1AAB6E99D}" vid="{74C691A5-1550-4555-B870-169F3443F41D}"/>
    </a:ext>
  </a:extLst>
</a:theme>
</file>

<file path=ppt/theme/theme2.xml><?xml version="1.0" encoding="utf-8"?>
<a:theme xmlns:a="http://schemas.openxmlformats.org/drawingml/2006/main" name="Office-téma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D80E12-3BE9-4746-820E-FFB249F467F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Klasszikus könyv iskolai bemutató (szélesvásznú)</Template>
  <TotalTime>432</TotalTime>
  <Words>909</Words>
  <Application>Microsoft Office PowerPoint</Application>
  <PresentationFormat>Egyéni</PresentationFormat>
  <Paragraphs>101</Paragraphs>
  <Slides>14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Arial</vt:lpstr>
      <vt:lpstr>Constantia</vt:lpstr>
      <vt:lpstr>Wingdings</vt:lpstr>
      <vt:lpstr>Klasszikus könyvek 16x9</vt:lpstr>
      <vt:lpstr>Múzsák és megszemélyesítés</vt:lpstr>
      <vt:lpstr>Felhasznált irodalom</vt:lpstr>
      <vt:lpstr>Kérdés</vt:lpstr>
      <vt:lpstr>Múzsák</vt:lpstr>
      <vt:lpstr>I. Etimológia</vt:lpstr>
      <vt:lpstr>II. Etimológia </vt:lpstr>
      <vt:lpstr>A múzsák kultusza</vt:lpstr>
      <vt:lpstr>Megszemélyesítés típusai</vt:lpstr>
      <vt:lpstr>Homérosz és Hésziodosz múzsái</vt:lpstr>
      <vt:lpstr>Hésziodosz: Istenek születése (részlet)</vt:lpstr>
      <vt:lpstr>Múzsák megszemélyesítése I.</vt:lpstr>
      <vt:lpstr>Múzsák megszemélyesítése II.</vt:lpstr>
      <vt:lpstr>Konklúzió</vt:lpstr>
      <vt:lpstr>Köszönöm a figyelmet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Janka Tarján</dc:creator>
  <cp:lastModifiedBy>Janka Tarján</cp:lastModifiedBy>
  <cp:revision>5</cp:revision>
  <dcterms:created xsi:type="dcterms:W3CDTF">2026-03-10T19:02:18Z</dcterms:created>
  <dcterms:modified xsi:type="dcterms:W3CDTF">2026-05-06T23:35:44Z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