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4" r:id="rId19"/>
    <p:sldId id="275" r:id="rId20"/>
    <p:sldId id="276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>
        <p:scale>
          <a:sx n="110" d="100"/>
          <a:sy n="110" d="100"/>
        </p:scale>
        <p:origin x="63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748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D64F2-A283-57A5-644D-74945EC0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251E46-BEF8-FFFC-9C3F-A9A840A90B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85D443-2A33-A934-8A25-FCD561126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581D3-E2ED-80C8-ED41-4C9C72353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9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https://tse2.mm.bing.net/th/id/OIP.qjiJ2Dx-c8mxaiqv3FvB6gHaI3?w=474&amp;h=474&amp;c=7&amp;p=0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images.openai.com/static-rsc-4/6GncCgqSutq0vNRnmv5cj0Nf7zCX9lI3IpeiwM-shkyexi1U08bGK7PUWxAvq1joUnujdxw_ma9KtpM7NZqaeXNcIfycoELo9XK_Aw7starAIyuYuL5GIhOT2hl259EwZFyeBow5cRRZy_x5l_mTKdCS4SHdH4IkBVfHKxIlO_PvEXa-D4DWQzY6_WxNtMmk?purpose=fullsize" TargetMode="External"/><Relationship Id="rId5" Type="http://schemas.openxmlformats.org/officeDocument/2006/relationships/image" Target="../media/image11.jpeg"/><Relationship Id="rId4" Type="http://schemas.openxmlformats.org/officeDocument/2006/relationships/image" Target="https://collections.soane.org/assets/object_images/0/27/06/160720/v0_soane_fullview.jpg?_m=166810253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5" name="Image 0" descr="/mnt/data/isis_docx_unzip/word/media/image12.jpeg"/>
          <p:cNvPicPr>
            <a:picLocks noChangeAspect="1"/>
          </p:cNvPicPr>
          <p:nvPr/>
        </p:nvPicPr>
        <p:blipFill>
          <a:blip r:embed="rId3"/>
          <a:srcRect t="19068" b="19068"/>
          <a:stretch/>
        </p:blipFill>
        <p:spPr>
          <a:xfrm>
            <a:off x="0" y="146304"/>
            <a:ext cx="12191695" cy="3749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146304"/>
            <a:ext cx="12191695" cy="374904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4"/>
          <p:cNvSpPr/>
          <p:nvPr/>
        </p:nvSpPr>
        <p:spPr>
          <a:xfrm>
            <a:off x="685800" y="393192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713232" y="4617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5B372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Ízisz-kultusz útja Egyiptomtól Savariáig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13232" y="5074920"/>
            <a:ext cx="45720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Előadó: Gipp Róbert (NR7HCA)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840730" y="4526280"/>
            <a:ext cx="5497830" cy="1298448"/>
          </a:xfrm>
          <a:prstGeom prst="roundRect">
            <a:avLst>
              <a:gd name="adj" fmla="val 7843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5998464" y="4617720"/>
            <a:ext cx="5221224" cy="1133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just">
              <a:buNone/>
            </a:pP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Ízisz-kultusz egy egyiptomi eredetű, hellenisztikusan átalakított és római-provinciális környezetben újraértelmezett misztériumvallás volt, amely anyai oltalmat, kozmikus istennőképet, túlvilági reményt, látványos rítusokat és személyes beavatást kínált.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0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Kákosy 1999; ² Szabó 2009; ³ Harsányi &amp; Kurovszky 2013.</a:t>
            </a:r>
            <a:endParaRPr lang="en-US" sz="680" dirty="0"/>
          </a:p>
        </p:txBody>
      </p:sp>
      <p:sp>
        <p:nvSpPr>
          <p:cNvPr id="14" name="Text 11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77FAB-4163-B4FB-F030-557ABE79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0BA1629-69BB-FBE9-31FD-58FBC4FC7C28}"/>
              </a:ext>
            </a:extLst>
          </p:cNvPr>
          <p:cNvSpPr/>
          <p:nvPr/>
        </p:nvSpPr>
        <p:spPr>
          <a:xfrm>
            <a:off x="0" y="1143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4871625F-3D1F-FF51-B495-09183E86B3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22" name="Kép 21" descr="A képen szöveg, térkép, atlasz látható&#10;&#10;Automatikusan generált leírás">
            <a:extLst>
              <a:ext uri="{FF2B5EF4-FFF2-40B4-BE49-F238E27FC236}">
                <a16:creationId xmlns:a16="http://schemas.microsoft.com/office/drawing/2014/main" id="{4937F976-FB82-4C4F-1668-8AAD7E719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20" y="0"/>
            <a:ext cx="9128760" cy="6869430"/>
          </a:xfrm>
          <a:prstGeom prst="rect">
            <a:avLst/>
          </a:prstGeom>
        </p:spPr>
      </p:pic>
      <p:sp>
        <p:nvSpPr>
          <p:cNvPr id="23" name="Szövegdoboz 22">
            <a:extLst>
              <a:ext uri="{FF2B5EF4-FFF2-40B4-BE49-F238E27FC236}">
                <a16:creationId xmlns:a16="http://schemas.microsoft.com/office/drawing/2014/main" id="{D885980B-4E2A-71AA-0878-92FA740B0F66}"/>
              </a:ext>
            </a:extLst>
          </p:cNvPr>
          <p:cNvSpPr txBox="1"/>
          <p:nvPr/>
        </p:nvSpPr>
        <p:spPr>
          <a:xfrm>
            <a:off x="10595610" y="6537960"/>
            <a:ext cx="14973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50" dirty="0"/>
              <a:t>Forrás: CHAT GPT</a:t>
            </a:r>
          </a:p>
        </p:txBody>
      </p:sp>
    </p:spTree>
    <p:extLst>
      <p:ext uri="{BB962C8B-B14F-4D97-AF65-F5344CB8AC3E}">
        <p14:creationId xmlns:p14="http://schemas.microsoft.com/office/powerpoint/2010/main" val="407232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143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Ízisz-kultusz öt kiindulópontja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822960" y="1234440"/>
            <a:ext cx="329184" cy="329184"/>
          </a:xfrm>
          <a:prstGeom prst="rect">
            <a:avLst/>
          </a:prstGeom>
          <a:solidFill>
            <a:srgbClr val="8B1E16"/>
          </a:solidFill>
          <a:ln>
            <a:solidFill>
              <a:srgbClr val="8B1E16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9E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1207008"/>
            <a:ext cx="97840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Eredet: az egyiptomi Ízisztől a hellenisztikus Íziszig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1965960"/>
            <a:ext cx="329184" cy="329184"/>
          </a:xfrm>
          <a:prstGeom prst="rect">
            <a:avLst/>
          </a:prstGeom>
          <a:solidFill>
            <a:srgbClr val="8B1E16"/>
          </a:solidFill>
          <a:ln>
            <a:solidFill>
              <a:srgbClr val="8B1E16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9EF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1938528"/>
            <a:ext cx="97840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Hogyan jutott el Ízisz Rómába?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2960" y="2697480"/>
            <a:ext cx="329184" cy="329184"/>
          </a:xfrm>
          <a:prstGeom prst="rect">
            <a:avLst/>
          </a:prstGeom>
          <a:solidFill>
            <a:srgbClr val="8B1E16"/>
          </a:solidFill>
          <a:ln>
            <a:solidFill>
              <a:srgbClr val="8B1E16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9EF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25880" y="2670048"/>
            <a:ext cx="97840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Miért lett sikeres? A római vallási válság és az </a:t>
            </a:r>
            <a:r>
              <a:rPr lang="en-US" sz="20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új</a:t>
            </a: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igények</a:t>
            </a:r>
            <a:endParaRPr lang="en-US" sz="2000" dirty="0">
              <a:solidFill>
                <a:srgbClr val="201410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2960" y="3429000"/>
            <a:ext cx="329184" cy="329184"/>
          </a:xfrm>
          <a:prstGeom prst="rect">
            <a:avLst/>
          </a:prstGeom>
          <a:solidFill>
            <a:srgbClr val="8B1E16"/>
          </a:solidFill>
          <a:ln>
            <a:solidFill>
              <a:srgbClr val="8B1E16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9EF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25880" y="3401568"/>
            <a:ext cx="97840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Róma kétértelmű viszonya: üldözés, elfogadás, </a:t>
            </a:r>
            <a:r>
              <a:rPr lang="en-US" sz="20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integráció</a:t>
            </a: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22960" y="4160520"/>
            <a:ext cx="329184" cy="329184"/>
          </a:xfrm>
          <a:prstGeom prst="rect">
            <a:avLst/>
          </a:prstGeom>
          <a:solidFill>
            <a:srgbClr val="8B1E16"/>
          </a:solidFill>
          <a:ln>
            <a:solidFill>
              <a:srgbClr val="8B1E16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9EF"/>
                </a:solidFill>
              </a:rPr>
              <a:t>5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133088"/>
            <a:ext cx="97840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Szinkretizmus: az „ezernevű istennő”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:: Kákosy 1999; Szabó 2009; Arroyo 2002; Santamaría Canales 2015.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Eredet és elterjedés: Egyiptom → Alexandria → Róma</a:t>
            </a:r>
            <a:endParaRPr lang="en-US" sz="2500" dirty="0"/>
          </a:p>
        </p:txBody>
      </p:sp>
      <p:pic>
        <p:nvPicPr>
          <p:cNvPr id="7" name="Image 0" descr="/mnt/data/isis_docx_unzip/word/media/image1.jpeg"/>
          <p:cNvPicPr>
            <a:picLocks noChangeAspect="1"/>
          </p:cNvPicPr>
          <p:nvPr/>
        </p:nvPicPr>
        <p:blipFill>
          <a:blip r:embed="rId3"/>
          <a:srcRect l="3448" r="3448"/>
          <a:stretch/>
        </p:blipFill>
        <p:spPr>
          <a:xfrm>
            <a:off x="594360" y="1115568"/>
            <a:ext cx="4937760" cy="3977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51480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Íó, Ízisz és Harpokratész: görög mítosz és egyiptomi kultusz találkozása</a:t>
            </a:r>
            <a:endParaRPr lang="en-US" sz="1200" b="1" dirty="0"/>
          </a:p>
        </p:txBody>
      </p:sp>
      <p:sp>
        <p:nvSpPr>
          <p:cNvPr id="9" name="Shape 6"/>
          <p:cNvSpPr/>
          <p:nvPr/>
        </p:nvSpPr>
        <p:spPr>
          <a:xfrm>
            <a:off x="5806440" y="1115568"/>
            <a:ext cx="5440680" cy="777240"/>
          </a:xfrm>
          <a:prstGeom prst="roundRect">
            <a:avLst>
              <a:gd name="adj" fmla="val 941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7"/>
          <p:cNvSpPr/>
          <p:nvPr/>
        </p:nvSpPr>
        <p:spPr>
          <a:xfrm>
            <a:off x="5925312" y="1188720"/>
            <a:ext cx="5202936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 egyiptomi eredetű istennő, akit a hellenisztikus korban Alexandria és a Ptolemaiosz-kori valláspolitika tett a Mediterráneum számára „fordíthatóvá”.¹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806440" y="2057400"/>
            <a:ext cx="5440680" cy="868680"/>
          </a:xfrm>
          <a:prstGeom prst="roundRect">
            <a:avLst>
              <a:gd name="adj" fmla="val 8421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5925312" y="2130552"/>
            <a:ext cx="5202936" cy="7223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világban már nem egyszerűen „egyiptomi” istennőként, hanem görög-római nyelven is értelmezhető, sokfunkciós istennőként jelenik meg.²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806440" y="3127248"/>
            <a:ext cx="5440680" cy="777240"/>
          </a:xfrm>
          <a:prstGeom prst="roundRect">
            <a:avLst>
              <a:gd name="adj" fmla="val 941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1"/>
          <p:cNvSpPr/>
          <p:nvPr/>
        </p:nvSpPr>
        <p:spPr>
          <a:xfrm>
            <a:off x="5925312" y="3200400"/>
            <a:ext cx="5202936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kultusz terjedésében kereskedelmi útvonalak, kikötők, katonai és városi kapcsolatok játszottak kulcsszerepet.³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806440" y="4069080"/>
            <a:ext cx="5440680" cy="777240"/>
          </a:xfrm>
          <a:prstGeom prst="roundRect">
            <a:avLst>
              <a:gd name="adj" fmla="val 941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3"/>
          <p:cNvSpPr/>
          <p:nvPr/>
        </p:nvSpPr>
        <p:spPr>
          <a:xfrm>
            <a:off x="5925312" y="4142232"/>
            <a:ext cx="5202936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savariai példát éppen ez a mobilitás teszi érthetővé: a szentély a Borostyánkő út mellett jelent meg.⁴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5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Santamaría Canales 2015; ² Szabó 2009; ³ Arroyo 2002; ⁴ Harsányi &amp; Kurovszky 2013.</a:t>
            </a:r>
            <a:endParaRPr lang="en-US" sz="680" dirty="0"/>
          </a:p>
        </p:txBody>
      </p:sp>
      <p:sp>
        <p:nvSpPr>
          <p:cNvPr id="19" name="Text 16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Miért lett sikeres? Válság, személyesség, remény</a:t>
            </a:r>
            <a:endParaRPr lang="en-US" sz="2500" dirty="0"/>
          </a:p>
        </p:txBody>
      </p:sp>
      <p:pic>
        <p:nvPicPr>
          <p:cNvPr id="7" name="Image 0" descr="/mnt/data/isis_docx_unzip/word/media/image3.jpeg"/>
          <p:cNvPicPr>
            <a:picLocks noChangeAspect="1"/>
          </p:cNvPicPr>
          <p:nvPr/>
        </p:nvPicPr>
        <p:blipFill>
          <a:blip r:embed="rId3"/>
          <a:srcRect l="1786" r="1786"/>
          <a:stretch/>
        </p:blipFill>
        <p:spPr>
          <a:xfrm>
            <a:off x="5840730" y="941832"/>
            <a:ext cx="5849723" cy="492893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92240" y="5907024"/>
            <a:ext cx="4937760" cy="2650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Pompeii falfestménye: Ízisz szinkretikus, oltalmazó szerepe</a:t>
            </a:r>
            <a:endParaRPr lang="en-US" sz="1400" b="1" dirty="0"/>
          </a:p>
        </p:txBody>
      </p:sp>
      <p:sp>
        <p:nvSpPr>
          <p:cNvPr id="9" name="Text 6"/>
          <p:cNvSpPr/>
          <p:nvPr/>
        </p:nvSpPr>
        <p:spPr>
          <a:xfrm>
            <a:off x="502920" y="1143000"/>
            <a:ext cx="5337810" cy="4526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keleti kultuszok személyesebb vallási élményt, beavatást és túlvilági reményt kínáltak a hagyományos római rítusok mellett.¹</a:t>
            </a:r>
            <a:endParaRPr lang="en-US" sz="1620" dirty="0"/>
          </a:p>
          <a:p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 egyszerre tudott anya, gyógyító, tengeri oltalmazó és halálon túli vezető lenni.²</a:t>
            </a:r>
            <a:endParaRPr lang="en-US" sz="1620" dirty="0"/>
          </a:p>
          <a:p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kultuszt Rómában </a:t>
            </a:r>
            <a:r>
              <a:rPr lang="en-US" sz="162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időnként</a:t>
            </a:r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62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korlátozták</a:t>
            </a:r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(Augustus, Tiberius) vagy üldözték, de népszerűsége és alkalmazkodóképessége miatt végül beépült a birodalmi vallási térbe.³</a:t>
            </a:r>
            <a:endParaRPr lang="en-US" sz="1620" dirty="0"/>
          </a:p>
          <a:p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császárkori kontextusban </a:t>
            </a:r>
            <a:r>
              <a:rPr lang="en-US" sz="162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</a:t>
            </a:r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62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íziszi</a:t>
            </a:r>
            <a:r>
              <a:rPr lang="en-US" sz="162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vallás a látvány, a rituális szigor és a személyes kapcsolat kombinációjával hatott.⁴</a:t>
            </a:r>
            <a:endParaRPr lang="en-US" sz="1620" dirty="0"/>
          </a:p>
        </p:txBody>
      </p:sp>
      <p:sp>
        <p:nvSpPr>
          <p:cNvPr id="10" name="Shape 7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Arroyo 2002; ² Kákosy 1999; ³ Santamaría Canales 2015; ⁴ Szabó 2009.</a:t>
            </a:r>
            <a:endParaRPr lang="en-US" sz="680" dirty="0"/>
          </a:p>
        </p:txBody>
      </p:sp>
      <p:sp>
        <p:nvSpPr>
          <p:cNvPr id="12" name="Text 9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0843" y="36576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Szinkretizmus: az „ezernevű” istennő</a:t>
            </a:r>
            <a:endParaRPr lang="en-US" sz="2500" dirty="0"/>
          </a:p>
        </p:txBody>
      </p:sp>
      <p:pic>
        <p:nvPicPr>
          <p:cNvPr id="7" name="Image 0" descr="/mnt/data/isis_docx_unzip/word/media/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24" y="1051560"/>
            <a:ext cx="2727592" cy="4480560"/>
          </a:xfrm>
          <a:prstGeom prst="rect">
            <a:avLst/>
          </a:prstGeom>
        </p:spPr>
      </p:pic>
      <p:pic>
        <p:nvPicPr>
          <p:cNvPr id="8" name="Image 1" descr="/mnt/data/isis_docx_unzip/word/media/image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463" y="1051560"/>
            <a:ext cx="2626354" cy="4480560"/>
          </a:xfrm>
          <a:prstGeom prst="rect">
            <a:avLst/>
          </a:prstGeom>
        </p:spPr>
      </p:pic>
      <p:pic>
        <p:nvPicPr>
          <p:cNvPr id="9" name="Image 2" descr="/mnt/data/isis_docx_unzip/word/media/image5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9394" y="1051560"/>
            <a:ext cx="2657532" cy="448056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9738360" y="1152144"/>
            <a:ext cx="1965960" cy="1828800"/>
          </a:xfrm>
          <a:prstGeom prst="roundRect">
            <a:avLst>
              <a:gd name="adj" fmla="val 4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6"/>
          <p:cNvSpPr/>
          <p:nvPr/>
        </p:nvSpPr>
        <p:spPr>
          <a:xfrm>
            <a:off x="9857232" y="1225296"/>
            <a:ext cx="1728216" cy="16824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Apuleiusnál Ízisz önmagát univerzális hatalmú istennőként nyilatkoztatja ki: különböző népek más-más néven tisztelik, de az egyiptomiak igazi nevén, Íziszként ismerik.¹</a:t>
            </a:r>
            <a:endParaRPr lang="en-US" sz="1150" b="1" dirty="0"/>
          </a:p>
        </p:txBody>
      </p:sp>
      <p:sp>
        <p:nvSpPr>
          <p:cNvPr id="12" name="Shape 7"/>
          <p:cNvSpPr/>
          <p:nvPr/>
        </p:nvSpPr>
        <p:spPr>
          <a:xfrm>
            <a:off x="9738360" y="3310128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8"/>
          <p:cNvSpPr/>
          <p:nvPr/>
        </p:nvSpPr>
        <p:spPr>
          <a:xfrm>
            <a:off x="9857232" y="3383280"/>
            <a:ext cx="1728216" cy="1362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Ez a szinkretizmus képi formában is megjelenik: Ízisz más istennők attribútumait, szerepeit és funkcióit is magába olvaszthatja.²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0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Kákosy 1999; Apuleius, Metamorphoses XI.; ² Arroyo 2002. Képek: Wikimedia Commons; SMB Museum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Digita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.; World History Encyclopedia/Capitoline</a:t>
            </a:r>
            <a:endParaRPr lang="en-US" sz="680" dirty="0"/>
          </a:p>
        </p:txBody>
      </p:sp>
      <p:sp>
        <p:nvSpPr>
          <p:cNvPr id="16" name="Text 11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Templomok és kultuszhelyek: az Iseum mint szentélykörzet</a:t>
            </a:r>
            <a:endParaRPr lang="en-US" sz="2500" dirty="0"/>
          </a:p>
        </p:txBody>
      </p:sp>
      <p:pic>
        <p:nvPicPr>
          <p:cNvPr id="7" name="Image 0" descr="/mnt/data/isis_docx_unzip/word/media/image2.jpeg"/>
          <p:cNvPicPr>
            <a:picLocks noChangeAspect="1"/>
          </p:cNvPicPr>
          <p:nvPr/>
        </p:nvPicPr>
        <p:blipFill>
          <a:blip r:embed="rId3"/>
          <a:srcRect l="11989" r="11989"/>
          <a:stretch/>
        </p:blipFill>
        <p:spPr>
          <a:xfrm>
            <a:off x="502920" y="1078992"/>
            <a:ext cx="4846320" cy="42519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539496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Pompeii Iseuma: udvar, templom és rituális terek</a:t>
            </a:r>
            <a:endParaRPr lang="en-US" sz="1400" b="1" dirty="0"/>
          </a:p>
        </p:txBody>
      </p:sp>
      <p:sp>
        <p:nvSpPr>
          <p:cNvPr id="9" name="Shape 6"/>
          <p:cNvSpPr/>
          <p:nvPr/>
        </p:nvSpPr>
        <p:spPr>
          <a:xfrm>
            <a:off x="5669280" y="1051560"/>
            <a:ext cx="5349240" cy="512064"/>
          </a:xfrm>
          <a:prstGeom prst="roundRect">
            <a:avLst>
              <a:gd name="adj" fmla="val 14286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7"/>
          <p:cNvSpPr/>
          <p:nvPr/>
        </p:nvSpPr>
        <p:spPr>
          <a:xfrm>
            <a:off x="5788152" y="1124712"/>
            <a:ext cx="511149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naos: belső szentély, kultuszkép.¹</a:t>
            </a:r>
            <a:endParaRPr lang="en-US" sz="1600" b="1" dirty="0"/>
          </a:p>
        </p:txBody>
      </p:sp>
      <p:sp>
        <p:nvSpPr>
          <p:cNvPr id="11" name="Shape 8"/>
          <p:cNvSpPr/>
          <p:nvPr/>
        </p:nvSpPr>
        <p:spPr>
          <a:xfrm>
            <a:off x="5669280" y="1819656"/>
            <a:ext cx="5349240" cy="512064"/>
          </a:xfrm>
          <a:prstGeom prst="roundRect">
            <a:avLst>
              <a:gd name="adj" fmla="val 14286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5788152" y="1892808"/>
            <a:ext cx="511149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pronaos: templomi előcsarnok.</a:t>
            </a:r>
            <a:r>
              <a:rPr lang="en-US" sz="13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669280" y="2587752"/>
            <a:ext cx="5349240" cy="512064"/>
          </a:xfrm>
          <a:prstGeom prst="roundRect">
            <a:avLst>
              <a:gd name="adj" fmla="val 14286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1"/>
          <p:cNvSpPr/>
          <p:nvPr/>
        </p:nvSpPr>
        <p:spPr>
          <a:xfrm>
            <a:off x="5788152" y="2660904"/>
            <a:ext cx="511149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peribolos: kerítőfal / szentélykörzet.</a:t>
            </a:r>
            <a:r>
              <a:rPr lang="en-US" sz="13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669280" y="3355848"/>
            <a:ext cx="5349240" cy="512064"/>
          </a:xfrm>
          <a:prstGeom prst="roundRect">
            <a:avLst>
              <a:gd name="adj" fmla="val 14286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3"/>
          <p:cNvSpPr/>
          <p:nvPr/>
        </p:nvSpPr>
        <p:spPr>
          <a:xfrm>
            <a:off x="5788152" y="3429000"/>
            <a:ext cx="511149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pastophorion: papi helyiségek.¹</a:t>
            </a:r>
            <a:endParaRPr lang="en-US" sz="1600" b="1" dirty="0"/>
          </a:p>
        </p:txBody>
      </p:sp>
      <p:sp>
        <p:nvSpPr>
          <p:cNvPr id="17" name="Shape 14"/>
          <p:cNvSpPr/>
          <p:nvPr/>
        </p:nvSpPr>
        <p:spPr>
          <a:xfrm>
            <a:off x="5669280" y="4123944"/>
            <a:ext cx="5349240" cy="512064"/>
          </a:xfrm>
          <a:prstGeom prst="roundRect">
            <a:avLst>
              <a:gd name="adj" fmla="val 14286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5"/>
          <p:cNvSpPr/>
          <p:nvPr/>
        </p:nvSpPr>
        <p:spPr>
          <a:xfrm>
            <a:off x="5788152" y="4197096"/>
            <a:ext cx="511149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ecclesiasterion: misztériumok / beavatás terme.¹</a:t>
            </a:r>
            <a:endParaRPr lang="en-US" sz="1600" b="1" dirty="0"/>
          </a:p>
        </p:txBody>
      </p:sp>
      <p:sp>
        <p:nvSpPr>
          <p:cNvPr id="19" name="Text 16"/>
          <p:cNvSpPr/>
          <p:nvPr/>
        </p:nvSpPr>
        <p:spPr>
          <a:xfrm>
            <a:off x="5715000" y="5074920"/>
            <a:ext cx="53035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Pompeii alapján az Iseum római pódiumtemplom, kerített udvar, papi és beavatási terek rendszere volt, nem pusztán egyetlen templomépület.¹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8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Arroyo 2002; a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térfogalmak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Pompeii Iseumának összehasonlító leírása alapján.</a:t>
            </a:r>
            <a:endParaRPr lang="en-US" sz="680" dirty="0"/>
          </a:p>
        </p:txBody>
      </p:sp>
      <p:sp>
        <p:nvSpPr>
          <p:cNvPr id="22" name="Text 19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Papok, hívek, társadalmi rétegek</a:t>
            </a:r>
            <a:endParaRPr lang="en-US" sz="2500" dirty="0"/>
          </a:p>
        </p:txBody>
      </p:sp>
      <p:pic>
        <p:nvPicPr>
          <p:cNvPr id="7" name="Image 0" descr="/mnt/data/isis_docx_unzip/word/media/image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27" y="1051560"/>
            <a:ext cx="3559426" cy="44348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5532120"/>
            <a:ext cx="412623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Savaria: Ízisz papnője és papja rekonstrukciós táblán</a:t>
            </a:r>
            <a:endParaRPr lang="en-US" sz="1400" b="1" dirty="0"/>
          </a:p>
        </p:txBody>
      </p:sp>
      <p:sp>
        <p:nvSpPr>
          <p:cNvPr id="9" name="Text 6"/>
          <p:cNvSpPr/>
          <p:nvPr/>
        </p:nvSpPr>
        <p:spPr>
          <a:xfrm>
            <a:off x="5074920" y="1115568"/>
            <a:ext cx="6172200" cy="4343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kultusz hívei között kereskedők, nők, felszabadított rabszolgák, katonák, városi lakosok és provinciális elitek is lehettek.¹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beavatási közösség személyesebb istenkapcsolatot kínált: a tagok „testvérekként”, a pap „atyaként” jelenhetett meg.²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</a:t>
            </a:r>
            <a:r>
              <a:rPr lang="en-US" sz="20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pastophorosok</a:t>
            </a:r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a szervezett papság karakteres csoportját alkották, nevük a szent képmást vagy kultusztárgyat hordozó pastosra utal.³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nők a Herculaneum-freskók értelmezése szerint aktív szereplői, sőt olykor papi szereplői is lehettek a kultusznak.⁴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Szabó 2009; ² Arroyo 2002; ³ Arroyo 2002; ⁴ Arroyo 2002. Kép: Harsányi &amp; Kurovszky 2013 </a:t>
            </a:r>
            <a:endParaRPr lang="en-US" sz="680" dirty="0"/>
          </a:p>
        </p:txBody>
      </p:sp>
      <p:sp>
        <p:nvSpPr>
          <p:cNvPr id="12" name="Text 9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napi rítusok: látvány, zene, víz, tisztaság</a:t>
            </a:r>
            <a:endParaRPr lang="en-US" sz="2500" dirty="0"/>
          </a:p>
        </p:txBody>
      </p:sp>
      <p:sp>
        <p:nvSpPr>
          <p:cNvPr id="9" name="Shape 5"/>
          <p:cNvSpPr/>
          <p:nvPr/>
        </p:nvSpPr>
        <p:spPr>
          <a:xfrm>
            <a:off x="749808" y="1097280"/>
            <a:ext cx="5394960" cy="685800"/>
          </a:xfrm>
          <a:prstGeom prst="roundRect">
            <a:avLst>
              <a:gd name="adj" fmla="val 10667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6"/>
          <p:cNvSpPr/>
          <p:nvPr/>
        </p:nvSpPr>
        <p:spPr>
          <a:xfrm>
            <a:off x="868680" y="1170432"/>
            <a:ext cx="5157216" cy="5394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Sistrum: </a:t>
            </a: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rituális csörgőhangszer, amelynek hangja a kultuszban a szent jelenlét és a káoszelhárítás eszköze volt.¹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49808" y="1965960"/>
            <a:ext cx="5394960" cy="731520"/>
          </a:xfrm>
          <a:prstGeom prst="roundRect">
            <a:avLst>
              <a:gd name="adj" fmla="val 10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8"/>
          <p:cNvSpPr/>
          <p:nvPr/>
        </p:nvSpPr>
        <p:spPr>
          <a:xfrm>
            <a:off x="868680" y="2039112"/>
            <a:ext cx="5157216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Situla:</a:t>
            </a: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szent folyadékhoz, termékenységhez és tisztuláshoz kapcsolódó edény; Savariában papnői attribútumként is rekonstruálták.²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749808" y="2889504"/>
            <a:ext cx="5394960" cy="685800"/>
          </a:xfrm>
          <a:prstGeom prst="roundRect">
            <a:avLst>
              <a:gd name="adj" fmla="val 10667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0"/>
          <p:cNvSpPr/>
          <p:nvPr/>
        </p:nvSpPr>
        <p:spPr>
          <a:xfrm>
            <a:off x="868680" y="2962656"/>
            <a:ext cx="5157216" cy="5394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Canopus / hydreios</a:t>
            </a: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Oziriszhez és a Nílus életadó vizéhez kötődő kultikus edény vagy képmás.³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749808" y="3767328"/>
            <a:ext cx="5394960" cy="777240"/>
          </a:xfrm>
          <a:prstGeom prst="roundRect">
            <a:avLst>
              <a:gd name="adj" fmla="val 941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2"/>
          <p:cNvSpPr/>
          <p:nvPr/>
        </p:nvSpPr>
        <p:spPr>
          <a:xfrm>
            <a:off x="868680" y="3840480"/>
            <a:ext cx="5157216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Tisztaság</a:t>
            </a: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a papi lenruha, borotvált test és a vízhez kötődő rítusok a kultusz egyiptomi karakterét tartották fenn.⁴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4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Arroyo 2002; ² Harsányi &amp; Kurovszky 2013; ³ Arroyo 2002; ⁴ Szabó 2009. Képek: World History Encyclopedia/Capitoline; </a:t>
            </a:r>
            <a:endParaRPr lang="en-US" sz="680" dirty="0"/>
          </a:p>
        </p:txBody>
      </p:sp>
      <p:sp>
        <p:nvSpPr>
          <p:cNvPr id="19" name="Text 15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08</a:t>
            </a:r>
            <a:endParaRPr lang="en-US" sz="900" dirty="0"/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1B6FE607-43AB-1C53-6615-11F7E2FE3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1698" y="182177"/>
            <a:ext cx="2181852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7" name="Kép 3" descr="image M499">
            <a:extLst>
              <a:ext uri="{FF2B5EF4-FFF2-40B4-BE49-F238E27FC236}">
                <a16:creationId xmlns:a16="http://schemas.microsoft.com/office/drawing/2014/main" id="{2909E129-8649-B1B2-7700-1585330F5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810" y="328482"/>
            <a:ext cx="2769003" cy="559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6">
            <a:extLst>
              <a:ext uri="{FF2B5EF4-FFF2-40B4-BE49-F238E27FC236}">
                <a16:creationId xmlns:a16="http://schemas.microsoft.com/office/drawing/2014/main" id="{1B3C66C7-D276-9E58-BE5B-F1AD029BC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5090" y="1161991"/>
            <a:ext cx="1064029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9" name="Kép 6" descr="A képen Csendélet-fényképezés, fedett pályás, fazekasáru, kerámia látható&#10;&#10;Automatikusan generált leírás">
            <a:extLst>
              <a:ext uri="{FF2B5EF4-FFF2-40B4-BE49-F238E27FC236}">
                <a16:creationId xmlns:a16="http://schemas.microsoft.com/office/drawing/2014/main" id="{78DA727F-35E0-144F-475C-8FD77C3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215" y="2545904"/>
            <a:ext cx="2262669" cy="338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8">
            <a:extLst>
              <a:ext uri="{FF2B5EF4-FFF2-40B4-BE49-F238E27FC236}">
                <a16:creationId xmlns:a16="http://schemas.microsoft.com/office/drawing/2014/main" id="{8DA36DFE-3746-A32A-7AD8-E262EE015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321" y="32848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31" name="Kép 5" descr="A képen Tárgyi lelet, szobor, művészet, múzeum látható&#10;&#10;Automatikusan generált leírás">
            <a:extLst>
              <a:ext uri="{FF2B5EF4-FFF2-40B4-BE49-F238E27FC236}">
                <a16:creationId xmlns:a16="http://schemas.microsoft.com/office/drawing/2014/main" id="{C0FB21C0-9197-8913-E13D-4723887DC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910" y="328480"/>
            <a:ext cx="22479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Navigium Isidis: tavasz, hajózás, újjászületés</a:t>
            </a:r>
            <a:endParaRPr lang="en-US" sz="2500" dirty="0"/>
          </a:p>
        </p:txBody>
      </p:sp>
      <p:pic>
        <p:nvPicPr>
          <p:cNvPr id="7" name="Image 0" descr="/mnt/data/isis_docx_unzip/word/media/image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01" y="1051560"/>
            <a:ext cx="3722599" cy="44805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553212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Pelagia / Pharia: tengeri oltalmazó aspektus</a:t>
            </a:r>
            <a:endParaRPr lang="en-US" sz="1400" b="1" dirty="0"/>
          </a:p>
        </p:txBody>
      </p:sp>
      <p:sp>
        <p:nvSpPr>
          <p:cNvPr id="9" name="Shape 6"/>
          <p:cNvSpPr/>
          <p:nvPr/>
        </p:nvSpPr>
        <p:spPr>
          <a:xfrm>
            <a:off x="4754880" y="1124712"/>
            <a:ext cx="6080760" cy="777240"/>
          </a:xfrm>
          <a:prstGeom prst="roundRect">
            <a:avLst>
              <a:gd name="adj" fmla="val 941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7"/>
          <p:cNvSpPr/>
          <p:nvPr/>
        </p:nvSpPr>
        <p:spPr>
          <a:xfrm>
            <a:off x="4873752" y="1197864"/>
            <a:ext cx="5843016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Navigium Isidis március 5-én a hajózási idény megnyitásához, a tavaszhoz és Ízisz tengeri oltalmához kapcsolódott.¹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754880" y="2176272"/>
            <a:ext cx="6080760" cy="868680"/>
          </a:xfrm>
          <a:prstGeom prst="roundRect">
            <a:avLst>
              <a:gd name="adj" fmla="val 8421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4873752" y="2249424"/>
            <a:ext cx="5843016" cy="7223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Apuleiusnál Lucius éppen ezen a körmeneten nyeri vissza emberi alakját, amikor a pap által hordozott rózsakoszorút elfogyasztja.²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54880" y="3337560"/>
            <a:ext cx="608076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1"/>
          <p:cNvSpPr/>
          <p:nvPr/>
        </p:nvSpPr>
        <p:spPr>
          <a:xfrm>
            <a:off x="4873752" y="3410712"/>
            <a:ext cx="584301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hajó motívuma ezért egyszerre közlekedési, kereskedelmi és vallási szimbólum: a Mediterráneum mozgó világát köti össze az istennővel.³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754880" y="4526280"/>
            <a:ext cx="6080760" cy="777240"/>
          </a:xfrm>
          <a:prstGeom prst="roundRect">
            <a:avLst>
              <a:gd name="adj" fmla="val 941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3"/>
          <p:cNvSpPr/>
          <p:nvPr/>
        </p:nvSpPr>
        <p:spPr>
          <a:xfrm>
            <a:off x="4873752" y="4599432"/>
            <a:ext cx="5843016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ünnep állami keretet is kapott: a közösség és a hajózás biztonságát Ízisz oltalma alá helyezte.⁴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5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Szabó 2009; ² Kákosy 1999; ³ Arroyo 2002; ⁴ Arroyo 2002. Kép: Szépművészeti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Múzeum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endParaRPr lang="en-US" sz="680" dirty="0"/>
          </a:p>
        </p:txBody>
      </p:sp>
      <p:sp>
        <p:nvSpPr>
          <p:cNvPr id="19" name="Text 16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Inventio Osiridis: Ozirisz megtalálása</a:t>
            </a:r>
            <a:endParaRPr lang="en-US" sz="2500" dirty="0"/>
          </a:p>
        </p:txBody>
      </p:sp>
      <p:sp>
        <p:nvSpPr>
          <p:cNvPr id="10" name="Shape 5"/>
          <p:cNvSpPr/>
          <p:nvPr/>
        </p:nvSpPr>
        <p:spPr>
          <a:xfrm>
            <a:off x="9089020" y="464058"/>
            <a:ext cx="2270760" cy="1801368"/>
          </a:xfrm>
          <a:prstGeom prst="roundRect">
            <a:avLst>
              <a:gd name="adj" fmla="val 5714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6"/>
          <p:cNvSpPr/>
          <p:nvPr/>
        </p:nvSpPr>
        <p:spPr>
          <a:xfrm>
            <a:off x="9189720" y="484632"/>
            <a:ext cx="2034540" cy="162991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Inventio Osiridis Ozirisz keresését, megtalálását és az újjászületés drámáját idézte fel.¹</a:t>
            </a:r>
            <a:endParaRPr lang="en-US" sz="1600" b="1" dirty="0"/>
          </a:p>
        </p:txBody>
      </p:sp>
      <p:sp>
        <p:nvSpPr>
          <p:cNvPr id="12" name="Shape 7"/>
          <p:cNvSpPr/>
          <p:nvPr/>
        </p:nvSpPr>
        <p:spPr>
          <a:xfrm>
            <a:off x="9089020" y="2432194"/>
            <a:ext cx="2270760" cy="1783080"/>
          </a:xfrm>
          <a:prstGeom prst="roundRect">
            <a:avLst>
              <a:gd name="adj" fmla="val 5714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8"/>
          <p:cNvSpPr/>
          <p:nvPr/>
        </p:nvSpPr>
        <p:spPr>
          <a:xfrm>
            <a:off x="9189720" y="2478024"/>
            <a:ext cx="2034540" cy="1609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Oziriszhez kötődő misztérium a halál és új élet vallási nyelvét adta a beavatottak számára.²</a:t>
            </a:r>
            <a:endParaRPr lang="en-US" sz="1600" b="1" dirty="0"/>
          </a:p>
        </p:txBody>
      </p:sp>
      <p:sp>
        <p:nvSpPr>
          <p:cNvPr id="14" name="Shape 9"/>
          <p:cNvSpPr/>
          <p:nvPr/>
        </p:nvSpPr>
        <p:spPr>
          <a:xfrm>
            <a:off x="9057778" y="4365930"/>
            <a:ext cx="2270760" cy="1783080"/>
          </a:xfrm>
          <a:prstGeom prst="roundRect">
            <a:avLst>
              <a:gd name="adj" fmla="val 6154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0"/>
          <p:cNvSpPr/>
          <p:nvPr/>
        </p:nvSpPr>
        <p:spPr>
          <a:xfrm>
            <a:off x="9189720" y="4311286"/>
            <a:ext cx="2034540" cy="17054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Serapis–Ozirisz–Ízisz–Harpokratész kör az alexandriai vallási „csomag” római formáját mutatja.³</a:t>
            </a:r>
            <a:endParaRPr lang="en-US" sz="1600" b="1" dirty="0"/>
          </a:p>
        </p:txBody>
      </p:sp>
      <p:sp>
        <p:nvSpPr>
          <p:cNvPr id="16" name="Shape 11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2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Szabó 2009; ² Kákosy 1999; ³ Arroyo 2002. Képek: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Saját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fotók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- The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Egyiptan</a:t>
            </a: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Museum in Cairo.</a:t>
            </a:r>
            <a:endParaRPr lang="en-US" sz="680" dirty="0"/>
          </a:p>
        </p:txBody>
      </p:sp>
      <p:sp>
        <p:nvSpPr>
          <p:cNvPr id="18" name="Text 13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900" dirty="0"/>
          </a:p>
        </p:txBody>
      </p:sp>
      <p:pic>
        <p:nvPicPr>
          <p:cNvPr id="2050" name="Picture 2" descr="VIII.7.28 Pompeii. 2019. június. Részlet Ozirisz gyász- és áldozati szertartását ábrázoló festményről. Festett kép az Ekklesiasterion déli falának keleti (bal) végéből. Ozirisz szarkofágjának részlete középen. Fotó: Buzz Ferebee. Jelenleg a Nápolyi Régészeti Múzeumban található. Leltári szám: 8570.&#10;&#10;">
            <a:extLst>
              <a:ext uri="{FF2B5EF4-FFF2-40B4-BE49-F238E27FC236}">
                <a16:creationId xmlns:a16="http://schemas.microsoft.com/office/drawing/2014/main" id="{47BCF673-AA5E-DFE2-F96D-0EEA46C0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2" y="1024128"/>
            <a:ext cx="3729038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VIII.7.28 Pompeii. 2019. június. Részlet Ozirisz gyász- és áldozatbemutatási szertartását ábrázoló festményről. Festett kép az Ekklesiasterion déli falának keleti végéből (balra). Részlet az Ozirisz szarkofágja előtt bemutatott áldozatokról. Fotó: Buzz Ferebee. Jelenleg a Nápolyi Régészeti Múzeumban található. Leltári szám: 8570.&#10;">
            <a:extLst>
              <a:ext uri="{FF2B5EF4-FFF2-40B4-BE49-F238E27FC236}">
                <a16:creationId xmlns:a16="http://schemas.microsoft.com/office/drawing/2014/main" id="{F2A4B75B-7E5D-4D45-0822-20ECF414B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316" y="1029843"/>
            <a:ext cx="3765498" cy="498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Beavatás és misztérium: mit kapott a hívő?</a:t>
            </a:r>
            <a:endParaRPr lang="en-US" sz="2500" dirty="0"/>
          </a:p>
        </p:txBody>
      </p:sp>
      <p:pic>
        <p:nvPicPr>
          <p:cNvPr id="7" name="Image 0" descr="/mnt/data/isis_docx_unzip/word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326" y="1115568"/>
            <a:ext cx="2416629" cy="1691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366760" y="2880360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szárnyas Ízisz mint védelmező/kozmikus képtípus</a:t>
            </a:r>
            <a:endParaRPr lang="en-US" sz="1200" b="1" dirty="0"/>
          </a:p>
        </p:txBody>
      </p:sp>
      <p:sp>
        <p:nvSpPr>
          <p:cNvPr id="9" name="Text 6"/>
          <p:cNvSpPr/>
          <p:nvPr/>
        </p:nvSpPr>
        <p:spPr>
          <a:xfrm>
            <a:off x="822960" y="1143000"/>
            <a:ext cx="6995160" cy="4434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misztérium lényege a titok: a hívő csak beavatás révén juthatott hozzá a rejtett vallási tudáshoz.¹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Kákosy szerint Apuleius XI. könyve fokozatosan vezeti Luciust a vallás legbelső titkaihoz.²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beavatás csúcspontján Lucius a halál határához jut, végigjárja az elemeket, éjfélkor látja a napot, majd az alsó és felső isteneket imádja.³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élmény halál- és újjászületés-szimbolikát ad: a hívő új életre születik Ízisz oltalma alatt.⁴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138160" y="3703320"/>
            <a:ext cx="3227832" cy="1773936"/>
          </a:xfrm>
          <a:prstGeom prst="roundRect">
            <a:avLst>
              <a:gd name="adj" fmla="val 7273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8257032" y="3776472"/>
            <a:ext cx="2734056" cy="1527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Kulcsszavak: mysterion · initiatio · neophyta · epoptés · titoktartás · újjászületés</a:t>
            </a:r>
            <a:endParaRPr lang="en-US" sz="2000" b="1" dirty="0"/>
          </a:p>
        </p:txBody>
      </p:sp>
      <p:sp>
        <p:nvSpPr>
          <p:cNvPr id="12" name="Shape 9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0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Kákosy 1999; ² Kákosy 1999; ³ Apuleius, Metamorphoses XI.23, idézi Kákosy 1999; ⁴ Kákosy 1999; Szabó 2009. Kép: Shutterstock</a:t>
            </a:r>
            <a:endParaRPr lang="en-US" sz="680" dirty="0"/>
          </a:p>
        </p:txBody>
      </p:sp>
      <p:sp>
        <p:nvSpPr>
          <p:cNvPr id="14" name="Text 11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Ikonográfia: hogyan nézett ki a római Ízisz?</a:t>
            </a:r>
            <a:endParaRPr lang="en-US" sz="2500" dirty="0"/>
          </a:p>
        </p:txBody>
      </p:sp>
      <p:pic>
        <p:nvPicPr>
          <p:cNvPr id="7" name="Image 0" descr="/mnt/data/isis_docx_unzip/word/media/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20248"/>
            <a:ext cx="1993392" cy="327450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4645152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lactans</a:t>
            </a:r>
            <a:endParaRPr lang="en-US" sz="2000" b="1" dirty="0"/>
          </a:p>
        </p:txBody>
      </p:sp>
      <p:pic>
        <p:nvPicPr>
          <p:cNvPr id="9" name="Image 1" descr="/mnt/data/isis_docx_unzip/word/media/image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648" y="1177085"/>
            <a:ext cx="1993392" cy="336083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898648" y="4645152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Kultuszszobor</a:t>
            </a:r>
            <a:endParaRPr lang="en-US" sz="2000" b="1" dirty="0"/>
          </a:p>
        </p:txBody>
      </p:sp>
      <p:pic>
        <p:nvPicPr>
          <p:cNvPr id="11" name="Image 2" descr="/mnt/data/isis_docx_unzip/word/media/image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936" y="1157137"/>
            <a:ext cx="1993392" cy="34007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202936" y="4645152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2000" b="1" dirty="0"/>
          </a:p>
        </p:txBody>
      </p:sp>
      <p:pic>
        <p:nvPicPr>
          <p:cNvPr id="13" name="Image 3" descr="/mnt/data/isis_docx_unzip/word/media/image7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7224" y="1657866"/>
            <a:ext cx="1993392" cy="239926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507224" y="4645152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Pelagia</a:t>
            </a:r>
            <a:endParaRPr lang="en-US" sz="2000" b="1" dirty="0"/>
          </a:p>
        </p:txBody>
      </p:sp>
      <p:pic>
        <p:nvPicPr>
          <p:cNvPr id="15" name="Image 4" descr="/mnt/data/isis_docx_unzip/word/media/image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1512" y="2159813"/>
            <a:ext cx="1993392" cy="139537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811512" y="4645152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Kozmikus Ízisz</a:t>
            </a:r>
            <a:endParaRPr lang="en-US" sz="2000" b="1" dirty="0"/>
          </a:p>
        </p:txBody>
      </p:sp>
      <p:sp>
        <p:nvSpPr>
          <p:cNvPr id="17" name="Text 10"/>
          <p:cNvSpPr/>
          <p:nvPr/>
        </p:nvSpPr>
        <p:spPr>
          <a:xfrm>
            <a:off x="777240" y="5257800"/>
            <a:ext cx="10881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Ízisz-kép egyiptomi eredetű, hellenisztikusan átalakított és római ízléshez igazított ikonográfiai rétegekből állt.¹</a:t>
            </a:r>
            <a:endParaRPr lang="en-US" sz="1400" dirty="0"/>
          </a:p>
        </p:txBody>
      </p:sp>
      <p:sp>
        <p:nvSpPr>
          <p:cNvPr id="18" name="Shape 11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9" name="Text 12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Arroyo 2002; Kákosy 1999. Képforrások: Wikimedia Commons; World History Encyclopedia/Capitoline; SMB Museum Digital; Szépművészeti Múzeum; Shutterstock</a:t>
            </a:r>
            <a:endParaRPr lang="en-US" sz="680" dirty="0"/>
          </a:p>
        </p:txBody>
      </p:sp>
      <p:sp>
        <p:nvSpPr>
          <p:cNvPr id="20" name="Text 13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 és Serapis: alexandriai vallási csomag</a:t>
            </a:r>
            <a:endParaRPr lang="en-US" sz="2500" dirty="0"/>
          </a:p>
        </p:txBody>
      </p:sp>
      <p:pic>
        <p:nvPicPr>
          <p:cNvPr id="7" name="Image 0" descr="/mnt/data/isis_docx_unzip/word/media/image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63193"/>
            <a:ext cx="3017520" cy="3445813"/>
          </a:xfrm>
          <a:prstGeom prst="rect">
            <a:avLst/>
          </a:prstGeom>
        </p:spPr>
      </p:pic>
      <p:pic>
        <p:nvPicPr>
          <p:cNvPr id="8" name="Image 1" descr="/mnt/data/isis_docx_unzip/word/media/image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640" y="1074839"/>
            <a:ext cx="3017520" cy="4022522"/>
          </a:xfrm>
          <a:prstGeom prst="rect">
            <a:avLst/>
          </a:prstGeom>
        </p:spPr>
      </p:pic>
      <p:pic>
        <p:nvPicPr>
          <p:cNvPr id="9" name="Image 2" descr="/mnt/data/isis_docx_unzip/word/media/image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0" y="1058743"/>
            <a:ext cx="3017520" cy="4054713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868680" y="5230368"/>
            <a:ext cx="9784080" cy="329184"/>
          </a:xfrm>
          <a:prstGeom prst="roundRect">
            <a:avLst>
              <a:gd name="adj" fmla="val 2222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6"/>
          <p:cNvSpPr/>
          <p:nvPr/>
        </p:nvSpPr>
        <p:spPr>
          <a:xfrm>
            <a:off x="987552" y="5303520"/>
            <a:ext cx="9546336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római világban Ízisz gyakran Serapisszal, Harpokratésszel, Anubisszal és Ozirisszel együtt jelenik meg.¹</a:t>
            </a:r>
            <a:endParaRPr lang="en-US" sz="1400" b="1" dirty="0"/>
          </a:p>
        </p:txBody>
      </p:sp>
      <p:sp>
        <p:nvSpPr>
          <p:cNvPr id="12" name="Shape 7"/>
          <p:cNvSpPr/>
          <p:nvPr/>
        </p:nvSpPr>
        <p:spPr>
          <a:xfrm>
            <a:off x="868680" y="5687568"/>
            <a:ext cx="9784080" cy="329184"/>
          </a:xfrm>
          <a:prstGeom prst="roundRect">
            <a:avLst>
              <a:gd name="adj" fmla="val 22222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8"/>
          <p:cNvSpPr/>
          <p:nvPr/>
        </p:nvSpPr>
        <p:spPr>
          <a:xfrm>
            <a:off x="987552" y="5760720"/>
            <a:ext cx="9546336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Serapis</a:t>
            </a:r>
            <a:r>
              <a:rPr lang="en-US" sz="14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az alexandriai görög-egyiptomi szinkretizmus kulcsfigurája: alkalmas volt egy közös, birodalmi vallási nyelv létrehozására.²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0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Arroyo 2002; ² Santamaría Canales 2015; Szabó 2009. Képek: </a:t>
            </a:r>
            <a:r>
              <a:rPr lang="en-US" sz="68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saját</a:t>
            </a:r>
            <a:endParaRPr lang="en-US" sz="680" dirty="0"/>
          </a:p>
        </p:txBody>
      </p:sp>
      <p:sp>
        <p:nvSpPr>
          <p:cNvPr id="16" name="Text 11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 és a kereszténység: párhuzamok és határok</a:t>
            </a:r>
            <a:endParaRPr lang="en-US" sz="2500" dirty="0"/>
          </a:p>
        </p:txBody>
      </p:sp>
      <p:pic>
        <p:nvPicPr>
          <p:cNvPr id="7" name="Image 0" descr="/mnt/data/isis_docx_unzip/word/media/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282" y="1005840"/>
            <a:ext cx="2560596" cy="4206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5303520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lactans</a:t>
            </a:r>
            <a:endParaRPr lang="en-US" sz="1400" b="1" dirty="0"/>
          </a:p>
        </p:txBody>
      </p:sp>
      <p:pic>
        <p:nvPicPr>
          <p:cNvPr id="9" name="Image 1" descr="/mnt/data/madonna_child_m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184" y="1005840"/>
            <a:ext cx="3203753" cy="42062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0" y="5303520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Madonna and Child, Met Museum</a:t>
            </a:r>
            <a:endParaRPr lang="en-US" sz="1400" b="1" dirty="0"/>
          </a:p>
        </p:txBody>
      </p:sp>
      <p:sp>
        <p:nvSpPr>
          <p:cNvPr id="11" name="Shape 7"/>
          <p:cNvSpPr/>
          <p:nvPr/>
        </p:nvSpPr>
        <p:spPr>
          <a:xfrm>
            <a:off x="8229600" y="1051560"/>
            <a:ext cx="2743200" cy="960120"/>
          </a:xfrm>
          <a:prstGeom prst="roundRect">
            <a:avLst>
              <a:gd name="adj" fmla="val 7619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8"/>
          <p:cNvSpPr/>
          <p:nvPr/>
        </p:nvSpPr>
        <p:spPr>
          <a:xfrm>
            <a:off x="8348472" y="1124712"/>
            <a:ext cx="250545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Az anya és gyermek képtípus vizuálisan párhuzamba állítható, de nem szabad mechanikus „átvételként” kezelni.¹</a:t>
            </a:r>
            <a:endParaRPr lang="en-US" sz="1400" b="1" dirty="0"/>
          </a:p>
        </p:txBody>
      </p:sp>
      <p:sp>
        <p:nvSpPr>
          <p:cNvPr id="13" name="Shape 9"/>
          <p:cNvSpPr/>
          <p:nvPr/>
        </p:nvSpPr>
        <p:spPr>
          <a:xfrm>
            <a:off x="8229600" y="2331720"/>
            <a:ext cx="2743200" cy="960120"/>
          </a:xfrm>
          <a:prstGeom prst="roundRect">
            <a:avLst>
              <a:gd name="adj" fmla="val 7619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0"/>
          <p:cNvSpPr/>
          <p:nvPr/>
        </p:nvSpPr>
        <p:spPr>
          <a:xfrm>
            <a:off x="8348472" y="2404872"/>
            <a:ext cx="250545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hasonlóság inkább hosszú távú képi érzékenység: isteni anyaság, oltalom, közbenjárás és gondoskodás.²</a:t>
            </a:r>
            <a:endParaRPr lang="en-US" sz="1400" b="1" dirty="0"/>
          </a:p>
        </p:txBody>
      </p:sp>
      <p:sp>
        <p:nvSpPr>
          <p:cNvPr id="15" name="Shape 11"/>
          <p:cNvSpPr/>
          <p:nvPr/>
        </p:nvSpPr>
        <p:spPr>
          <a:xfrm>
            <a:off x="8229600" y="3611880"/>
            <a:ext cx="2743200" cy="960120"/>
          </a:xfrm>
          <a:prstGeom prst="roundRect">
            <a:avLst>
              <a:gd name="adj" fmla="val 7619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2"/>
          <p:cNvSpPr/>
          <p:nvPr/>
        </p:nvSpPr>
        <p:spPr>
          <a:xfrm>
            <a:off x="8348472" y="3685032"/>
            <a:ext cx="250545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kereszténység előretörése a 4. század végére több pogány szentély megszűnéséhez vagy átalakulásához vezetett.³</a:t>
            </a:r>
            <a:endParaRPr lang="en-US" sz="1400" b="1" dirty="0"/>
          </a:p>
        </p:txBody>
      </p:sp>
      <p:sp>
        <p:nvSpPr>
          <p:cNvPr id="17" name="Shape 13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4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Szabó 2009; ² Arroyo 2002; ³ Santamaría Canales 2015. Képek: Wikimedia Commons / Met Museum Open Access.</a:t>
            </a:r>
            <a:endParaRPr lang="en-US" sz="680" dirty="0"/>
          </a:p>
        </p:txBody>
      </p:sp>
      <p:sp>
        <p:nvSpPr>
          <p:cNvPr id="19" name="Text 15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8288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 volt tehát a római Ízisz-kultusz lényege?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22960" y="107899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/>
          <p:nvPr/>
        </p:nvSpPr>
        <p:spPr>
          <a:xfrm>
            <a:off x="941832" y="1152144"/>
            <a:ext cx="479145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Identitásközvetítő kultusz: egyiptomi eredet, hellenisztikus átalakulás, római újraértelmezés¹.</a:t>
            </a:r>
            <a:endParaRPr lang="en-US" sz="1350" b="1" dirty="0"/>
          </a:p>
        </p:txBody>
      </p:sp>
      <p:sp>
        <p:nvSpPr>
          <p:cNvPr id="9" name="Shape 7"/>
          <p:cNvSpPr/>
          <p:nvPr/>
        </p:nvSpPr>
        <p:spPr>
          <a:xfrm>
            <a:off x="6309360" y="107899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6428232" y="1152144"/>
            <a:ext cx="479145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Személyes vallás: az életet, sorsot és halál utáni reményt érintő istenkapcsolat².</a:t>
            </a:r>
            <a:endParaRPr lang="en-US" sz="1350" b="1" dirty="0"/>
          </a:p>
        </p:txBody>
      </p:sp>
      <p:sp>
        <p:nvSpPr>
          <p:cNvPr id="11" name="Shape 9"/>
          <p:cNvSpPr/>
          <p:nvPr/>
        </p:nvSpPr>
        <p:spPr>
          <a:xfrm>
            <a:off x="822960" y="249631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941832" y="2569464"/>
            <a:ext cx="479145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Misztériumvallás: nyilvános rítusok és titkos beavatási szintek</a:t>
            </a:r>
            <a:r>
              <a:rPr lang="en-US" sz="13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³.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309360" y="249631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6428232" y="2569464"/>
            <a:ext cx="479145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Érzéki kultusz: zene, víz, illatok, körmenet, szobrok, freskók</a:t>
            </a:r>
            <a:r>
              <a:rPr lang="en-US" sz="13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⁴.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22960" y="391363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941832" y="3986784"/>
            <a:ext cx="479145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Szinkretikus rendszer: anya, királynő, gyógyító, tengeri és kozmikus úrnő⁵.</a:t>
            </a:r>
            <a:endParaRPr lang="en-US" sz="1350" b="1" dirty="0"/>
          </a:p>
        </p:txBody>
      </p:sp>
      <p:sp>
        <p:nvSpPr>
          <p:cNvPr id="17" name="Shape 15"/>
          <p:cNvSpPr/>
          <p:nvPr/>
        </p:nvSpPr>
        <p:spPr>
          <a:xfrm>
            <a:off x="6309360" y="391363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6428232" y="3986784"/>
            <a:ext cx="479145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Birodalmi hálózat: Róma, Itália, Campania, Dácia, Pannónia és más provinciák⁶.</a:t>
            </a:r>
            <a:endParaRPr lang="en-US" sz="1350" b="1" dirty="0"/>
          </a:p>
        </p:txBody>
      </p:sp>
      <p:sp>
        <p:nvSpPr>
          <p:cNvPr id="19" name="Shape 17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0" name="Text 18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Szabó 2009; ² Kákosy 1999; ³ Kákosy 1999; ⁴ Arroyo 2002; ⁵ Kákosy 1999; ⁶ Santamaría Canales 2015.</a:t>
            </a:r>
            <a:endParaRPr lang="en-US" sz="680" dirty="0"/>
          </a:p>
        </p:txBody>
      </p:sp>
      <p:sp>
        <p:nvSpPr>
          <p:cNvPr id="21" name="Text 19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savariai Iseum: Pannónia egyik kulcsfontosságú Ízisz-szentélye</a:t>
            </a:r>
            <a:endParaRPr lang="en-US" sz="2500" dirty="0"/>
          </a:p>
        </p:txBody>
      </p:sp>
      <p:pic>
        <p:nvPicPr>
          <p:cNvPr id="7" name="Image 0" descr="/mnt/data/isis_docx_unzip/word/media/image12.jpeg"/>
          <p:cNvPicPr>
            <a:picLocks noChangeAspect="1"/>
          </p:cNvPicPr>
          <p:nvPr/>
        </p:nvPicPr>
        <p:blipFill>
          <a:blip r:embed="rId3"/>
          <a:srcRect l="18933" r="18933"/>
          <a:stretch/>
        </p:blipFill>
        <p:spPr>
          <a:xfrm>
            <a:off x="685800" y="1051560"/>
            <a:ext cx="5029200" cy="4023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52120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Iseum Savariense, Szombathely</a:t>
            </a:r>
            <a:endParaRPr lang="en-US" sz="1400" b="1" dirty="0"/>
          </a:p>
        </p:txBody>
      </p:sp>
      <p:sp>
        <p:nvSpPr>
          <p:cNvPr id="9" name="Text 6"/>
          <p:cNvSpPr/>
          <p:nvPr/>
        </p:nvSpPr>
        <p:spPr>
          <a:xfrm>
            <a:off x="5989320" y="1097280"/>
            <a:ext cx="5349240" cy="4343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000" dirty="0">
                <a:solidFill>
                  <a:srgbClr val="201410"/>
                </a:solidFill>
                <a:ea typeface="Times New Roman" pitchFamily="34" charset="-122"/>
                <a:cs typeface="Times New Roman" pitchFamily="34" charset="-120"/>
              </a:rPr>
              <a:t>Savaria Claudius-kori colonia volt, a Borostyánkő út mellett, és Felső-Pannonia vallási központjává vált.¹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ea typeface="Times New Roman" pitchFamily="34" charset="-122"/>
                <a:cs typeface="Times New Roman" pitchFamily="34" charset="-120"/>
              </a:rPr>
              <a:t>Az Iseum a városfalon kívül, a Borostyánkő út déli kivezető szakasza mellett állt.²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ea typeface="Times New Roman" pitchFamily="34" charset="-122"/>
                <a:cs typeface="Times New Roman" pitchFamily="34" charset="-120"/>
              </a:rPr>
              <a:t>A korai szentély a Kr. u. 1. század utolsó harmadára keltezhető, fából és szárított agyagtéglából épült.³</a:t>
            </a:r>
            <a:endParaRPr lang="en-US" sz="2000" dirty="0"/>
          </a:p>
          <a:p>
            <a:r>
              <a:rPr lang="en-US" sz="2000" dirty="0">
                <a:solidFill>
                  <a:srgbClr val="201410"/>
                </a:solidFill>
                <a:ea typeface="Times New Roman" pitchFamily="34" charset="-122"/>
                <a:cs typeface="Times New Roman" pitchFamily="34" charset="-120"/>
              </a:rPr>
              <a:t>A kőtemplom-komplexum a 2. század második felében, valószínűleg Hadrianus korában épült, majd a 3. század első harmadában nagy átalakításon ment át.⁴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Harsányi &amp; Kurovszky 2013; ² Harsányi &amp; Kurovszky 2013; ³ Harsányi &amp; Kurovszky 2013; ⁴ Harsányi &amp; Kurovszky 2013.</a:t>
            </a:r>
            <a:endParaRPr lang="en-US" sz="680" dirty="0"/>
          </a:p>
        </p:txBody>
      </p:sp>
      <p:sp>
        <p:nvSpPr>
          <p:cNvPr id="12" name="Text 9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Falfestés és mennyezet: Pompeii-párhuzam Savariában</a:t>
            </a:r>
            <a:endParaRPr lang="en-US" sz="2500" dirty="0"/>
          </a:p>
        </p:txBody>
      </p:sp>
      <p:pic>
        <p:nvPicPr>
          <p:cNvPr id="7" name="Image 0" descr="/mnt/data/isis_docx_unzip/word/media/image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6602"/>
            <a:ext cx="3783330" cy="3850070"/>
          </a:xfrm>
          <a:prstGeom prst="rect">
            <a:avLst/>
          </a:prstGeom>
        </p:spPr>
      </p:pic>
      <p:pic>
        <p:nvPicPr>
          <p:cNvPr id="8" name="Image 1" descr="/mnt/data/isis_docx_unzip/word/media/image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040" y="1526777"/>
            <a:ext cx="6787960" cy="2728141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31520" y="5559552"/>
            <a:ext cx="5349240" cy="502920"/>
          </a:xfrm>
          <a:prstGeom prst="roundRect">
            <a:avLst>
              <a:gd name="adj" fmla="val 14545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6"/>
          <p:cNvSpPr/>
          <p:nvPr/>
        </p:nvSpPr>
        <p:spPr>
          <a:xfrm>
            <a:off x="850392" y="5632704"/>
            <a:ext cx="5111496" cy="356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falfestmények vörös és fehér panelekből, kandeláberfrízekből, márványutánzatból és akantuszos indadíszből álló magas színvonalú dekorációt mutatnak.¹</a:t>
            </a:r>
            <a:endParaRPr lang="en-US" sz="1150" dirty="0"/>
          </a:p>
        </p:txBody>
      </p:sp>
      <p:sp>
        <p:nvSpPr>
          <p:cNvPr id="12" name="Shape 7"/>
          <p:cNvSpPr/>
          <p:nvPr/>
        </p:nvSpPr>
        <p:spPr>
          <a:xfrm>
            <a:off x="6263640" y="5559552"/>
            <a:ext cx="5166360" cy="502920"/>
          </a:xfrm>
          <a:prstGeom prst="roundRect">
            <a:avLst>
              <a:gd name="adj" fmla="val 14545"/>
            </a:avLst>
          </a:prstGeom>
          <a:solidFill>
            <a:srgbClr val="FFFDF8">
              <a:alpha val="98000"/>
            </a:srgbClr>
          </a:solidFill>
          <a:ln w="9525">
            <a:solidFill>
              <a:srgbClr val="D2B48C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8"/>
          <p:cNvSpPr/>
          <p:nvPr/>
        </p:nvSpPr>
        <p:spPr>
          <a:xfrm>
            <a:off x="6382512" y="5632704"/>
            <a:ext cx="4928616" cy="356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festett mennyezeti töredékek és a Pompeii-párhuzam azt jelzik, hogy Savaria korai Iseuma a </a:t>
            </a:r>
            <a:r>
              <a:rPr lang="en-US" sz="115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birodalmi</a:t>
            </a:r>
            <a:r>
              <a:rPr lang="en-US" sz="11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15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íziszi</a:t>
            </a:r>
            <a:r>
              <a:rPr lang="en-US" sz="115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vizuális kultúra része volt.²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0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¹ Harsányi &amp; Kurovszky 2013; ² Harsányi &amp; Kurovszky 2013; Dobosi 2025. Képek: Harsányi &amp; Kurovszky 2013 </a:t>
            </a:r>
            <a:endParaRPr lang="en-US" sz="680" dirty="0"/>
          </a:p>
        </p:txBody>
      </p:sp>
      <p:sp>
        <p:nvSpPr>
          <p:cNvPr id="16" name="Text 11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Forrásjegyzék – szakirodalom és primer források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85800" y="987552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Apuleius. (1975). Metamorphoses, Book XI. In J. G. Griffiths (Trans.), Apuleius of Madauros: The Isis-Book. Leiden: Brill</a:t>
            </a:r>
            <a:r>
              <a:rPr lang="en-US" sz="97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70" dirty="0"/>
          </a:p>
        </p:txBody>
      </p:sp>
      <p:sp>
        <p:nvSpPr>
          <p:cNvPr id="8" name="Text 6"/>
          <p:cNvSpPr/>
          <p:nvPr/>
        </p:nvSpPr>
        <p:spPr>
          <a:xfrm>
            <a:off x="685800" y="1554480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Arroyo de la Fuente, M. A. (2002). El culto isíaco en el Imperio Romano. BAEDE, 12, 207–232</a:t>
            </a:r>
            <a:r>
              <a:rPr lang="en-US" sz="97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70" dirty="0"/>
          </a:p>
        </p:txBody>
      </p:sp>
      <p:sp>
        <p:nvSpPr>
          <p:cNvPr id="9" name="Text 7"/>
          <p:cNvSpPr/>
          <p:nvPr/>
        </p:nvSpPr>
        <p:spPr>
          <a:xfrm>
            <a:off x="685800" y="2121408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Balázs, P., Bíró, Sz., Csapláros, A., Hódi, A., &amp; Sosztarits, O. (2017). Horreumok és a gabonafeldolgozás emlékei Savariából. Archaeologiai Értesítő, 142, 75–111. https://doi.org/10.1556/0208.2017.142.3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2688336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Dobosi, L. (2025). New evidence for wood and reed ceilings from Roman Pannonia. Archaeologiai Értesítő. https://doi.org/10.1556/0208.2025.00106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3255264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Harsányi, E., &amp; Kurovszky, Zs. (2013). Murals of the Early Iseum of Savaria. Hungarian Archaeology E-Journal</a:t>
            </a:r>
            <a:r>
              <a:rPr lang="en-US" sz="97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70" dirty="0"/>
          </a:p>
        </p:txBody>
      </p:sp>
      <p:sp>
        <p:nvSpPr>
          <p:cNvPr id="12" name="Text 10"/>
          <p:cNvSpPr/>
          <p:nvPr/>
        </p:nvSpPr>
        <p:spPr>
          <a:xfrm>
            <a:off x="685800" y="3822192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Kákosy, L. (1999). Mysteries in the Isiac religion. Acta Antiqua Academiae Scientiarum Hungaricae, 39, 159–163</a:t>
            </a:r>
            <a:r>
              <a:rPr lang="en-US" sz="97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70" dirty="0"/>
          </a:p>
        </p:txBody>
      </p:sp>
      <p:sp>
        <p:nvSpPr>
          <p:cNvPr id="13" name="Text 11"/>
          <p:cNvSpPr/>
          <p:nvPr/>
        </p:nvSpPr>
        <p:spPr>
          <a:xfrm>
            <a:off x="685800" y="4389120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Santamaría Canales, I. (2015). Isis a través de los textos. ’Ilu. Revista de Ciencias de las Religiones, 20, 137–153. https://doi.org/10.5209/rev_ILUR.2015.v20.50411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85800" y="4956048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Szabó, Cs. (2009). Ízisz kultusz és sztatuáris emlékei a római Dáciában. Erdélyi Tudományos Diákköri Konferencia.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hivatkozások a diák rövid lábjegyzeteiben szerző–év formában szerepelnek.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3935"/>
            <a:ext cx="12191695" cy="6858000"/>
          </a:xfrm>
          <a:prstGeom prst="rect">
            <a:avLst/>
          </a:prstGeom>
          <a:solidFill>
            <a:srgbClr val="F5EFE4"/>
          </a:solidFill>
          <a:ln w="12700">
            <a:solidFill>
              <a:srgbClr val="F5EF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B1E16"/>
          </a:solidFill>
          <a:ln w="12700">
            <a:solidFill>
              <a:srgbClr val="8B1E16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02920" y="2194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69C5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ISIS PANTHEA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475488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Forrásjegyzék – képek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85800" y="1005840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Wikimedia Commons. (n.d.). Musee Pio Clementino – Isis lactans. https://commons.wikimedia.org/wiki/File:Musee_Pio_Clementino-Isis_lactans.jpg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85800" y="1572768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World History Encyclopedia. (n.d.). Statue of Isis. https://www.worldhistory.org/image/2347/statue-of-isis/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" y="2139696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Staatliche Museen zu Berlin / museum-digital. (n.d.). Isis-Tyche (Fortuna Panthea). https://smb.museum-digital.de/object/8724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2706624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Szépművészeti Múzeum. (n.d.). Előresiető nőalak – Isis Pelagia. https://www.szepmuveszeti.hu/mutargyak/5568/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3273552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Shutterstock. (n.d.). Golden goddess Isis with outstretched wings. https://www.shutterstock.com/hu/image-photo/golden-goddess-isis-outstretched-wings-isolated-1842850945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3840480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Harsányi, E., &amp; Kurovszky, Zs. (2013). Figures and reconstruction panels from Murals of the Early Iseum of Savaria</a:t>
            </a:r>
            <a:r>
              <a:rPr lang="en-US" sz="97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70" dirty="0"/>
          </a:p>
        </p:txBody>
      </p:sp>
      <p:sp>
        <p:nvSpPr>
          <p:cNvPr id="13" name="Text 11"/>
          <p:cNvSpPr/>
          <p:nvPr/>
        </p:nvSpPr>
        <p:spPr>
          <a:xfrm>
            <a:off x="685800" y="4407408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Metropolitan Museum of Art. (n.d.). Madonna and Child, Duccio di Buoninsegna, ca. 1290–1300. https://www.metmuseum.org/art/collection/search/438754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85800" y="4974336"/>
            <a:ext cx="10972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Serapis/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Ízisz-képek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és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a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római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Iseumok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forrása: Gipp Róbert /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saját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készítésű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és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egy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darab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Chat GPT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által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generált</a:t>
            </a:r>
            <a:r>
              <a:rPr lang="en-US" sz="120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200" dirty="0" err="1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térkép</a:t>
            </a:r>
            <a:r>
              <a:rPr lang="en-US" sz="970" dirty="0">
                <a:solidFill>
                  <a:srgbClr val="20141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970" dirty="0"/>
          </a:p>
        </p:txBody>
      </p:sp>
      <p:sp>
        <p:nvSpPr>
          <p:cNvPr id="15" name="Shape 13"/>
          <p:cNvSpPr/>
          <p:nvPr/>
        </p:nvSpPr>
        <p:spPr>
          <a:xfrm>
            <a:off x="502920" y="6245352"/>
            <a:ext cx="10972800" cy="201168"/>
          </a:xfrm>
          <a:prstGeom prst="rect">
            <a:avLst/>
          </a:prstGeom>
          <a:solidFill>
            <a:srgbClr val="E7D9C3">
              <a:alpha val="85000"/>
            </a:srgbClr>
          </a:solidFill>
          <a:ln w="12700">
            <a:solidFill>
              <a:srgbClr val="E7D9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576072" y="6272784"/>
            <a:ext cx="10789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11475720" y="651052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21</a:t>
            </a:r>
            <a:endParaRPr lang="en-US" sz="900" dirty="0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A97C297-9F5B-ED16-7A71-D76D85AFF390}"/>
              </a:ext>
            </a:extLst>
          </p:cNvPr>
          <p:cNvSpPr txBox="1"/>
          <p:nvPr/>
        </p:nvSpPr>
        <p:spPr>
          <a:xfrm>
            <a:off x="510444" y="6211642"/>
            <a:ext cx="1097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hivatkozások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a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diák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rövid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lábjegyzeteiben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szerző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–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év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formában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00" dirty="0" err="1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szerepelnek</a:t>
            </a:r>
            <a:r>
              <a:rPr lang="en-US" sz="1000" dirty="0">
                <a:solidFill>
                  <a:srgbClr val="6B5C4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2196</Words>
  <Application>Microsoft Macintosh PowerPoint</Application>
  <PresentationFormat>Szélesvásznú</PresentationFormat>
  <Paragraphs>194</Paragraphs>
  <Slides>20</Slides>
  <Notes>20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ISIS PANTHEA</dc:title>
  <dc:subject>ISIS PANTHEA - római Ízisz-kultusz</dc:subject>
  <dc:creator>OpenAI / Gipp Róbert</dc:creator>
  <cp:lastModifiedBy>Róbert Gipp</cp:lastModifiedBy>
  <cp:revision>3</cp:revision>
  <dcterms:created xsi:type="dcterms:W3CDTF">2026-05-11T22:38:34Z</dcterms:created>
  <dcterms:modified xsi:type="dcterms:W3CDTF">2026-05-12T11:09:41Z</dcterms:modified>
</cp:coreProperties>
</file>