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2"/>
  </p:notesMasterIdLst>
  <p:sldIdLst>
    <p:sldId id="256" r:id="rId2"/>
    <p:sldId id="257" r:id="rId3"/>
    <p:sldId id="258" r:id="rId4"/>
    <p:sldId id="274" r:id="rId5"/>
    <p:sldId id="259" r:id="rId6"/>
    <p:sldId id="260" r:id="rId7"/>
    <p:sldId id="261" r:id="rId8"/>
    <p:sldId id="262" r:id="rId9"/>
    <p:sldId id="263" r:id="rId10"/>
    <p:sldId id="275" r:id="rId11"/>
    <p:sldId id="264" r:id="rId12"/>
    <p:sldId id="265" r:id="rId13"/>
    <p:sldId id="266" r:id="rId14"/>
    <p:sldId id="267" r:id="rId15"/>
    <p:sldId id="268" r:id="rId16"/>
    <p:sldId id="269" r:id="rId17"/>
    <p:sldId id="272" r:id="rId18"/>
    <p:sldId id="273" r:id="rId19"/>
    <p:sldId id="270" r:id="rId20"/>
    <p:sldId id="271" r:id="rId21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352"/>
    <p:restoredTop sz="94610"/>
  </p:normalViewPr>
  <p:slideViewPr>
    <p:cSldViewPr snapToGrid="0" snapToObjects="1">
      <p:cViewPr varScale="1">
        <p:scale>
          <a:sx n="111" d="100"/>
          <a:sy n="111" d="100"/>
        </p:scale>
        <p:origin x="536" y="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68259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FACE5C-5BB7-5142-3032-632C341012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E45BCED-6AF8-39F2-0F68-7BB3D7563D8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AE63318-DCB4-E584-F83D-3BF8386357C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D81C795-7BA0-3618-5C94-ED6BDC9A939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934365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B707FD-6326-1CDE-263B-D9242F9807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0B124F3-090A-43D1-4D6E-EA0B33132B1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8647870-3B49-3087-8B68-02253CE7946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6989121-367F-A698-87DD-CA0623C9E1E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318730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DD9660-7E05-D2E2-E99A-B5F810477E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2151A38-F080-EFB7-B7C5-910AE827880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9A2E509-EEDA-36F6-DB2B-FA44B3205FF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DF1DE78-C4B4-66F3-39C2-73779397B19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968587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BB6748-6824-630A-15BC-60E7D1ABAF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9AD6EC8-2A80-6391-89D0-6553E8E0010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49E94C8-62F6-C327-285C-CD21CE8D3B2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339490-05FA-0B3A-F899-7549EE0C8DC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294721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commons.wikimedia.org/" TargetMode="Externa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4EAD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EAD7"/>
          </a:solidFill>
          <a:ln w="12700">
            <a:solidFill>
              <a:srgbClr val="F4EAD7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8B2E1A"/>
          </a:solidFill>
          <a:ln w="12700">
            <a:solidFill>
              <a:srgbClr val="8B2E1A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4" name="Shape 2"/>
          <p:cNvSpPr/>
          <p:nvPr/>
        </p:nvSpPr>
        <p:spPr>
          <a:xfrm>
            <a:off x="0" y="6711696"/>
            <a:ext cx="12191695" cy="146304"/>
          </a:xfrm>
          <a:prstGeom prst="rect">
            <a:avLst/>
          </a:prstGeom>
          <a:solidFill>
            <a:srgbClr val="5A351A"/>
          </a:solidFill>
          <a:ln w="12700">
            <a:solidFill>
              <a:srgbClr val="5A351A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5" name="Shape 3"/>
          <p:cNvSpPr/>
          <p:nvPr/>
        </p:nvSpPr>
        <p:spPr>
          <a:xfrm>
            <a:off x="6995160" y="502920"/>
            <a:ext cx="4297680" cy="5486400"/>
          </a:xfrm>
          <a:prstGeom prst="rect">
            <a:avLst/>
          </a:prstGeom>
          <a:solidFill>
            <a:srgbClr val="FFF8EA"/>
          </a:solidFill>
          <a:ln w="15240">
            <a:solidFill>
              <a:srgbClr val="C18B39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pic>
        <p:nvPicPr>
          <p:cNvPr id="6" name="Image 0" descr="/mnt/data/j0TFCP5HM_YYiw3jwqlsRFX3-PnooTNHTrC2nsbubUz8LUI9W-JQSHTUqCMniOyYc1YE7HiTYNUMh7CkhsEVAw56Ue29dCtTjQwEY-_5cLTJrLxKZL1097zSfM_hFrTpcL_F0WaYX1MbnpZOz1ecB79IPDhLMmmF20diyDMzYS47rmWv39ijK0eyRCbSc2cQ.jpeg"/>
          <p:cNvPicPr>
            <a:picLocks noChangeAspect="1"/>
          </p:cNvPicPr>
          <p:nvPr/>
        </p:nvPicPr>
        <p:blipFill>
          <a:blip r:embed="rId3"/>
          <a:srcRect t="5577" b="5577"/>
          <a:stretch/>
        </p:blipFill>
        <p:spPr>
          <a:xfrm>
            <a:off x="7040880" y="548640"/>
            <a:ext cx="4206240" cy="539496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685800" y="1051560"/>
            <a:ext cx="5715000" cy="141732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 fontScale="92500" lnSpcReduction="20000"/>
          </a:bodyPr>
          <a:lstStyle/>
          <a:p>
            <a:pPr marL="0" indent="0">
              <a:buNone/>
            </a:pPr>
            <a:r>
              <a:rPr lang="en-US" sz="4000" b="1" dirty="0">
                <a:solidFill>
                  <a:srgbClr val="2C1B1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Hippokratész és</a:t>
            </a:r>
            <a:endParaRPr lang="en-US" sz="4000" dirty="0"/>
          </a:p>
          <a:p>
            <a:pPr marL="0" indent="0">
              <a:buNone/>
            </a:pPr>
            <a:r>
              <a:rPr lang="en-US" sz="4000" b="1" dirty="0">
                <a:solidFill>
                  <a:srgbClr val="2C1B1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 racionális orvoslás</a:t>
            </a:r>
            <a:endParaRPr lang="en-US" sz="4000" dirty="0"/>
          </a:p>
          <a:p>
            <a:pPr marL="0" indent="0">
              <a:buNone/>
            </a:pPr>
            <a:r>
              <a:rPr lang="en-US" sz="4000" b="1" dirty="0">
                <a:solidFill>
                  <a:srgbClr val="2C1B1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születése</a:t>
            </a:r>
            <a:endParaRPr lang="en-US" sz="4000" dirty="0"/>
          </a:p>
        </p:txBody>
      </p:sp>
      <p:sp>
        <p:nvSpPr>
          <p:cNvPr id="8" name="Shape 5"/>
          <p:cNvSpPr/>
          <p:nvPr/>
        </p:nvSpPr>
        <p:spPr>
          <a:xfrm>
            <a:off x="685800" y="2880360"/>
            <a:ext cx="4389120" cy="0"/>
          </a:xfrm>
          <a:prstGeom prst="line">
            <a:avLst/>
          </a:prstGeom>
          <a:noFill/>
          <a:ln w="31750">
            <a:solidFill>
              <a:srgbClr val="C18B39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9" name="Text 6"/>
          <p:cNvSpPr/>
          <p:nvPr/>
        </p:nvSpPr>
        <p:spPr>
          <a:xfrm>
            <a:off x="731520" y="3127248"/>
            <a:ext cx="539496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i="1" dirty="0">
                <a:solidFill>
                  <a:srgbClr val="5A351A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Ókortörténeti forráselemzés a Hippokratészi Gyűjtemény alapján</a:t>
            </a:r>
            <a:endParaRPr lang="en-US" sz="2100" dirty="0"/>
          </a:p>
        </p:txBody>
      </p:sp>
      <p:sp>
        <p:nvSpPr>
          <p:cNvPr id="10" name="Text 7"/>
          <p:cNvSpPr/>
          <p:nvPr/>
        </p:nvSpPr>
        <p:spPr>
          <a:xfrm>
            <a:off x="731520" y="4069080"/>
            <a:ext cx="5212080" cy="89611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2C1B1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Indító kérdés: mitől lesz egy betegség „természetes jelenség”, és mit árul ez el a klasszikus kori görög gondolkodásról?</a:t>
            </a:r>
            <a:endParaRPr lang="en-US" sz="2000" dirty="0"/>
          </a:p>
        </p:txBody>
      </p:sp>
      <p:sp>
        <p:nvSpPr>
          <p:cNvPr id="11" name="Text 8"/>
          <p:cNvSpPr/>
          <p:nvPr/>
        </p:nvSpPr>
        <p:spPr>
          <a:xfrm>
            <a:off x="7040880" y="6016752"/>
            <a:ext cx="4206240" cy="210312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7A695B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Kép: Christie’s, Hippocrates: Octoginta volumina, Róma, 1525.</a:t>
            </a:r>
            <a:endParaRPr lang="en-US" sz="1200" b="1" dirty="0"/>
          </a:p>
        </p:txBody>
      </p:sp>
      <p:sp>
        <p:nvSpPr>
          <p:cNvPr id="12" name="Text 9"/>
          <p:cNvSpPr/>
          <p:nvPr/>
        </p:nvSpPr>
        <p:spPr>
          <a:xfrm>
            <a:off x="11795760" y="6355080"/>
            <a:ext cx="2286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FFFFF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01</a:t>
            </a:r>
            <a:endParaRPr lang="en-US" sz="8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4EAD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1" y="11575"/>
            <a:ext cx="12191695" cy="6858000"/>
          </a:xfrm>
          <a:prstGeom prst="rect">
            <a:avLst/>
          </a:prstGeom>
          <a:solidFill>
            <a:srgbClr val="F4EAD7"/>
          </a:solidFill>
          <a:ln w="12700">
            <a:solidFill>
              <a:srgbClr val="F4EAD7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8B2E1A"/>
          </a:solidFill>
          <a:ln w="12700">
            <a:solidFill>
              <a:srgbClr val="8B2E1A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4" name="Shape 2"/>
          <p:cNvSpPr/>
          <p:nvPr/>
        </p:nvSpPr>
        <p:spPr>
          <a:xfrm>
            <a:off x="0" y="6711696"/>
            <a:ext cx="12191695" cy="146304"/>
          </a:xfrm>
          <a:prstGeom prst="rect">
            <a:avLst/>
          </a:prstGeom>
          <a:solidFill>
            <a:srgbClr val="5A351A"/>
          </a:solidFill>
          <a:ln w="12700">
            <a:solidFill>
              <a:srgbClr val="5A351A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5" name="Text 3"/>
          <p:cNvSpPr/>
          <p:nvPr/>
        </p:nvSpPr>
        <p:spPr>
          <a:xfrm>
            <a:off x="594360" y="347472"/>
            <a:ext cx="8686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100" b="1" dirty="0">
                <a:solidFill>
                  <a:srgbClr val="2C1B1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Mi a Hippokratészi Gyűjtemény?</a:t>
            </a:r>
            <a:endParaRPr lang="en-US" sz="3100" dirty="0"/>
          </a:p>
        </p:txBody>
      </p:sp>
      <p:sp>
        <p:nvSpPr>
          <p:cNvPr id="6" name="Shape 4"/>
          <p:cNvSpPr/>
          <p:nvPr/>
        </p:nvSpPr>
        <p:spPr>
          <a:xfrm>
            <a:off x="594360" y="868680"/>
            <a:ext cx="3931920" cy="0"/>
          </a:xfrm>
          <a:prstGeom prst="line">
            <a:avLst/>
          </a:prstGeom>
          <a:noFill/>
          <a:ln w="25400">
            <a:solidFill>
              <a:srgbClr val="C18B39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7" name="Text 5"/>
          <p:cNvSpPr/>
          <p:nvPr/>
        </p:nvSpPr>
        <p:spPr>
          <a:xfrm>
            <a:off x="594360" y="941832"/>
            <a:ext cx="10241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i="1" dirty="0">
                <a:solidFill>
                  <a:srgbClr val="7A695B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Nem „egy könyv”, hanem antik orvosi szövegek korpusza.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731520" y="1371600"/>
            <a:ext cx="3977640" cy="4251960"/>
          </a:xfrm>
          <a:prstGeom prst="rect">
            <a:avLst/>
          </a:prstGeom>
          <a:solidFill>
            <a:srgbClr val="FFF8EA"/>
          </a:solidFill>
          <a:ln w="15240">
            <a:solidFill>
              <a:srgbClr val="C18B39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pic>
        <p:nvPicPr>
          <p:cNvPr id="9" name="Image 0" descr="/mnt/data/zlCZVrFMVL8jCcyaLDkCL8uFyfSrEW1bWz3p0MAETBkUIgjLmCq9JTb3rd4NmdJDNqovbNgIxDNefetdtR3_axw3tgJIDKb0OpFhU5Mx1u89DGLdOI8ZQ4xuQxzALTUn2jGp9nr82Xir1yLW_SBSJrvT4fVjOEHOAMq5vYYSpkfznfVbXoWvyveOh1NjUy40.jpeg"/>
          <p:cNvPicPr>
            <a:picLocks noChangeAspect="1"/>
          </p:cNvPicPr>
          <p:nvPr/>
        </p:nvPicPr>
        <p:blipFill>
          <a:blip r:embed="rId3"/>
          <a:srcRect t="14314" b="14314"/>
          <a:stretch/>
        </p:blipFill>
        <p:spPr>
          <a:xfrm>
            <a:off x="777240" y="1417320"/>
            <a:ext cx="3886200" cy="4160520"/>
          </a:xfrm>
          <a:prstGeom prst="rect">
            <a:avLst/>
          </a:prstGeom>
        </p:spPr>
      </p:pic>
      <p:sp>
        <p:nvSpPr>
          <p:cNvPr id="10" name="Text 7"/>
          <p:cNvSpPr/>
          <p:nvPr/>
        </p:nvSpPr>
        <p:spPr>
          <a:xfrm>
            <a:off x="5120640" y="1481328"/>
            <a:ext cx="6172200" cy="42519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177800" indent="-177800">
              <a:buSzPct val="100000"/>
              <a:buChar char="•"/>
            </a:pPr>
            <a:r>
              <a:rPr lang="hu-HU" sz="2000" dirty="0">
                <a:latin typeface="+mj-lt"/>
              </a:rPr>
              <a:t>A forrás szerint a Hippokratészi Gyűjtemény mai kutatás szerint </a:t>
            </a:r>
            <a:r>
              <a:rPr lang="hu-HU" sz="2000" b="1" dirty="0">
                <a:latin typeface="+mj-lt"/>
              </a:rPr>
              <a:t>52 írásból áll</a:t>
            </a:r>
            <a:r>
              <a:rPr lang="hu-HU" sz="2000" dirty="0">
                <a:latin typeface="+mj-lt"/>
              </a:rPr>
              <a:t>, amelyek </a:t>
            </a:r>
            <a:r>
              <a:rPr lang="hu-HU" sz="2000" b="1" dirty="0">
                <a:latin typeface="+mj-lt"/>
              </a:rPr>
              <a:t>72 könyvben</a:t>
            </a:r>
            <a:r>
              <a:rPr lang="hu-HU" sz="2000" dirty="0">
                <a:latin typeface="+mj-lt"/>
              </a:rPr>
              <a:t> maradtak fenn. Jón dialektusban.</a:t>
            </a:r>
          </a:p>
          <a:p>
            <a:pPr marL="177800" indent="-177800">
              <a:buSzPct val="100000"/>
              <a:buChar char="•"/>
            </a:pPr>
            <a:r>
              <a:rPr lang="hu-HU" sz="2000" dirty="0">
                <a:solidFill>
                  <a:srgbClr val="2C1B10"/>
                </a:solidFill>
                <a:latin typeface="+mj-lt"/>
                <a:ea typeface="Times New Roman" pitchFamily="34" charset="-122"/>
                <a:cs typeface="Times New Roman" pitchFamily="34" charset="-120"/>
              </a:rPr>
              <a:t>Nincs egységes rendszer</a:t>
            </a:r>
            <a:endParaRPr lang="en-US" sz="2000" dirty="0">
              <a:solidFill>
                <a:srgbClr val="2C1B10"/>
              </a:solidFill>
              <a:latin typeface="+mj-lt"/>
              <a:ea typeface="Times New Roman" pitchFamily="34" charset="-122"/>
              <a:cs typeface="Times New Roman" pitchFamily="34" charset="-120"/>
            </a:endParaRPr>
          </a:p>
          <a:p>
            <a:pPr marL="177800" indent="-177800">
              <a:buSzPct val="100000"/>
              <a:buChar char="•"/>
            </a:pPr>
            <a:r>
              <a:rPr lang="en-US" sz="2100" dirty="0" err="1">
                <a:solidFill>
                  <a:srgbClr val="2C1B1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Több</a:t>
            </a:r>
            <a:r>
              <a:rPr lang="en-US" sz="2100" dirty="0">
                <a:solidFill>
                  <a:srgbClr val="2C1B1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 műfaj: eskü, szakmai önvédelem, elméleti orvosi értekezés, prognózis, környezeti megfigyelés.</a:t>
            </a:r>
            <a:endParaRPr lang="en-US" sz="2100" dirty="0"/>
          </a:p>
          <a:p>
            <a:pPr marL="177800" indent="-177800">
              <a:buSzPct val="100000"/>
              <a:buChar char="•"/>
            </a:pPr>
            <a:r>
              <a:rPr lang="en-US" sz="2100" dirty="0">
                <a:solidFill>
                  <a:srgbClr val="2C1B1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Nem biztosan egyetlen szerző műve: több hang, több stílus, több orvosi-filoszofikus álláspont.</a:t>
            </a:r>
            <a:endParaRPr lang="en-US" sz="2100" dirty="0"/>
          </a:p>
          <a:p>
            <a:pPr marL="177800" indent="-177800">
              <a:buSzPct val="100000"/>
              <a:buChar char="•"/>
            </a:pPr>
            <a:r>
              <a:rPr lang="en-US" sz="2100" dirty="0">
                <a:solidFill>
                  <a:srgbClr val="2C1B1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 közös nevező: az okokat kereső, megfigyelésre és következtetésre építő </a:t>
            </a:r>
            <a:r>
              <a:rPr lang="en-US" sz="2100" dirty="0" err="1">
                <a:solidFill>
                  <a:srgbClr val="2C1B1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racionalitás</a:t>
            </a:r>
            <a:r>
              <a:rPr lang="en-US" sz="2100" dirty="0">
                <a:solidFill>
                  <a:srgbClr val="2C1B1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.</a:t>
            </a:r>
          </a:p>
          <a:p>
            <a:pPr marL="177800" indent="-177800">
              <a:buSzPct val="100000"/>
              <a:buChar char="•"/>
            </a:pPr>
            <a:r>
              <a:rPr lang="en-US" sz="2100" dirty="0"/>
              <a:t>A </a:t>
            </a:r>
            <a:r>
              <a:rPr lang="en-US" sz="2100" dirty="0" err="1"/>
              <a:t>címek</a:t>
            </a:r>
            <a:r>
              <a:rPr lang="en-US" sz="2100" dirty="0"/>
              <a:t> </a:t>
            </a:r>
            <a:r>
              <a:rPr lang="en-US" sz="2100" dirty="0" err="1"/>
              <a:t>már</a:t>
            </a:r>
            <a:r>
              <a:rPr lang="en-US" sz="2100" dirty="0"/>
              <a:t> a </a:t>
            </a:r>
            <a:r>
              <a:rPr lang="en-US" sz="2100" dirty="0" err="1"/>
              <a:t>hellenisztikus</a:t>
            </a:r>
            <a:r>
              <a:rPr lang="en-US" sz="2100" dirty="0"/>
              <a:t> </a:t>
            </a:r>
            <a:r>
              <a:rPr lang="en-US" sz="2100" dirty="0" err="1"/>
              <a:t>időkből</a:t>
            </a:r>
            <a:r>
              <a:rPr lang="en-US" sz="2100" dirty="0"/>
              <a:t> </a:t>
            </a:r>
            <a:r>
              <a:rPr lang="en-US" sz="2100" dirty="0" err="1"/>
              <a:t>származnak</a:t>
            </a:r>
            <a:endParaRPr lang="en-US" sz="2100" dirty="0"/>
          </a:p>
        </p:txBody>
      </p:sp>
      <p:sp>
        <p:nvSpPr>
          <p:cNvPr id="11" name="Text 8"/>
          <p:cNvSpPr/>
          <p:nvPr/>
        </p:nvSpPr>
        <p:spPr>
          <a:xfrm>
            <a:off x="777240" y="5669280"/>
            <a:ext cx="3886200" cy="393192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Autofit/>
          </a:bodyPr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7A695B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Kép: Vatican Library / OMNIKA, Urb. gr. 64, bizánci Hippokratészi eskü-kézirat.</a:t>
            </a:r>
            <a:endParaRPr lang="en-US" sz="1200" b="1" dirty="0"/>
          </a:p>
        </p:txBody>
      </p:sp>
      <p:sp>
        <p:nvSpPr>
          <p:cNvPr id="12" name="Text 9"/>
          <p:cNvSpPr/>
          <p:nvPr/>
        </p:nvSpPr>
        <p:spPr>
          <a:xfrm>
            <a:off x="11795760" y="6355080"/>
            <a:ext cx="2286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FFFFF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02</a:t>
            </a:r>
            <a:endParaRPr lang="en-US" sz="8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4EAD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EAD7"/>
          </a:solidFill>
          <a:ln w="12700">
            <a:solidFill>
              <a:srgbClr val="F4EAD7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8B2E1A"/>
          </a:solidFill>
          <a:ln w="12700">
            <a:solidFill>
              <a:srgbClr val="8B2E1A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4" name="Shape 2"/>
          <p:cNvSpPr/>
          <p:nvPr/>
        </p:nvSpPr>
        <p:spPr>
          <a:xfrm>
            <a:off x="0" y="6711696"/>
            <a:ext cx="12191695" cy="146304"/>
          </a:xfrm>
          <a:prstGeom prst="rect">
            <a:avLst/>
          </a:prstGeom>
          <a:solidFill>
            <a:srgbClr val="5A351A"/>
          </a:solidFill>
          <a:ln w="12700">
            <a:solidFill>
              <a:srgbClr val="5A351A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5" name="Text 3"/>
          <p:cNvSpPr/>
          <p:nvPr/>
        </p:nvSpPr>
        <p:spPr>
          <a:xfrm>
            <a:off x="594360" y="347472"/>
            <a:ext cx="8686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100" b="1" dirty="0">
                <a:solidFill>
                  <a:srgbClr val="2C1B1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Hippokratész: személy, legenda, orvoseszmény</a:t>
            </a:r>
            <a:endParaRPr lang="en-US" sz="3100" dirty="0"/>
          </a:p>
        </p:txBody>
      </p:sp>
      <p:sp>
        <p:nvSpPr>
          <p:cNvPr id="6" name="Shape 4"/>
          <p:cNvSpPr/>
          <p:nvPr/>
        </p:nvSpPr>
        <p:spPr>
          <a:xfrm>
            <a:off x="594360" y="868680"/>
            <a:ext cx="3931920" cy="0"/>
          </a:xfrm>
          <a:prstGeom prst="line">
            <a:avLst/>
          </a:prstGeom>
          <a:noFill/>
          <a:ln w="25400">
            <a:solidFill>
              <a:srgbClr val="C18B39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7" name="Text 5"/>
          <p:cNvSpPr/>
          <p:nvPr/>
        </p:nvSpPr>
        <p:spPr>
          <a:xfrm>
            <a:off x="594360" y="941832"/>
            <a:ext cx="10241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i="1" dirty="0">
                <a:solidFill>
                  <a:srgbClr val="7A695B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 név korán több lett puszta életrajzi adatnál.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7589520" y="1280160"/>
            <a:ext cx="3291840" cy="4572000"/>
          </a:xfrm>
          <a:prstGeom prst="rect">
            <a:avLst/>
          </a:prstGeom>
          <a:solidFill>
            <a:srgbClr val="FFF8EA"/>
          </a:solidFill>
          <a:ln w="15240">
            <a:solidFill>
              <a:srgbClr val="C18B39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pic>
        <p:nvPicPr>
          <p:cNvPr id="9" name="Image 0" descr="/mnt/data/Uq7UIkFuDT7AH7iuEnwHJHLYceOZbvlXD8xZAvNieTXATCPWf6tCOfAvsOkPnZA_-Kra4E4AirloWAc_petf_HO5jWnIoIEGWkBA3t2_8_0vACoSGbEx42zTI9shbe87G0uSMMtncCz_84vMiPwCh7IXGaiek9lUZPjv1Uk37Q8HoSFvP5z2iDBwhpaxLw4S.jpeg"/>
          <p:cNvPicPr>
            <a:picLocks noChangeAspect="1"/>
          </p:cNvPicPr>
          <p:nvPr/>
        </p:nvPicPr>
        <p:blipFill>
          <a:blip r:embed="rId3"/>
          <a:srcRect t="4645" b="4645"/>
          <a:stretch/>
        </p:blipFill>
        <p:spPr>
          <a:xfrm>
            <a:off x="7635240" y="1325880"/>
            <a:ext cx="3200400" cy="4480560"/>
          </a:xfrm>
          <a:prstGeom prst="rect">
            <a:avLst/>
          </a:prstGeom>
        </p:spPr>
      </p:pic>
      <p:sp>
        <p:nvSpPr>
          <p:cNvPr id="10" name="Text 7"/>
          <p:cNvSpPr/>
          <p:nvPr/>
        </p:nvSpPr>
        <p:spPr>
          <a:xfrm>
            <a:off x="777240" y="1417320"/>
            <a:ext cx="6172200" cy="31546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177800" indent="-177800">
              <a:buSzPct val="100000"/>
              <a:buChar char="•"/>
            </a:pPr>
            <a:r>
              <a:rPr lang="en-US" sz="2000" dirty="0">
                <a:solidFill>
                  <a:srgbClr val="2C1B1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 forrás óvatos: Hippokratész személye köré már korán legenda épült.</a:t>
            </a:r>
            <a:endParaRPr lang="en-US" sz="2000" dirty="0"/>
          </a:p>
          <a:p>
            <a:pPr marL="177800" indent="-177800">
              <a:buSzPct val="100000"/>
              <a:buChar char="•"/>
            </a:pPr>
            <a:r>
              <a:rPr lang="en-US" sz="2000" dirty="0">
                <a:solidFill>
                  <a:srgbClr val="2C1B1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 név mégis típust jelölt: elméletben képzett, gyakorlatban tapasztalt, a beteg érdekét szem előtt tartó orvos.</a:t>
            </a:r>
            <a:endParaRPr lang="en-US" sz="2000" dirty="0"/>
          </a:p>
          <a:p>
            <a:pPr marL="177800" indent="-177800">
              <a:buSzPct val="100000"/>
              <a:buChar char="•"/>
            </a:pPr>
            <a:r>
              <a:rPr lang="en-US" sz="2000" dirty="0">
                <a:solidFill>
                  <a:srgbClr val="2C1B1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 szellemi háttér a klasszikus görög kultúra nagy kora: Szókratész, Platón, Euripidész, Szophoklész, Pheidiasz, </a:t>
            </a:r>
            <a:r>
              <a:rPr lang="en-US" sz="2000" dirty="0" err="1">
                <a:solidFill>
                  <a:srgbClr val="2C1B1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Thuküdidész</a:t>
            </a:r>
            <a:r>
              <a:rPr lang="en-US" sz="2000" dirty="0">
                <a:solidFill>
                  <a:srgbClr val="2C1B1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.</a:t>
            </a:r>
          </a:p>
          <a:p>
            <a:pPr marL="177800" indent="-177800">
              <a:buSzPct val="100000"/>
              <a:buChar char="•"/>
            </a:pPr>
            <a:r>
              <a:rPr lang="hu-HU" sz="2000" b="1" dirty="0" err="1"/>
              <a:t>Thesszalosz</a:t>
            </a:r>
            <a:r>
              <a:rPr lang="hu-HU" sz="2000" b="1" dirty="0"/>
              <a:t>;</a:t>
            </a:r>
            <a:r>
              <a:rPr lang="hu-HU" sz="2000" dirty="0"/>
              <a:t> </a:t>
            </a:r>
            <a:r>
              <a:rPr lang="hu-HU" sz="2000" b="1" dirty="0"/>
              <a:t>Drakón</a:t>
            </a:r>
          </a:p>
          <a:p>
            <a:pPr marL="177800" indent="-177800">
              <a:buSzPct val="100000"/>
              <a:buFontTx/>
              <a:buChar char="•"/>
            </a:pPr>
            <a:r>
              <a:rPr lang="en-US" sz="2000" b="1" dirty="0" err="1"/>
              <a:t>Polübiosz</a:t>
            </a:r>
            <a:r>
              <a:rPr lang="en-US" sz="2000" b="1" dirty="0"/>
              <a:t> </a:t>
            </a:r>
            <a:r>
              <a:rPr lang="en-US" sz="2000" b="1" dirty="0" err="1"/>
              <a:t>és</a:t>
            </a:r>
            <a:r>
              <a:rPr lang="en-US" sz="2000" b="1" dirty="0"/>
              <a:t> </a:t>
            </a:r>
            <a:r>
              <a:rPr lang="en-US" sz="2000" b="1" dirty="0" err="1"/>
              <a:t>Polüibosz</a:t>
            </a:r>
            <a:r>
              <a:rPr lang="en-US" sz="2000" b="1" dirty="0"/>
              <a:t> (?!)</a:t>
            </a:r>
          </a:p>
        </p:txBody>
      </p:sp>
      <p:sp>
        <p:nvSpPr>
          <p:cNvPr id="11" name="Shape 8"/>
          <p:cNvSpPr/>
          <p:nvPr/>
        </p:nvSpPr>
        <p:spPr>
          <a:xfrm>
            <a:off x="914400" y="5074920"/>
            <a:ext cx="5669280" cy="786384"/>
          </a:xfrm>
          <a:prstGeom prst="rect">
            <a:avLst/>
          </a:prstGeom>
          <a:solidFill>
            <a:srgbClr val="FFF8EA"/>
          </a:solidFill>
          <a:ln w="15240">
            <a:solidFill>
              <a:srgbClr val="C18B39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12" name="Text 9"/>
          <p:cNvSpPr/>
          <p:nvPr/>
        </p:nvSpPr>
        <p:spPr>
          <a:xfrm>
            <a:off x="1143000" y="5276088"/>
            <a:ext cx="5212080" cy="21945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fontScale="92500" lnSpcReduction="20000"/>
          </a:bodyPr>
          <a:lstStyle/>
          <a:p>
            <a:pPr marL="0" indent="0">
              <a:buNone/>
            </a:pPr>
            <a:r>
              <a:rPr lang="en-US" sz="1800" i="1" dirty="0">
                <a:solidFill>
                  <a:srgbClr val="2C1B1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„Hippokratészról nem tudunk mást, csak azt, hogy élt”</a:t>
            </a:r>
            <a:endParaRPr lang="en-US" sz="1800" dirty="0"/>
          </a:p>
        </p:txBody>
      </p:sp>
      <p:sp>
        <p:nvSpPr>
          <p:cNvPr id="13" name="Text 10"/>
          <p:cNvSpPr/>
          <p:nvPr/>
        </p:nvSpPr>
        <p:spPr>
          <a:xfrm>
            <a:off x="1143000" y="5532120"/>
            <a:ext cx="5212080" cy="22860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7A695B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Schultheisz bevezetése Sigeristet idézi, 7.</a:t>
            </a:r>
            <a:endParaRPr lang="en-US" sz="1200" b="1" dirty="0"/>
          </a:p>
        </p:txBody>
      </p:sp>
      <p:sp>
        <p:nvSpPr>
          <p:cNvPr id="14" name="Text 11"/>
          <p:cNvSpPr/>
          <p:nvPr/>
        </p:nvSpPr>
        <p:spPr>
          <a:xfrm>
            <a:off x="7635240" y="5925312"/>
            <a:ext cx="3200400" cy="210312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>
              <a:buNone/>
            </a:pPr>
            <a:r>
              <a:rPr lang="en-US" sz="1200" b="1" dirty="0">
                <a:solidFill>
                  <a:srgbClr val="7A695B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Kép: Wikimedia Commons, Bust of Hippocrates.</a:t>
            </a:r>
            <a:endParaRPr lang="en-US" sz="1200" b="1" dirty="0"/>
          </a:p>
        </p:txBody>
      </p:sp>
      <p:sp>
        <p:nvSpPr>
          <p:cNvPr id="15" name="Text 12"/>
          <p:cNvSpPr/>
          <p:nvPr/>
        </p:nvSpPr>
        <p:spPr>
          <a:xfrm>
            <a:off x="11795760" y="6355080"/>
            <a:ext cx="2286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FFFFF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03</a:t>
            </a:r>
            <a:endParaRPr lang="en-US" sz="8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CFA886-9CB3-FF2E-2CCC-F24C7A9E6B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5245FF1D-0305-E38A-B93B-5691DA4277DD}"/>
              </a:ext>
            </a:extLst>
          </p:cNvPr>
          <p:cNvSpPr/>
          <p:nvPr/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rgbClr val="F4EAD7"/>
          </a:solidFill>
          <a:ln w="12700">
            <a:solidFill>
              <a:srgbClr val="F4EAD7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C50E20DA-8F44-C72C-3952-F684D908D597}"/>
              </a:ext>
            </a:extLst>
          </p:cNvPr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8B2E1A"/>
          </a:solidFill>
          <a:ln w="12700">
            <a:solidFill>
              <a:srgbClr val="8B2E1A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4" name="Shape 2">
            <a:extLst>
              <a:ext uri="{FF2B5EF4-FFF2-40B4-BE49-F238E27FC236}">
                <a16:creationId xmlns:a16="http://schemas.microsoft.com/office/drawing/2014/main" id="{3E9BB755-B750-7887-9EAE-1EC41458AAFE}"/>
              </a:ext>
            </a:extLst>
          </p:cNvPr>
          <p:cNvSpPr/>
          <p:nvPr/>
        </p:nvSpPr>
        <p:spPr>
          <a:xfrm>
            <a:off x="0" y="6711696"/>
            <a:ext cx="12191695" cy="146304"/>
          </a:xfrm>
          <a:prstGeom prst="rect">
            <a:avLst/>
          </a:prstGeom>
          <a:solidFill>
            <a:srgbClr val="5A351A"/>
          </a:solidFill>
          <a:ln w="12700">
            <a:solidFill>
              <a:srgbClr val="5A351A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F3972DEB-70BC-A4D4-9C71-82657F659BEC}"/>
              </a:ext>
            </a:extLst>
          </p:cNvPr>
          <p:cNvSpPr/>
          <p:nvPr/>
        </p:nvSpPr>
        <p:spPr>
          <a:xfrm>
            <a:off x="594360" y="347472"/>
            <a:ext cx="8686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100" b="1" dirty="0" err="1"/>
              <a:t>Polübosz</a:t>
            </a:r>
            <a:r>
              <a:rPr lang="en-US" sz="3100" b="1" dirty="0"/>
              <a:t>!</a:t>
            </a:r>
          </a:p>
        </p:txBody>
      </p:sp>
      <p:sp>
        <p:nvSpPr>
          <p:cNvPr id="6" name="Shape 4">
            <a:extLst>
              <a:ext uri="{FF2B5EF4-FFF2-40B4-BE49-F238E27FC236}">
                <a16:creationId xmlns:a16="http://schemas.microsoft.com/office/drawing/2014/main" id="{01A450DB-D492-03E1-CC5F-0B1001A46093}"/>
              </a:ext>
            </a:extLst>
          </p:cNvPr>
          <p:cNvSpPr/>
          <p:nvPr/>
        </p:nvSpPr>
        <p:spPr>
          <a:xfrm>
            <a:off x="594360" y="868680"/>
            <a:ext cx="3931920" cy="0"/>
          </a:xfrm>
          <a:prstGeom prst="line">
            <a:avLst/>
          </a:prstGeom>
          <a:noFill/>
          <a:ln w="25400">
            <a:solidFill>
              <a:srgbClr val="C18B39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7" name="Text 5">
            <a:extLst>
              <a:ext uri="{FF2B5EF4-FFF2-40B4-BE49-F238E27FC236}">
                <a16:creationId xmlns:a16="http://schemas.microsoft.com/office/drawing/2014/main" id="{0DC751BB-223B-1601-98BA-794627CB16FD}"/>
              </a:ext>
            </a:extLst>
          </p:cNvPr>
          <p:cNvSpPr/>
          <p:nvPr/>
        </p:nvSpPr>
        <p:spPr>
          <a:xfrm>
            <a:off x="594360" y="941832"/>
            <a:ext cx="10241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i="1" dirty="0">
                <a:solidFill>
                  <a:srgbClr val="7A695B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 név korán több lett puszta életrajzi adatnál.</a:t>
            </a:r>
            <a:endParaRPr lang="en-US" sz="1500" dirty="0"/>
          </a:p>
        </p:txBody>
      </p:sp>
      <p:sp>
        <p:nvSpPr>
          <p:cNvPr id="8" name="Shape 6">
            <a:extLst>
              <a:ext uri="{FF2B5EF4-FFF2-40B4-BE49-F238E27FC236}">
                <a16:creationId xmlns:a16="http://schemas.microsoft.com/office/drawing/2014/main" id="{11CE94EB-12C3-5114-FF06-720BF9413D8C}"/>
              </a:ext>
            </a:extLst>
          </p:cNvPr>
          <p:cNvSpPr/>
          <p:nvPr/>
        </p:nvSpPr>
        <p:spPr>
          <a:xfrm>
            <a:off x="6949440" y="390309"/>
            <a:ext cx="4303466" cy="5731205"/>
          </a:xfrm>
          <a:prstGeom prst="rect">
            <a:avLst/>
          </a:prstGeom>
          <a:solidFill>
            <a:srgbClr val="FFF8EA"/>
          </a:solidFill>
          <a:ln w="15240">
            <a:solidFill>
              <a:srgbClr val="C18B39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10" name="Text 7">
            <a:extLst>
              <a:ext uri="{FF2B5EF4-FFF2-40B4-BE49-F238E27FC236}">
                <a16:creationId xmlns:a16="http://schemas.microsoft.com/office/drawing/2014/main" id="{9DB68A19-89B4-D676-17EE-BEB7F65E1B01}"/>
              </a:ext>
            </a:extLst>
          </p:cNvPr>
          <p:cNvSpPr/>
          <p:nvPr/>
        </p:nvSpPr>
        <p:spPr>
          <a:xfrm>
            <a:off x="777240" y="1417320"/>
            <a:ext cx="6172200" cy="31546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177800" indent="-177800">
              <a:buSzPct val="100000"/>
              <a:buChar char="•"/>
            </a:pPr>
            <a:endParaRPr lang="en-US" sz="2000" b="1" dirty="0"/>
          </a:p>
        </p:txBody>
      </p:sp>
      <p:sp>
        <p:nvSpPr>
          <p:cNvPr id="11" name="Shape 8">
            <a:extLst>
              <a:ext uri="{FF2B5EF4-FFF2-40B4-BE49-F238E27FC236}">
                <a16:creationId xmlns:a16="http://schemas.microsoft.com/office/drawing/2014/main" id="{F499DCC9-6E06-11F1-D324-1EC417452DD7}"/>
              </a:ext>
            </a:extLst>
          </p:cNvPr>
          <p:cNvSpPr/>
          <p:nvPr/>
        </p:nvSpPr>
        <p:spPr>
          <a:xfrm>
            <a:off x="411480" y="4571999"/>
            <a:ext cx="6172200" cy="1810467"/>
          </a:xfrm>
          <a:prstGeom prst="rect">
            <a:avLst/>
          </a:prstGeom>
          <a:solidFill>
            <a:srgbClr val="FFF8EA"/>
          </a:solidFill>
          <a:ln w="15240">
            <a:solidFill>
              <a:srgbClr val="C18B39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12" name="Text 9">
            <a:extLst>
              <a:ext uri="{FF2B5EF4-FFF2-40B4-BE49-F238E27FC236}">
                <a16:creationId xmlns:a16="http://schemas.microsoft.com/office/drawing/2014/main" id="{C352151A-60DE-9297-B75F-2130A8184B9E}"/>
              </a:ext>
            </a:extLst>
          </p:cNvPr>
          <p:cNvSpPr/>
          <p:nvPr/>
        </p:nvSpPr>
        <p:spPr>
          <a:xfrm>
            <a:off x="594360" y="4663440"/>
            <a:ext cx="5989320" cy="157276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Autofit/>
          </a:bodyPr>
          <a:lstStyle/>
          <a:p>
            <a:pPr marL="0" indent="0">
              <a:buNone/>
            </a:pPr>
            <a:r>
              <a:rPr lang="hu-HU" b="1" baseline="30000" dirty="0"/>
              <a:t>1 </a:t>
            </a:r>
            <a:r>
              <a:rPr lang="hu-HU" b="1" dirty="0" err="1"/>
              <a:t>Galénosz</a:t>
            </a:r>
            <a:r>
              <a:rPr lang="hu-HU" b="1" dirty="0"/>
              <a:t>: </a:t>
            </a:r>
            <a:r>
              <a:rPr lang="hu-HU" b="1" i="1" dirty="0" err="1"/>
              <a:t>Galeni</a:t>
            </a:r>
            <a:r>
              <a:rPr lang="hu-HU" b="1" i="1" dirty="0"/>
              <a:t> opera </a:t>
            </a:r>
            <a:r>
              <a:rPr lang="hu-HU" b="1" i="1" dirty="0" err="1"/>
              <a:t>omnia</a:t>
            </a:r>
            <a:r>
              <a:rPr lang="hu-HU" b="1" dirty="0"/>
              <a:t>, </a:t>
            </a:r>
            <a:r>
              <a:rPr lang="hu-HU" b="1" dirty="0" err="1"/>
              <a:t>vol</a:t>
            </a:r>
            <a:r>
              <a:rPr lang="hu-HU" b="1" dirty="0"/>
              <a:t>. 15. Karl </a:t>
            </a:r>
            <a:r>
              <a:rPr lang="hu-HU" b="1" dirty="0" err="1"/>
              <a:t>Gottlob</a:t>
            </a:r>
            <a:r>
              <a:rPr lang="hu-HU" b="1" dirty="0"/>
              <a:t> </a:t>
            </a:r>
            <a:r>
              <a:rPr lang="hu-HU" b="1" dirty="0" err="1"/>
              <a:t>Kühn</a:t>
            </a:r>
            <a:r>
              <a:rPr lang="hu-HU" b="1" dirty="0"/>
              <a:t> kiadása. </a:t>
            </a:r>
            <a:r>
              <a:rPr lang="hu-HU" b="1" dirty="0" err="1"/>
              <a:t>Leipzig</a:t>
            </a:r>
            <a:r>
              <a:rPr lang="hu-HU" b="1" dirty="0"/>
              <a:t>: </a:t>
            </a:r>
            <a:r>
              <a:rPr lang="hu-HU" b="1" dirty="0" err="1"/>
              <a:t>Car</a:t>
            </a:r>
            <a:r>
              <a:rPr lang="hu-HU" b="1" dirty="0"/>
              <a:t>. </a:t>
            </a:r>
            <a:r>
              <a:rPr lang="hu-HU" b="1" dirty="0" err="1"/>
              <a:t>Cnoblochii</a:t>
            </a:r>
            <a:r>
              <a:rPr lang="hu-HU" b="1" dirty="0"/>
              <a:t>, 1821–1833. </a:t>
            </a:r>
            <a:r>
              <a:rPr lang="hu-HU" dirty="0"/>
              <a:t>I. könyv, </a:t>
            </a:r>
            <a:r>
              <a:rPr lang="hu-HU" b="1" dirty="0"/>
              <a:t>2.22</a:t>
            </a:r>
            <a:r>
              <a:rPr lang="hu-HU" dirty="0"/>
              <a:t>.</a:t>
            </a:r>
            <a:endParaRPr lang="hu-HU" b="1" dirty="0"/>
          </a:p>
          <a:p>
            <a:pPr marL="0" indent="0">
              <a:buNone/>
            </a:pPr>
            <a:endParaRPr lang="hu-HU" b="1" dirty="0"/>
          </a:p>
          <a:p>
            <a:pPr marL="0" indent="0">
              <a:buNone/>
            </a:pPr>
            <a:r>
              <a:rPr lang="hu-HU" b="1" baseline="30000" dirty="0"/>
              <a:t>2 </a:t>
            </a:r>
            <a:r>
              <a:rPr lang="hu-HU" b="1" dirty="0" err="1"/>
              <a:t>W</a:t>
            </a:r>
            <a:r>
              <a:rPr lang="hu-HU" b="1" dirty="0"/>
              <a:t>. H. S. Jones: </a:t>
            </a:r>
            <a:r>
              <a:rPr lang="hu-HU" b="1" i="1" dirty="0"/>
              <a:t>The </a:t>
            </a:r>
            <a:r>
              <a:rPr lang="hu-HU" b="1" i="1" dirty="0" err="1"/>
              <a:t>Medical</a:t>
            </a:r>
            <a:r>
              <a:rPr lang="hu-HU" b="1" i="1" dirty="0"/>
              <a:t> </a:t>
            </a:r>
            <a:r>
              <a:rPr lang="hu-HU" b="1" i="1" dirty="0" err="1"/>
              <a:t>Writings</a:t>
            </a:r>
            <a:r>
              <a:rPr lang="hu-HU" b="1" i="1" dirty="0"/>
              <a:t> of Anonymus </a:t>
            </a:r>
            <a:r>
              <a:rPr lang="hu-HU" b="1" i="1" dirty="0" err="1"/>
              <a:t>Londinensis</a:t>
            </a:r>
            <a:r>
              <a:rPr lang="hu-HU" b="1" dirty="0"/>
              <a:t> Cambridge University Press, 1947</a:t>
            </a:r>
            <a:r>
              <a:rPr lang="hu-HU" dirty="0"/>
              <a:t>.</a:t>
            </a:r>
            <a:endParaRPr lang="en-US" dirty="0"/>
          </a:p>
        </p:txBody>
      </p:sp>
      <p:sp>
        <p:nvSpPr>
          <p:cNvPr id="13" name="Text 10">
            <a:extLst>
              <a:ext uri="{FF2B5EF4-FFF2-40B4-BE49-F238E27FC236}">
                <a16:creationId xmlns:a16="http://schemas.microsoft.com/office/drawing/2014/main" id="{E0942EB6-AED1-C216-5503-162703505AC5}"/>
              </a:ext>
            </a:extLst>
          </p:cNvPr>
          <p:cNvSpPr/>
          <p:nvPr/>
        </p:nvSpPr>
        <p:spPr>
          <a:xfrm>
            <a:off x="1067105" y="6080760"/>
            <a:ext cx="5212080" cy="22860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/>
          <a:lstStyle/>
          <a:p>
            <a:pPr marL="0" indent="0">
              <a:buNone/>
            </a:pPr>
            <a:endParaRPr lang="en-US" sz="1200" b="1" dirty="0"/>
          </a:p>
        </p:txBody>
      </p:sp>
      <p:sp>
        <p:nvSpPr>
          <p:cNvPr id="14" name="Text 11">
            <a:extLst>
              <a:ext uri="{FF2B5EF4-FFF2-40B4-BE49-F238E27FC236}">
                <a16:creationId xmlns:a16="http://schemas.microsoft.com/office/drawing/2014/main" id="{1584EE0A-4384-4A7F-AEB4-CC81841A1114}"/>
              </a:ext>
            </a:extLst>
          </p:cNvPr>
          <p:cNvSpPr/>
          <p:nvPr/>
        </p:nvSpPr>
        <p:spPr>
          <a:xfrm>
            <a:off x="7500972" y="6110281"/>
            <a:ext cx="3200400" cy="56692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 algn="ctr">
              <a:buNone/>
            </a:pPr>
            <a:r>
              <a:rPr lang="en-US" sz="1200" b="1" dirty="0" err="1">
                <a:solidFill>
                  <a:srgbClr val="7A695B"/>
                </a:solidFill>
                <a:ea typeface="Times New Roman" pitchFamily="34" charset="-122"/>
                <a:cs typeface="Times New Roman" pitchFamily="34" charset="-120"/>
              </a:rPr>
              <a:t>Kép</a:t>
            </a:r>
            <a:r>
              <a:rPr lang="en-US" sz="1200" b="1" dirty="0">
                <a:solidFill>
                  <a:srgbClr val="7A695B"/>
                </a:solidFill>
                <a:ea typeface="Times New Roman" pitchFamily="34" charset="-122"/>
                <a:cs typeface="Times New Roman" pitchFamily="34" charset="-120"/>
              </a:rPr>
              <a:t>: </a:t>
            </a:r>
            <a:r>
              <a:rPr lang="hu-HU" sz="1200" b="1" dirty="0" err="1"/>
              <a:t>Galénosz</a:t>
            </a:r>
            <a:r>
              <a:rPr lang="hu-HU" sz="1200" b="1" dirty="0"/>
              <a:t>: </a:t>
            </a:r>
            <a:r>
              <a:rPr lang="hu-HU" sz="1200" b="1" i="1" dirty="0" err="1"/>
              <a:t>Galeni</a:t>
            </a:r>
            <a:r>
              <a:rPr lang="hu-HU" sz="1200" b="1" i="1" dirty="0"/>
              <a:t> opera </a:t>
            </a:r>
            <a:r>
              <a:rPr lang="hu-HU" sz="1200" b="1" i="1" dirty="0" err="1"/>
              <a:t>omnia</a:t>
            </a:r>
            <a:r>
              <a:rPr lang="hu-HU" sz="1200" b="1" dirty="0"/>
              <a:t>, </a:t>
            </a:r>
            <a:r>
              <a:rPr lang="hu-HU" sz="1200" b="1" dirty="0" err="1"/>
              <a:t>vol</a:t>
            </a:r>
            <a:r>
              <a:rPr lang="hu-HU" sz="1200" b="1" dirty="0"/>
              <a:t>. 15. Karl </a:t>
            </a:r>
            <a:r>
              <a:rPr lang="hu-HU" sz="1200" b="1" dirty="0" err="1"/>
              <a:t>Gottlob</a:t>
            </a:r>
            <a:r>
              <a:rPr lang="hu-HU" sz="1200" b="1" dirty="0"/>
              <a:t> </a:t>
            </a:r>
            <a:r>
              <a:rPr lang="hu-HU" sz="1200" b="1" dirty="0" err="1"/>
              <a:t>Kühn</a:t>
            </a:r>
            <a:r>
              <a:rPr lang="hu-HU" sz="1200" b="1" dirty="0"/>
              <a:t> kiadása. </a:t>
            </a:r>
            <a:r>
              <a:rPr lang="hu-HU" sz="1200" b="1" dirty="0" err="1"/>
              <a:t>Leipzig</a:t>
            </a:r>
            <a:r>
              <a:rPr lang="hu-HU" sz="1200" b="1" dirty="0"/>
              <a:t>: </a:t>
            </a:r>
            <a:r>
              <a:rPr lang="hu-HU" sz="1200" b="1" dirty="0" err="1"/>
              <a:t>Car</a:t>
            </a:r>
            <a:r>
              <a:rPr lang="hu-HU" sz="1200" b="1" dirty="0"/>
              <a:t>. </a:t>
            </a:r>
            <a:r>
              <a:rPr lang="hu-HU" sz="1200" b="1" dirty="0" err="1"/>
              <a:t>Cnoblochii</a:t>
            </a:r>
            <a:r>
              <a:rPr lang="hu-HU" sz="1200" b="1" dirty="0"/>
              <a:t>, 1821–1833.</a:t>
            </a:r>
            <a:endParaRPr lang="en-US" sz="1200" b="1" dirty="0"/>
          </a:p>
        </p:txBody>
      </p:sp>
      <p:sp>
        <p:nvSpPr>
          <p:cNvPr id="15" name="Text 12">
            <a:extLst>
              <a:ext uri="{FF2B5EF4-FFF2-40B4-BE49-F238E27FC236}">
                <a16:creationId xmlns:a16="http://schemas.microsoft.com/office/drawing/2014/main" id="{E17BAD11-36E2-BDFB-62CF-FA06DA13A1D4}"/>
              </a:ext>
            </a:extLst>
          </p:cNvPr>
          <p:cNvSpPr/>
          <p:nvPr/>
        </p:nvSpPr>
        <p:spPr>
          <a:xfrm>
            <a:off x="11795760" y="6355080"/>
            <a:ext cx="2286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FFFFF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03</a:t>
            </a:r>
            <a:endParaRPr lang="en-US" sz="850" dirty="0"/>
          </a:p>
        </p:txBody>
      </p:sp>
      <p:sp>
        <p:nvSpPr>
          <p:cNvPr id="16" name="Szövegdoboz 15">
            <a:extLst>
              <a:ext uri="{FF2B5EF4-FFF2-40B4-BE49-F238E27FC236}">
                <a16:creationId xmlns:a16="http://schemas.microsoft.com/office/drawing/2014/main" id="{7E044B76-C80B-C6B6-F67A-BC5FA725E153}"/>
              </a:ext>
            </a:extLst>
          </p:cNvPr>
          <p:cNvSpPr txBox="1"/>
          <p:nvPr/>
        </p:nvSpPr>
        <p:spPr>
          <a:xfrm>
            <a:off x="411480" y="3168717"/>
            <a:ext cx="6172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dirty="0"/>
              <a:t>„XIX. 2 I of </a:t>
            </a:r>
            <a:r>
              <a:rPr lang="hu-HU" dirty="0" err="1"/>
              <a:t>chill</a:t>
            </a:r>
            <a:r>
              <a:rPr lang="hu-HU" dirty="0"/>
              <a:t>, and </a:t>
            </a:r>
            <a:r>
              <a:rPr lang="hu-HU" dirty="0" err="1"/>
              <a:t>also</a:t>
            </a:r>
            <a:r>
              <a:rPr lang="hu-HU" dirty="0"/>
              <a:t> </a:t>
            </a:r>
            <a:r>
              <a:rPr lang="hu-HU" dirty="0" err="1"/>
              <a:t>defects</a:t>
            </a:r>
            <a:r>
              <a:rPr lang="hu-HU" dirty="0"/>
              <a:t> of </a:t>
            </a:r>
            <a:r>
              <a:rPr lang="hu-HU" dirty="0" err="1"/>
              <a:t>these</a:t>
            </a:r>
            <a:r>
              <a:rPr lang="hu-HU" dirty="0"/>
              <a:t> </a:t>
            </a:r>
            <a:r>
              <a:rPr lang="hu-HU" dirty="0" err="1"/>
              <a:t>or</a:t>
            </a:r>
            <a:r>
              <a:rPr lang="hu-HU" dirty="0"/>
              <a:t> of </a:t>
            </a:r>
            <a:r>
              <a:rPr lang="hu-HU" dirty="0" err="1"/>
              <a:t>things</a:t>
            </a:r>
            <a:r>
              <a:rPr lang="hu-HU" dirty="0"/>
              <a:t> like </a:t>
            </a:r>
            <a:r>
              <a:rPr lang="hu-HU" dirty="0" err="1"/>
              <a:t>these</a:t>
            </a:r>
            <a:r>
              <a:rPr lang="hu-HU" dirty="0"/>
              <a:t>. * * </a:t>
            </a:r>
            <a:r>
              <a:rPr lang="hu-HU" b="1" dirty="0" err="1"/>
              <a:t>Polybus</a:t>
            </a:r>
            <a:r>
              <a:rPr lang="hu-HU" dirty="0"/>
              <a:t> </a:t>
            </a:r>
            <a:r>
              <a:rPr lang="hu-HU" dirty="0" err="1"/>
              <a:t>says</a:t>
            </a:r>
            <a:r>
              <a:rPr lang="hu-HU" dirty="0"/>
              <a:t> </a:t>
            </a:r>
            <a:r>
              <a:rPr lang="hu-HU" dirty="0" err="1"/>
              <a:t>that</a:t>
            </a:r>
            <a:r>
              <a:rPr lang="hu-HU" dirty="0"/>
              <a:t> </a:t>
            </a:r>
            <a:r>
              <a:rPr lang="hu-HU" dirty="0" err="1"/>
              <a:t>our</a:t>
            </a:r>
            <a:r>
              <a:rPr lang="hu-HU" dirty="0"/>
              <a:t> </a:t>
            </a:r>
            <a:r>
              <a:rPr lang="hu-HU" dirty="0" err="1"/>
              <a:t>bodies</a:t>
            </a:r>
            <a:r>
              <a:rPr lang="hu-HU" dirty="0"/>
              <a:t> </a:t>
            </a:r>
            <a:r>
              <a:rPr lang="hu-HU" dirty="0" err="1"/>
              <a:t>are</a:t>
            </a:r>
            <a:r>
              <a:rPr lang="hu-HU" dirty="0"/>
              <a:t> </a:t>
            </a:r>
            <a:r>
              <a:rPr lang="hu-HU" dirty="0" err="1"/>
              <a:t>not</a:t>
            </a:r>
            <a:r>
              <a:rPr lang="hu-HU" dirty="0"/>
              <a:t> </a:t>
            </a:r>
            <a:r>
              <a:rPr lang="hu-HU" dirty="0" err="1"/>
              <a:t>composed</a:t>
            </a:r>
            <a:r>
              <a:rPr lang="hu-HU" dirty="0"/>
              <a:t> of </a:t>
            </a:r>
            <a:r>
              <a:rPr lang="hu-HU" dirty="0" err="1"/>
              <a:t>one</a:t>
            </a:r>
            <a:r>
              <a:rPr lang="hu-HU" dirty="0"/>
              <a:t> </a:t>
            </a:r>
            <a:r>
              <a:rPr lang="hu-HU" dirty="0" err="1"/>
              <a:t>element</a:t>
            </a:r>
            <a:r>
              <a:rPr lang="hu-HU" dirty="0"/>
              <a:t>, </a:t>
            </a:r>
            <a:r>
              <a:rPr lang="hu-HU" dirty="0" err="1"/>
              <a:t>but</a:t>
            </a:r>
            <a:r>
              <a:rPr lang="hu-HU" dirty="0"/>
              <a:t> (...)</a:t>
            </a:r>
            <a:r>
              <a:rPr lang="hu-HU" baseline="30000" dirty="0"/>
              <a:t>2</a:t>
            </a:r>
          </a:p>
        </p:txBody>
      </p:sp>
      <p:sp>
        <p:nvSpPr>
          <p:cNvPr id="17" name="Szövegdoboz 16">
            <a:extLst>
              <a:ext uri="{FF2B5EF4-FFF2-40B4-BE49-F238E27FC236}">
                <a16:creationId xmlns:a16="http://schemas.microsoft.com/office/drawing/2014/main" id="{89BA69B6-18D9-3C99-3F73-564E79B80EED}"/>
              </a:ext>
            </a:extLst>
          </p:cNvPr>
          <p:cNvSpPr txBox="1"/>
          <p:nvPr/>
        </p:nvSpPr>
        <p:spPr>
          <a:xfrm>
            <a:off x="359973" y="1916157"/>
            <a:ext cx="586770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dirty="0" err="1"/>
              <a:t>οὐ</a:t>
            </a:r>
            <a:r>
              <a:rPr lang="el-GR" dirty="0"/>
              <a:t> </a:t>
            </a:r>
            <a:r>
              <a:rPr lang="el-GR" dirty="0" err="1"/>
              <a:t>γὰρ</a:t>
            </a:r>
            <a:r>
              <a:rPr lang="el-GR" dirty="0"/>
              <a:t> </a:t>
            </a:r>
            <a:r>
              <a:rPr lang="el-GR" dirty="0" err="1"/>
              <a:t>δὴ</a:t>
            </a:r>
            <a:r>
              <a:rPr lang="el-GR" dirty="0"/>
              <a:t> </a:t>
            </a:r>
            <a:r>
              <a:rPr lang="el-GR" dirty="0" err="1"/>
              <a:t>τῶν</a:t>
            </a:r>
            <a:r>
              <a:rPr lang="el-GR" dirty="0"/>
              <a:t> </a:t>
            </a:r>
            <a:r>
              <a:rPr lang="el-GR" dirty="0" err="1"/>
              <a:t>ἐπὶ</a:t>
            </a:r>
            <a:r>
              <a:rPr lang="el-GR" dirty="0"/>
              <a:t> </a:t>
            </a:r>
            <a:r>
              <a:rPr lang="el-GR" dirty="0" err="1"/>
              <a:t>τῆς</a:t>
            </a:r>
            <a:r>
              <a:rPr lang="el-GR" dirty="0"/>
              <a:t> </a:t>
            </a:r>
            <a:r>
              <a:rPr lang="el-GR" dirty="0" err="1"/>
              <a:t>Ἀλεξανδρείας</a:t>
            </a:r>
            <a:r>
              <a:rPr lang="el-GR" dirty="0"/>
              <a:t> </a:t>
            </a:r>
            <a:r>
              <a:rPr lang="el-GR" dirty="0" err="1"/>
              <a:t>προφητευσάντων</a:t>
            </a:r>
            <a:r>
              <a:rPr lang="el-GR" dirty="0"/>
              <a:t> </a:t>
            </a:r>
            <a:r>
              <a:rPr lang="el-GR" dirty="0" err="1"/>
              <a:t>εἷς</a:t>
            </a:r>
            <a:r>
              <a:rPr lang="el-GR" dirty="0"/>
              <a:t> τις </a:t>
            </a:r>
            <a:r>
              <a:rPr lang="el-GR" dirty="0" err="1"/>
              <a:t>ἦν</a:t>
            </a:r>
            <a:r>
              <a:rPr lang="el-GR" dirty="0"/>
              <a:t> </a:t>
            </a:r>
            <a:r>
              <a:rPr lang="el-GR" dirty="0" err="1"/>
              <a:t>ὁ</a:t>
            </a:r>
            <a:r>
              <a:rPr lang="el-GR" dirty="0"/>
              <a:t> </a:t>
            </a:r>
            <a:r>
              <a:rPr lang="el-GR" b="1" dirty="0"/>
              <a:t>Πόλυβος</a:t>
            </a:r>
            <a:r>
              <a:rPr lang="el-GR" dirty="0"/>
              <a:t>, </a:t>
            </a:r>
            <a:r>
              <a:rPr lang="el-GR" dirty="0" err="1"/>
              <a:t>οἳ</a:t>
            </a:r>
            <a:r>
              <a:rPr lang="el-GR" dirty="0"/>
              <a:t> </a:t>
            </a:r>
            <a:r>
              <a:rPr lang="el-GR" dirty="0" err="1"/>
              <a:t>μηδένα</a:t>
            </a:r>
            <a:r>
              <a:rPr lang="el-GR" dirty="0"/>
              <a:t> </a:t>
            </a:r>
            <a:r>
              <a:rPr lang="el-GR" dirty="0" err="1"/>
              <a:t>πώποτε</a:t>
            </a:r>
            <a:r>
              <a:rPr lang="el-GR" dirty="0"/>
              <a:t> </a:t>
            </a:r>
            <a:r>
              <a:rPr lang="el-GR" dirty="0" err="1"/>
              <a:t>θεασάμενοι</a:t>
            </a:r>
            <a:r>
              <a:rPr lang="el-GR" dirty="0"/>
              <a:t> </a:t>
            </a:r>
            <a:r>
              <a:rPr lang="el-GR" dirty="0" err="1"/>
              <a:t>νοσοῦντα</a:t>
            </a:r>
            <a:r>
              <a:rPr lang="hu-HU" dirty="0"/>
              <a:t> (…)</a:t>
            </a:r>
            <a:r>
              <a:rPr lang="hu-HU" baseline="30000" dirty="0"/>
              <a:t>1</a:t>
            </a:r>
            <a:endParaRPr lang="hu-HU" dirty="0"/>
          </a:p>
        </p:txBody>
      </p:sp>
      <p:pic>
        <p:nvPicPr>
          <p:cNvPr id="21" name="Kép 20" descr="A képen szöveg, papír, Betűtípus, hírlap látható&#10;&#10;Automatikusan generált leírás">
            <a:extLst>
              <a:ext uri="{FF2B5EF4-FFF2-40B4-BE49-F238E27FC236}">
                <a16:creationId xmlns:a16="http://schemas.microsoft.com/office/drawing/2014/main" id="{111EE104-0DAE-9C77-18F1-FC269A8E88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29649" y="548741"/>
            <a:ext cx="4143047" cy="5367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49180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4EAD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EAD7"/>
          </a:solidFill>
          <a:ln w="12700">
            <a:solidFill>
              <a:srgbClr val="F4EAD7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8B2E1A"/>
          </a:solidFill>
          <a:ln w="12700">
            <a:solidFill>
              <a:srgbClr val="8B2E1A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4" name="Shape 2"/>
          <p:cNvSpPr/>
          <p:nvPr/>
        </p:nvSpPr>
        <p:spPr>
          <a:xfrm>
            <a:off x="0" y="6711696"/>
            <a:ext cx="12191695" cy="146304"/>
          </a:xfrm>
          <a:prstGeom prst="rect">
            <a:avLst/>
          </a:prstGeom>
          <a:solidFill>
            <a:srgbClr val="5A351A"/>
          </a:solidFill>
          <a:ln w="12700">
            <a:solidFill>
              <a:srgbClr val="5A351A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5" name="Text 3"/>
          <p:cNvSpPr/>
          <p:nvPr/>
        </p:nvSpPr>
        <p:spPr>
          <a:xfrm>
            <a:off x="594360" y="347472"/>
            <a:ext cx="8686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100" b="1" dirty="0">
                <a:solidFill>
                  <a:srgbClr val="2C1B1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Forráselemző nézőpont</a:t>
            </a:r>
            <a:endParaRPr lang="en-US" sz="3100" dirty="0"/>
          </a:p>
        </p:txBody>
      </p:sp>
      <p:sp>
        <p:nvSpPr>
          <p:cNvPr id="6" name="Shape 4"/>
          <p:cNvSpPr/>
          <p:nvPr/>
        </p:nvSpPr>
        <p:spPr>
          <a:xfrm>
            <a:off x="594360" y="868680"/>
            <a:ext cx="3931920" cy="0"/>
          </a:xfrm>
          <a:prstGeom prst="line">
            <a:avLst/>
          </a:prstGeom>
          <a:noFill/>
          <a:ln w="25400">
            <a:solidFill>
              <a:srgbClr val="C18B39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7" name="Text 5"/>
          <p:cNvSpPr/>
          <p:nvPr/>
        </p:nvSpPr>
        <p:spPr>
          <a:xfrm>
            <a:off x="594360" y="941832"/>
            <a:ext cx="10241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i="1" dirty="0">
                <a:solidFill>
                  <a:srgbClr val="7A695B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Mit kérdezünk egy antik orvosi szövegtől?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777240" y="1325880"/>
            <a:ext cx="10424160" cy="50292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5A351A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Nem modern orvosi pontosságot kérünk számon rajta, hanem történeti gondolkodásmódot olvasunk ki belőle.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68680" y="2103120"/>
            <a:ext cx="2057400" cy="2240280"/>
          </a:xfrm>
          <a:prstGeom prst="rect">
            <a:avLst/>
          </a:prstGeom>
          <a:solidFill>
            <a:srgbClr val="FFF8EA"/>
          </a:solidFill>
          <a:ln w="15240">
            <a:solidFill>
              <a:srgbClr val="C18B39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10" name="Text 8"/>
          <p:cNvSpPr/>
          <p:nvPr/>
        </p:nvSpPr>
        <p:spPr>
          <a:xfrm>
            <a:off x="960120" y="2331720"/>
            <a:ext cx="1874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8B2E1A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KI BESZÉL?</a:t>
            </a:r>
            <a:endParaRPr lang="en-US" sz="1700" dirty="0"/>
          </a:p>
        </p:txBody>
      </p:sp>
      <p:sp>
        <p:nvSpPr>
          <p:cNvPr id="11" name="Text 9"/>
          <p:cNvSpPr/>
          <p:nvPr/>
        </p:nvSpPr>
        <p:spPr>
          <a:xfrm>
            <a:off x="1033272" y="2880360"/>
            <a:ext cx="1737360" cy="7772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1700" dirty="0">
                <a:solidFill>
                  <a:srgbClr val="2C1B1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orvos, tanító, szakmai közösség</a:t>
            </a:r>
            <a:endParaRPr lang="en-US" sz="1700" dirty="0"/>
          </a:p>
        </p:txBody>
      </p:sp>
      <p:sp>
        <p:nvSpPr>
          <p:cNvPr id="12" name="Shape 10"/>
          <p:cNvSpPr/>
          <p:nvPr/>
        </p:nvSpPr>
        <p:spPr>
          <a:xfrm>
            <a:off x="3273552" y="2103120"/>
            <a:ext cx="2057400" cy="2240280"/>
          </a:xfrm>
          <a:prstGeom prst="rect">
            <a:avLst/>
          </a:prstGeom>
          <a:solidFill>
            <a:srgbClr val="FFF8EA"/>
          </a:solidFill>
          <a:ln w="15240">
            <a:solidFill>
              <a:srgbClr val="C18B39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13" name="Text 11"/>
          <p:cNvSpPr/>
          <p:nvPr/>
        </p:nvSpPr>
        <p:spPr>
          <a:xfrm>
            <a:off x="3364992" y="2331720"/>
            <a:ext cx="1874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8B2E1A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MŰFAJ</a:t>
            </a:r>
            <a:endParaRPr lang="en-US" sz="1700" dirty="0"/>
          </a:p>
        </p:txBody>
      </p:sp>
      <p:sp>
        <p:nvSpPr>
          <p:cNvPr id="14" name="Text 12"/>
          <p:cNvSpPr/>
          <p:nvPr/>
        </p:nvSpPr>
        <p:spPr>
          <a:xfrm>
            <a:off x="3438144" y="2880360"/>
            <a:ext cx="1737360" cy="7772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lnSpcReduction="10000"/>
          </a:bodyPr>
          <a:lstStyle/>
          <a:p>
            <a:pPr marL="0" indent="0" algn="ctr">
              <a:buNone/>
            </a:pPr>
            <a:r>
              <a:rPr lang="en-US" sz="1700" dirty="0">
                <a:solidFill>
                  <a:srgbClr val="2C1B1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eskü, törvény, értekezés, prognózis</a:t>
            </a:r>
            <a:endParaRPr lang="en-US" sz="1700" dirty="0"/>
          </a:p>
        </p:txBody>
      </p:sp>
      <p:sp>
        <p:nvSpPr>
          <p:cNvPr id="15" name="Shape 13"/>
          <p:cNvSpPr/>
          <p:nvPr/>
        </p:nvSpPr>
        <p:spPr>
          <a:xfrm>
            <a:off x="5678424" y="2103120"/>
            <a:ext cx="2057400" cy="2240280"/>
          </a:xfrm>
          <a:prstGeom prst="rect">
            <a:avLst/>
          </a:prstGeom>
          <a:solidFill>
            <a:srgbClr val="FFF8EA"/>
          </a:solidFill>
          <a:ln w="15240">
            <a:solidFill>
              <a:srgbClr val="C18B39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16" name="Text 14"/>
          <p:cNvSpPr/>
          <p:nvPr/>
        </p:nvSpPr>
        <p:spPr>
          <a:xfrm>
            <a:off x="5769864" y="2331720"/>
            <a:ext cx="1874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8B2E1A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VILÁGKÉP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5843016" y="2880360"/>
            <a:ext cx="1737360" cy="7772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1700" dirty="0">
                <a:solidFill>
                  <a:srgbClr val="2C1B1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mítosz, természet, ok, rend</a:t>
            </a:r>
            <a:endParaRPr lang="en-US" sz="1700" dirty="0"/>
          </a:p>
        </p:txBody>
      </p:sp>
      <p:sp>
        <p:nvSpPr>
          <p:cNvPr id="18" name="Shape 16"/>
          <p:cNvSpPr/>
          <p:nvPr/>
        </p:nvSpPr>
        <p:spPr>
          <a:xfrm>
            <a:off x="8083296" y="2103120"/>
            <a:ext cx="2057400" cy="2240280"/>
          </a:xfrm>
          <a:prstGeom prst="rect">
            <a:avLst/>
          </a:prstGeom>
          <a:solidFill>
            <a:srgbClr val="FFF8EA"/>
          </a:solidFill>
          <a:ln w="15240">
            <a:solidFill>
              <a:srgbClr val="C18B39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19" name="Text 17"/>
          <p:cNvSpPr/>
          <p:nvPr/>
        </p:nvSpPr>
        <p:spPr>
          <a:xfrm>
            <a:off x="8174736" y="2331720"/>
            <a:ext cx="1874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8B2E1A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TÁRSADALOM</a:t>
            </a:r>
            <a:endParaRPr lang="en-US" sz="1700" dirty="0"/>
          </a:p>
        </p:txBody>
      </p:sp>
      <p:sp>
        <p:nvSpPr>
          <p:cNvPr id="20" name="Text 18"/>
          <p:cNvSpPr/>
          <p:nvPr/>
        </p:nvSpPr>
        <p:spPr>
          <a:xfrm>
            <a:off x="8247888" y="2880360"/>
            <a:ext cx="1737360" cy="7772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1700" dirty="0">
                <a:solidFill>
                  <a:srgbClr val="2C1B1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beteg háza, bizalom, tekintély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1143000" y="4892040"/>
            <a:ext cx="9692640" cy="7772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2100" i="1" dirty="0">
                <a:solidFill>
                  <a:srgbClr val="2C1B1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Ókortörténeti értelemben a forrás nemcsak a gyógyításról beszél, hanem az ember, természet, szakma és erkölcs görög felfogásáról is.</a:t>
            </a:r>
            <a:endParaRPr lang="en-US" sz="2100" dirty="0"/>
          </a:p>
        </p:txBody>
      </p:sp>
      <p:sp>
        <p:nvSpPr>
          <p:cNvPr id="22" name="Text 20"/>
          <p:cNvSpPr/>
          <p:nvPr/>
        </p:nvSpPr>
        <p:spPr>
          <a:xfrm>
            <a:off x="11795760" y="6355080"/>
            <a:ext cx="2286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FFFFF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04</a:t>
            </a:r>
            <a:endParaRPr lang="en-US" sz="8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4EAD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320040"/>
            <a:ext cx="12191695" cy="6858000"/>
          </a:xfrm>
          <a:prstGeom prst="rect">
            <a:avLst/>
          </a:prstGeom>
          <a:solidFill>
            <a:srgbClr val="F4EAD7"/>
          </a:solidFill>
          <a:ln w="12700">
            <a:solidFill>
              <a:srgbClr val="F4EAD7"/>
            </a:solidFill>
            <a:prstDash val="solid"/>
          </a:ln>
        </p:spPr>
        <p:txBody>
          <a:bodyPr/>
          <a:lstStyle/>
          <a:p>
            <a:endParaRPr lang="hu-HU" dirty="0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8B2E1A"/>
          </a:solidFill>
          <a:ln w="12700">
            <a:solidFill>
              <a:srgbClr val="8B2E1A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4" name="Shape 2"/>
          <p:cNvSpPr/>
          <p:nvPr/>
        </p:nvSpPr>
        <p:spPr>
          <a:xfrm>
            <a:off x="0" y="6711696"/>
            <a:ext cx="12191695" cy="146304"/>
          </a:xfrm>
          <a:prstGeom prst="rect">
            <a:avLst/>
          </a:prstGeom>
          <a:solidFill>
            <a:srgbClr val="5A351A"/>
          </a:solidFill>
          <a:ln w="12700">
            <a:solidFill>
              <a:srgbClr val="5A351A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5" name="Text 3"/>
          <p:cNvSpPr/>
          <p:nvPr/>
        </p:nvSpPr>
        <p:spPr>
          <a:xfrm>
            <a:off x="594360" y="347472"/>
            <a:ext cx="8686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100" b="1" dirty="0">
                <a:solidFill>
                  <a:srgbClr val="2C1B1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Mítosz és szkepszis között</a:t>
            </a:r>
            <a:endParaRPr lang="en-US" sz="3100" dirty="0"/>
          </a:p>
        </p:txBody>
      </p:sp>
      <p:sp>
        <p:nvSpPr>
          <p:cNvPr id="6" name="Shape 4"/>
          <p:cNvSpPr/>
          <p:nvPr/>
        </p:nvSpPr>
        <p:spPr>
          <a:xfrm>
            <a:off x="594360" y="868680"/>
            <a:ext cx="3931920" cy="0"/>
          </a:xfrm>
          <a:prstGeom prst="line">
            <a:avLst/>
          </a:prstGeom>
          <a:noFill/>
          <a:ln w="25400">
            <a:solidFill>
              <a:srgbClr val="C18B39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7" name="Text 5"/>
          <p:cNvSpPr/>
          <p:nvPr/>
        </p:nvSpPr>
        <p:spPr>
          <a:xfrm>
            <a:off x="594360" y="941832"/>
            <a:ext cx="10241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i="1" dirty="0">
                <a:solidFill>
                  <a:srgbClr val="7A695B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Vallásos keret, de egyre racionálisabb magyarázat.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640080" y="1371600"/>
            <a:ext cx="4800600" cy="3429000"/>
          </a:xfrm>
          <a:prstGeom prst="rect">
            <a:avLst/>
          </a:prstGeom>
          <a:solidFill>
            <a:srgbClr val="FFF8EA"/>
          </a:solidFill>
          <a:ln w="15240">
            <a:solidFill>
              <a:srgbClr val="C18B39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pic>
        <p:nvPicPr>
          <p:cNvPr id="9" name="Image 0" descr="/mnt/data/a_EyDKYXpMuZmtMBuKOpkwPBgQ3BZF7sU3x2hTEyS7dkKCgja1yQnv9NgMwCf8UneFsiyEYoOpx-BWUaIyAXpnWKl_aq6dVnTghEyzcIuRZ2XQ60drmhsMXByVAtDW72cSqAk6pfwpI_9N92Q8IxQ6xwYo0ff5ttXuZZtvXESjpjghuP70bbqmCfoZJF45RI.jpeg"/>
          <p:cNvPicPr>
            <a:picLocks noChangeAspect="1"/>
          </p:cNvPicPr>
          <p:nvPr/>
        </p:nvPicPr>
        <p:blipFill>
          <a:blip r:embed="rId3"/>
          <a:srcRect t="2751" b="2751"/>
          <a:stretch/>
        </p:blipFill>
        <p:spPr>
          <a:xfrm>
            <a:off x="685800" y="1417320"/>
            <a:ext cx="4709160" cy="3337560"/>
          </a:xfrm>
          <a:prstGeom prst="rect">
            <a:avLst/>
          </a:prstGeom>
        </p:spPr>
      </p:pic>
      <p:sp>
        <p:nvSpPr>
          <p:cNvPr id="10" name="Text 7"/>
          <p:cNvSpPr/>
          <p:nvPr/>
        </p:nvSpPr>
        <p:spPr>
          <a:xfrm>
            <a:off x="5806440" y="1417320"/>
            <a:ext cx="5212080" cy="14630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fontScale="92500"/>
          </a:bodyPr>
          <a:lstStyle/>
          <a:p>
            <a:pPr marL="0" indent="0">
              <a:buNone/>
            </a:pPr>
            <a:r>
              <a:rPr lang="en-US" sz="2200" dirty="0">
                <a:solidFill>
                  <a:srgbClr val="2C1B1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 koszi Asklepieion képe emlékeztet: a gyógyítás vallási környezetből indul, de a hippokratészi szövegekben a betegség magyarázata már természetes okok felé mozdul.</a:t>
            </a:r>
            <a:endParaRPr lang="en-US" sz="2200" dirty="0"/>
          </a:p>
        </p:txBody>
      </p:sp>
      <p:sp>
        <p:nvSpPr>
          <p:cNvPr id="11" name="Shape 8"/>
          <p:cNvSpPr/>
          <p:nvPr/>
        </p:nvSpPr>
        <p:spPr>
          <a:xfrm>
            <a:off x="5897880" y="3337560"/>
            <a:ext cx="2148840" cy="411480"/>
          </a:xfrm>
          <a:prstGeom prst="roundRect">
            <a:avLst>
              <a:gd name="adj" fmla="val 20000"/>
            </a:avLst>
          </a:prstGeom>
          <a:solidFill>
            <a:srgbClr val="5A351A"/>
          </a:solidFill>
          <a:ln w="12700">
            <a:solidFill>
              <a:srgbClr val="5A351A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12" name="Text 9"/>
          <p:cNvSpPr/>
          <p:nvPr/>
        </p:nvSpPr>
        <p:spPr>
          <a:xfrm>
            <a:off x="5989320" y="3419856"/>
            <a:ext cx="19659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vallásos forma</a:t>
            </a:r>
            <a:endParaRPr lang="en-US" sz="1600" dirty="0"/>
          </a:p>
        </p:txBody>
      </p:sp>
      <p:sp>
        <p:nvSpPr>
          <p:cNvPr id="13" name="Shape 10"/>
          <p:cNvSpPr/>
          <p:nvPr/>
        </p:nvSpPr>
        <p:spPr>
          <a:xfrm>
            <a:off x="8183880" y="3337560"/>
            <a:ext cx="2148840" cy="411480"/>
          </a:xfrm>
          <a:prstGeom prst="roundRect">
            <a:avLst>
              <a:gd name="adj" fmla="val 20000"/>
            </a:avLst>
          </a:prstGeom>
          <a:solidFill>
            <a:srgbClr val="8B2E1A"/>
          </a:solidFill>
          <a:ln w="12700">
            <a:solidFill>
              <a:srgbClr val="8B2E1A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14" name="Text 11"/>
          <p:cNvSpPr/>
          <p:nvPr/>
        </p:nvSpPr>
        <p:spPr>
          <a:xfrm>
            <a:off x="8275320" y="3419856"/>
            <a:ext cx="19659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szakmai etika</a:t>
            </a:r>
            <a:endParaRPr lang="en-US" sz="1600" dirty="0"/>
          </a:p>
        </p:txBody>
      </p:sp>
      <p:sp>
        <p:nvSpPr>
          <p:cNvPr id="15" name="Shape 12"/>
          <p:cNvSpPr/>
          <p:nvPr/>
        </p:nvSpPr>
        <p:spPr>
          <a:xfrm>
            <a:off x="7040880" y="3977640"/>
            <a:ext cx="2423160" cy="411480"/>
          </a:xfrm>
          <a:prstGeom prst="roundRect">
            <a:avLst>
              <a:gd name="adj" fmla="val 20000"/>
            </a:avLst>
          </a:prstGeom>
          <a:solidFill>
            <a:srgbClr val="C18B39"/>
          </a:solidFill>
          <a:ln w="12700">
            <a:solidFill>
              <a:srgbClr val="C18B39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16" name="Text 13"/>
          <p:cNvSpPr/>
          <p:nvPr/>
        </p:nvSpPr>
        <p:spPr>
          <a:xfrm>
            <a:off x="7132320" y="4059936"/>
            <a:ext cx="22402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természeti ok</a:t>
            </a:r>
            <a:endParaRPr lang="en-US" sz="1600" dirty="0"/>
          </a:p>
        </p:txBody>
      </p:sp>
      <p:sp>
        <p:nvSpPr>
          <p:cNvPr id="17" name="Shape 14"/>
          <p:cNvSpPr/>
          <p:nvPr/>
        </p:nvSpPr>
        <p:spPr>
          <a:xfrm>
            <a:off x="640080" y="5248656"/>
            <a:ext cx="7406640" cy="987552"/>
          </a:xfrm>
          <a:prstGeom prst="rect">
            <a:avLst/>
          </a:prstGeom>
          <a:solidFill>
            <a:srgbClr val="FFF8EA"/>
          </a:solidFill>
          <a:ln w="15240">
            <a:solidFill>
              <a:srgbClr val="C18B39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18" name="Text 15"/>
          <p:cNvSpPr/>
          <p:nvPr/>
        </p:nvSpPr>
        <p:spPr>
          <a:xfrm>
            <a:off x="765810" y="5248655"/>
            <a:ext cx="6652260" cy="704087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Autofit/>
          </a:bodyPr>
          <a:lstStyle/>
          <a:p>
            <a:pPr marL="0" indent="0">
              <a:buNone/>
            </a:pPr>
            <a:r>
              <a:rPr lang="en-US" sz="2000" i="1" dirty="0">
                <a:solidFill>
                  <a:srgbClr val="2C1B1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„Mítosz és szkepszis között alakult a hippokratészi medicina.”</a:t>
            </a:r>
            <a:endParaRPr lang="en-US" sz="2000" dirty="0"/>
          </a:p>
        </p:txBody>
      </p:sp>
      <p:sp>
        <p:nvSpPr>
          <p:cNvPr id="19" name="Text 16"/>
          <p:cNvSpPr/>
          <p:nvPr/>
        </p:nvSpPr>
        <p:spPr>
          <a:xfrm>
            <a:off x="765810" y="5749290"/>
            <a:ext cx="4812030" cy="505205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/>
          <a:lstStyle/>
          <a:p>
            <a:pPr marL="0" indent="0">
              <a:buNone/>
            </a:pPr>
            <a:r>
              <a:rPr lang="en-US" sz="1400" dirty="0" err="1">
                <a:solidFill>
                  <a:srgbClr val="7A695B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Schultheisz</a:t>
            </a:r>
            <a:r>
              <a:rPr lang="en-US" sz="1400" dirty="0">
                <a:solidFill>
                  <a:srgbClr val="7A695B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 </a:t>
            </a:r>
            <a:r>
              <a:rPr lang="en-US" sz="1400" dirty="0" err="1">
                <a:solidFill>
                  <a:srgbClr val="7A695B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bevezetése</a:t>
            </a:r>
            <a:r>
              <a:rPr lang="en-US" sz="1400" dirty="0">
                <a:solidFill>
                  <a:srgbClr val="7A695B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, 7.</a:t>
            </a:r>
            <a:endParaRPr lang="en-US" sz="1400" dirty="0"/>
          </a:p>
        </p:txBody>
      </p:sp>
      <p:sp>
        <p:nvSpPr>
          <p:cNvPr id="20" name="Text 17"/>
          <p:cNvSpPr/>
          <p:nvPr/>
        </p:nvSpPr>
        <p:spPr>
          <a:xfrm>
            <a:off x="685800" y="4846320"/>
            <a:ext cx="4709160" cy="210312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>
              <a:buNone/>
            </a:pPr>
            <a:r>
              <a:rPr lang="en-US" sz="1200" b="1" dirty="0">
                <a:solidFill>
                  <a:srgbClr val="7A695B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Kép: Wikimedia Commons, Asklepieion (Kos).</a:t>
            </a:r>
            <a:endParaRPr lang="en-US" sz="1200" b="1" dirty="0"/>
          </a:p>
        </p:txBody>
      </p:sp>
      <p:sp>
        <p:nvSpPr>
          <p:cNvPr id="21" name="Text 18"/>
          <p:cNvSpPr/>
          <p:nvPr/>
        </p:nvSpPr>
        <p:spPr>
          <a:xfrm>
            <a:off x="11795760" y="6355080"/>
            <a:ext cx="2286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FFFFF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05</a:t>
            </a:r>
            <a:endParaRPr lang="en-US" sz="8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4EAD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EAD7"/>
          </a:solidFill>
          <a:ln w="12700">
            <a:solidFill>
              <a:srgbClr val="F4EAD7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8B2E1A"/>
          </a:solidFill>
          <a:ln w="12700">
            <a:solidFill>
              <a:srgbClr val="8B2E1A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4" name="Shape 2"/>
          <p:cNvSpPr/>
          <p:nvPr/>
        </p:nvSpPr>
        <p:spPr>
          <a:xfrm>
            <a:off x="0" y="6711696"/>
            <a:ext cx="12191695" cy="146304"/>
          </a:xfrm>
          <a:prstGeom prst="rect">
            <a:avLst/>
          </a:prstGeom>
          <a:solidFill>
            <a:srgbClr val="5A351A"/>
          </a:solidFill>
          <a:ln w="12700">
            <a:solidFill>
              <a:srgbClr val="5A351A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5" name="Text 3"/>
          <p:cNvSpPr/>
          <p:nvPr/>
        </p:nvSpPr>
        <p:spPr>
          <a:xfrm>
            <a:off x="594360" y="347472"/>
            <a:ext cx="8686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100" b="1" dirty="0">
                <a:solidFill>
                  <a:srgbClr val="2C1B1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Az Eskü: szakmai ethosz és bizalom</a:t>
            </a:r>
            <a:endParaRPr lang="en-US" sz="3100" dirty="0"/>
          </a:p>
        </p:txBody>
      </p:sp>
      <p:sp>
        <p:nvSpPr>
          <p:cNvPr id="6" name="Shape 4"/>
          <p:cNvSpPr/>
          <p:nvPr/>
        </p:nvSpPr>
        <p:spPr>
          <a:xfrm>
            <a:off x="594360" y="868680"/>
            <a:ext cx="3931920" cy="0"/>
          </a:xfrm>
          <a:prstGeom prst="line">
            <a:avLst/>
          </a:prstGeom>
          <a:noFill/>
          <a:ln w="25400">
            <a:solidFill>
              <a:srgbClr val="C18B39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7" name="Text 5"/>
          <p:cNvSpPr/>
          <p:nvPr/>
        </p:nvSpPr>
        <p:spPr>
          <a:xfrm>
            <a:off x="594360" y="941832"/>
            <a:ext cx="10241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i="1" dirty="0">
                <a:solidFill>
                  <a:srgbClr val="7A695B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Az orvos nemcsak tud, hanem kötelezettséget is vállal.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640080" y="1280160"/>
            <a:ext cx="4480560" cy="4663440"/>
          </a:xfrm>
          <a:prstGeom prst="rect">
            <a:avLst/>
          </a:prstGeom>
          <a:solidFill>
            <a:srgbClr val="FFF8EA"/>
          </a:solidFill>
          <a:ln w="15240">
            <a:solidFill>
              <a:srgbClr val="C18B39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pic>
        <p:nvPicPr>
          <p:cNvPr id="9" name="Image 0" descr="/mnt/data/1U8PL10WvjX0QpQyHLSQ9IMT-HmL-AAgQh84VRaH6FsYRs-TU95pxPZG0TfeLABYWGmAlEJNQ7RCWHxht0W7dewCpqv5BIjmYqYCkHwUAhaQv61M10Hl4xPNjrYGC6u9tTSgjc4jJzqUxZtIfFF-ZkzshDgvVcn8VBffcbHGfSr18Lkwg70HmgYqDzW_zrOb.jpeg"/>
          <p:cNvPicPr>
            <a:picLocks noChangeAspect="1"/>
          </p:cNvPicPr>
          <p:nvPr/>
        </p:nvPicPr>
        <p:blipFill>
          <a:blip r:embed="rId3"/>
          <a:srcRect t="18177" b="18177"/>
          <a:stretch/>
        </p:blipFill>
        <p:spPr>
          <a:xfrm>
            <a:off x="685800" y="1325880"/>
            <a:ext cx="4389120" cy="4572000"/>
          </a:xfrm>
          <a:prstGeom prst="rect">
            <a:avLst/>
          </a:prstGeom>
        </p:spPr>
      </p:pic>
      <p:sp>
        <p:nvSpPr>
          <p:cNvPr id="10" name="Text 7"/>
          <p:cNvSpPr/>
          <p:nvPr/>
        </p:nvSpPr>
        <p:spPr>
          <a:xfrm>
            <a:off x="5486400" y="1325880"/>
            <a:ext cx="5760720" cy="31546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 fontScale="92500" lnSpcReduction="10000"/>
          </a:bodyPr>
          <a:lstStyle/>
          <a:p>
            <a:pPr marL="177800" indent="-177800">
              <a:buSzPct val="100000"/>
              <a:buChar char="•"/>
            </a:pPr>
            <a:r>
              <a:rPr lang="en-US" sz="2000" dirty="0">
                <a:solidFill>
                  <a:srgbClr val="2C1B1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Mester tisztelete és a tudás szabályozott átadása.</a:t>
            </a:r>
            <a:endParaRPr lang="en-US" sz="2000" dirty="0"/>
          </a:p>
          <a:p>
            <a:pPr marL="177800" indent="-177800">
              <a:buSzPct val="100000"/>
              <a:buChar char="•"/>
            </a:pPr>
            <a:r>
              <a:rPr lang="en-US" sz="2000" dirty="0">
                <a:solidFill>
                  <a:srgbClr val="2C1B1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 beteg javának szolgálata, a károkozás kerülése.</a:t>
            </a:r>
            <a:endParaRPr lang="en-US" sz="2000" dirty="0"/>
          </a:p>
          <a:p>
            <a:pPr marL="177800" indent="-177800">
              <a:buSzPct val="100000"/>
              <a:buChar char="•"/>
            </a:pPr>
            <a:r>
              <a:rPr lang="en-US" sz="2000" dirty="0">
                <a:solidFill>
                  <a:srgbClr val="2C1B1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Szexuális visszaélés tilalma és titoktartás: a beteg háza bizalmi </a:t>
            </a:r>
            <a:r>
              <a:rPr lang="en-US" sz="2000" dirty="0" err="1">
                <a:solidFill>
                  <a:srgbClr val="2C1B1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tér</a:t>
            </a:r>
            <a:r>
              <a:rPr lang="en-US" sz="2000" dirty="0">
                <a:solidFill>
                  <a:srgbClr val="2C1B1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.</a:t>
            </a:r>
          </a:p>
          <a:p>
            <a:pPr marL="177800" indent="-177800">
              <a:buSzPct val="100000"/>
              <a:buChar char="•"/>
            </a:pPr>
            <a:r>
              <a:rPr lang="hu-HU" sz="2000" dirty="0"/>
              <a:t>A Hippokratészi Eskü is vallási invokációval kezdődik: az orvos Apollónra, Aszklépioszra, </a:t>
            </a:r>
            <a:r>
              <a:rPr lang="hu-HU" sz="2000" dirty="0" err="1"/>
              <a:t>Hügieiára</a:t>
            </a:r>
            <a:r>
              <a:rPr lang="hu-HU" sz="2000" dirty="0"/>
              <a:t> és </a:t>
            </a:r>
            <a:r>
              <a:rPr lang="hu-HU" sz="2000" dirty="0" err="1"/>
              <a:t>Panakeiára</a:t>
            </a:r>
            <a:r>
              <a:rPr lang="hu-HU" sz="2000" dirty="0"/>
              <a:t> esküszik. Apollónt a görögök betegség esetén gyógyító-megsegítő szerepben is hívták segítségül; Aszklépiosz a gyógyítás istene; </a:t>
            </a:r>
            <a:r>
              <a:rPr lang="hu-HU" sz="2000" dirty="0" err="1"/>
              <a:t>Hügieia</a:t>
            </a:r>
            <a:r>
              <a:rPr lang="hu-HU" sz="2000" dirty="0"/>
              <a:t> az egészség istennője; </a:t>
            </a:r>
            <a:r>
              <a:rPr lang="hu-HU" sz="2000" dirty="0" err="1"/>
              <a:t>Panakeia</a:t>
            </a:r>
            <a:r>
              <a:rPr lang="hu-HU" sz="2000" dirty="0"/>
              <a:t> neve pedig azt jelenti: „aki mindent meggyógyít”. </a:t>
            </a:r>
            <a:endParaRPr lang="en-US" sz="2000" dirty="0"/>
          </a:p>
        </p:txBody>
      </p:sp>
      <p:sp>
        <p:nvSpPr>
          <p:cNvPr id="11" name="Shape 8"/>
          <p:cNvSpPr/>
          <p:nvPr/>
        </p:nvSpPr>
        <p:spPr>
          <a:xfrm>
            <a:off x="5623560" y="4526280"/>
            <a:ext cx="5303520" cy="1088136"/>
          </a:xfrm>
          <a:prstGeom prst="rect">
            <a:avLst/>
          </a:prstGeom>
          <a:solidFill>
            <a:srgbClr val="FFF8EA"/>
          </a:solidFill>
          <a:ln w="15240">
            <a:solidFill>
              <a:srgbClr val="C18B39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12" name="Text 9"/>
          <p:cNvSpPr/>
          <p:nvPr/>
        </p:nvSpPr>
        <p:spPr>
          <a:xfrm>
            <a:off x="5852160" y="4727448"/>
            <a:ext cx="4846320" cy="30175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Autofit/>
          </a:bodyPr>
          <a:lstStyle/>
          <a:p>
            <a:pPr marL="0" indent="0">
              <a:buNone/>
            </a:pPr>
            <a:r>
              <a:rPr lang="en-US" sz="2000" i="1" dirty="0">
                <a:solidFill>
                  <a:srgbClr val="2C1B1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„Bármely házba lépek is be, azért megyek oda, hogy hasznára legyek a betegeknek”</a:t>
            </a:r>
            <a:endParaRPr lang="en-US" sz="2000" dirty="0"/>
          </a:p>
        </p:txBody>
      </p:sp>
      <p:sp>
        <p:nvSpPr>
          <p:cNvPr id="13" name="Text 10"/>
          <p:cNvSpPr/>
          <p:nvPr/>
        </p:nvSpPr>
        <p:spPr>
          <a:xfrm>
            <a:off x="5852160" y="5230368"/>
            <a:ext cx="4846320" cy="38404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7A695B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Eskü, 18.</a:t>
            </a:r>
            <a:endParaRPr lang="en-US" sz="1200" b="1" dirty="0"/>
          </a:p>
        </p:txBody>
      </p:sp>
      <p:sp>
        <p:nvSpPr>
          <p:cNvPr id="14" name="Text 11"/>
          <p:cNvSpPr/>
          <p:nvPr/>
        </p:nvSpPr>
        <p:spPr>
          <a:xfrm>
            <a:off x="685800" y="5943600"/>
            <a:ext cx="4389120" cy="41148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Autofit/>
          </a:bodyPr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7A695B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Kép: National Library of Medicine, Hippokratészi eskü görög–latin kiadásban, 1595</a:t>
            </a:r>
            <a:r>
              <a:rPr lang="en-US" sz="1200" dirty="0">
                <a:solidFill>
                  <a:srgbClr val="7A695B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.</a:t>
            </a:r>
            <a:endParaRPr lang="en-US" sz="1200" dirty="0"/>
          </a:p>
        </p:txBody>
      </p:sp>
      <p:sp>
        <p:nvSpPr>
          <p:cNvPr id="15" name="Text 12"/>
          <p:cNvSpPr/>
          <p:nvPr/>
        </p:nvSpPr>
        <p:spPr>
          <a:xfrm>
            <a:off x="11795760" y="6355080"/>
            <a:ext cx="2286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FFFFF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06</a:t>
            </a:r>
            <a:endParaRPr lang="en-US" sz="8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4EAD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05" y="137160"/>
            <a:ext cx="12191695" cy="6858000"/>
          </a:xfrm>
          <a:prstGeom prst="rect">
            <a:avLst/>
          </a:prstGeom>
          <a:solidFill>
            <a:srgbClr val="F4EAD7"/>
          </a:solidFill>
          <a:ln w="12700">
            <a:solidFill>
              <a:srgbClr val="F4EAD7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8B2E1A"/>
          </a:solidFill>
          <a:ln w="12700">
            <a:solidFill>
              <a:srgbClr val="8B2E1A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4" name="Shape 2"/>
          <p:cNvSpPr/>
          <p:nvPr/>
        </p:nvSpPr>
        <p:spPr>
          <a:xfrm>
            <a:off x="0" y="6711696"/>
            <a:ext cx="12191695" cy="146304"/>
          </a:xfrm>
          <a:prstGeom prst="rect">
            <a:avLst/>
          </a:prstGeom>
          <a:solidFill>
            <a:srgbClr val="5A351A"/>
          </a:solidFill>
          <a:ln w="12700">
            <a:solidFill>
              <a:srgbClr val="5A351A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5" name="Text 3"/>
          <p:cNvSpPr/>
          <p:nvPr/>
        </p:nvSpPr>
        <p:spPr>
          <a:xfrm>
            <a:off x="594360" y="347472"/>
            <a:ext cx="8686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100" b="1" dirty="0">
                <a:solidFill>
                  <a:srgbClr val="2C1B1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 Törvény: hogyan lesz valakiből igazi orvos?</a:t>
            </a:r>
            <a:endParaRPr lang="en-US" sz="3100" dirty="0"/>
          </a:p>
        </p:txBody>
      </p:sp>
      <p:sp>
        <p:nvSpPr>
          <p:cNvPr id="6" name="Shape 4"/>
          <p:cNvSpPr/>
          <p:nvPr/>
        </p:nvSpPr>
        <p:spPr>
          <a:xfrm>
            <a:off x="594360" y="868680"/>
            <a:ext cx="3931920" cy="0"/>
          </a:xfrm>
          <a:prstGeom prst="line">
            <a:avLst/>
          </a:prstGeom>
          <a:noFill/>
          <a:ln w="25400">
            <a:solidFill>
              <a:srgbClr val="C18B39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7" name="Text 5"/>
          <p:cNvSpPr/>
          <p:nvPr/>
        </p:nvSpPr>
        <p:spPr>
          <a:xfrm>
            <a:off x="594360" y="941832"/>
            <a:ext cx="10241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i="1" dirty="0">
                <a:solidFill>
                  <a:srgbClr val="7A695B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 szakma tanulható, de nem felszínesen elsajátítható.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777240" y="1325880"/>
            <a:ext cx="4297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8B2E1A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 valódi orvosi tudás feltételei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68680" y="1874520"/>
            <a:ext cx="502920" cy="502920"/>
          </a:xfrm>
          <a:prstGeom prst="ellipse">
            <a:avLst/>
          </a:prstGeom>
          <a:solidFill>
            <a:srgbClr val="C18B39"/>
          </a:solidFill>
          <a:ln w="12700">
            <a:solidFill>
              <a:srgbClr val="C18B39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10" name="Text 8"/>
          <p:cNvSpPr/>
          <p:nvPr/>
        </p:nvSpPr>
        <p:spPr>
          <a:xfrm>
            <a:off x="1033272" y="1993392"/>
            <a:ext cx="16459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1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1508760" y="1938528"/>
            <a:ext cx="11430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20000"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2C1B1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természetes tehetség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2788920" y="1874520"/>
            <a:ext cx="502920" cy="502920"/>
          </a:xfrm>
          <a:prstGeom prst="ellipse">
            <a:avLst/>
          </a:prstGeom>
          <a:solidFill>
            <a:srgbClr val="C18B39"/>
          </a:solidFill>
          <a:ln w="12700">
            <a:solidFill>
              <a:srgbClr val="C18B39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13" name="Text 11"/>
          <p:cNvSpPr/>
          <p:nvPr/>
        </p:nvSpPr>
        <p:spPr>
          <a:xfrm>
            <a:off x="2953512" y="1993392"/>
            <a:ext cx="16459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3429000" y="1938528"/>
            <a:ext cx="11430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2C1B1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képzés</a:t>
            </a:r>
            <a:endParaRPr lang="en-US" sz="1600" dirty="0"/>
          </a:p>
        </p:txBody>
      </p:sp>
      <p:sp>
        <p:nvSpPr>
          <p:cNvPr id="15" name="Shape 13"/>
          <p:cNvSpPr/>
          <p:nvPr/>
        </p:nvSpPr>
        <p:spPr>
          <a:xfrm>
            <a:off x="4709160" y="1874520"/>
            <a:ext cx="502920" cy="502920"/>
          </a:xfrm>
          <a:prstGeom prst="ellipse">
            <a:avLst/>
          </a:prstGeom>
          <a:solidFill>
            <a:srgbClr val="C18B39"/>
          </a:solidFill>
          <a:ln w="12700">
            <a:solidFill>
              <a:srgbClr val="C18B39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16" name="Text 14"/>
          <p:cNvSpPr/>
          <p:nvPr/>
        </p:nvSpPr>
        <p:spPr>
          <a:xfrm>
            <a:off x="4873752" y="1993392"/>
            <a:ext cx="16459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3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5349240" y="1938528"/>
            <a:ext cx="11430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2C1B1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megfelelő hely</a:t>
            </a:r>
            <a:endParaRPr lang="en-US" sz="1600" dirty="0"/>
          </a:p>
        </p:txBody>
      </p:sp>
      <p:sp>
        <p:nvSpPr>
          <p:cNvPr id="18" name="Shape 16"/>
          <p:cNvSpPr/>
          <p:nvPr/>
        </p:nvSpPr>
        <p:spPr>
          <a:xfrm>
            <a:off x="868680" y="2926080"/>
            <a:ext cx="502920" cy="502920"/>
          </a:xfrm>
          <a:prstGeom prst="ellipse">
            <a:avLst/>
          </a:prstGeom>
          <a:solidFill>
            <a:srgbClr val="C18B39"/>
          </a:solidFill>
          <a:ln w="12700">
            <a:solidFill>
              <a:srgbClr val="C18B39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19" name="Text 17"/>
          <p:cNvSpPr/>
          <p:nvPr/>
        </p:nvSpPr>
        <p:spPr>
          <a:xfrm>
            <a:off x="1033272" y="3044952"/>
            <a:ext cx="16459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4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1508760" y="2990088"/>
            <a:ext cx="11430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20000"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2C1B1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gyermekkori oktatás</a:t>
            </a:r>
            <a:endParaRPr lang="en-US" sz="1600" dirty="0"/>
          </a:p>
        </p:txBody>
      </p:sp>
      <p:sp>
        <p:nvSpPr>
          <p:cNvPr id="21" name="Shape 19"/>
          <p:cNvSpPr/>
          <p:nvPr/>
        </p:nvSpPr>
        <p:spPr>
          <a:xfrm>
            <a:off x="2788920" y="2926080"/>
            <a:ext cx="502920" cy="502920"/>
          </a:xfrm>
          <a:prstGeom prst="ellipse">
            <a:avLst/>
          </a:prstGeom>
          <a:solidFill>
            <a:srgbClr val="C18B39"/>
          </a:solidFill>
          <a:ln w="12700">
            <a:solidFill>
              <a:srgbClr val="C18B39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22" name="Text 20"/>
          <p:cNvSpPr/>
          <p:nvPr/>
        </p:nvSpPr>
        <p:spPr>
          <a:xfrm>
            <a:off x="2953512" y="3044952"/>
            <a:ext cx="16459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5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3429000" y="2990088"/>
            <a:ext cx="11430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2C1B1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szorgalom</a:t>
            </a:r>
            <a:endParaRPr lang="en-US" sz="1600" dirty="0"/>
          </a:p>
        </p:txBody>
      </p:sp>
      <p:sp>
        <p:nvSpPr>
          <p:cNvPr id="24" name="Shape 22"/>
          <p:cNvSpPr/>
          <p:nvPr/>
        </p:nvSpPr>
        <p:spPr>
          <a:xfrm>
            <a:off x="4709160" y="2926080"/>
            <a:ext cx="502920" cy="502920"/>
          </a:xfrm>
          <a:prstGeom prst="ellipse">
            <a:avLst/>
          </a:prstGeom>
          <a:solidFill>
            <a:srgbClr val="C18B39"/>
          </a:solidFill>
          <a:ln w="12700">
            <a:solidFill>
              <a:srgbClr val="C18B39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25" name="Text 23"/>
          <p:cNvSpPr/>
          <p:nvPr/>
        </p:nvSpPr>
        <p:spPr>
          <a:xfrm>
            <a:off x="4873752" y="3044952"/>
            <a:ext cx="16459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6</a:t>
            </a:r>
            <a:endParaRPr lang="en-US" sz="1400" dirty="0"/>
          </a:p>
        </p:txBody>
      </p:sp>
      <p:sp>
        <p:nvSpPr>
          <p:cNvPr id="26" name="Text 24"/>
          <p:cNvSpPr/>
          <p:nvPr/>
        </p:nvSpPr>
        <p:spPr>
          <a:xfrm>
            <a:off x="5349240" y="2990088"/>
            <a:ext cx="11430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2C1B1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idő</a:t>
            </a:r>
            <a:endParaRPr lang="en-US" sz="1600" dirty="0"/>
          </a:p>
        </p:txBody>
      </p:sp>
      <p:sp>
        <p:nvSpPr>
          <p:cNvPr id="27" name="Shape 25"/>
          <p:cNvSpPr/>
          <p:nvPr/>
        </p:nvSpPr>
        <p:spPr>
          <a:xfrm>
            <a:off x="822960" y="3785616"/>
            <a:ext cx="5458968" cy="1517904"/>
          </a:xfrm>
          <a:prstGeom prst="rect">
            <a:avLst/>
          </a:prstGeom>
          <a:solidFill>
            <a:srgbClr val="FFF8EA"/>
          </a:solidFill>
          <a:ln w="15240">
            <a:solidFill>
              <a:srgbClr val="C18B39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28" name="Text 26"/>
          <p:cNvSpPr/>
          <p:nvPr/>
        </p:nvSpPr>
        <p:spPr>
          <a:xfrm>
            <a:off x="1033272" y="3840480"/>
            <a:ext cx="5458968" cy="10972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Autofit/>
          </a:bodyPr>
          <a:lstStyle/>
          <a:p>
            <a:pPr marL="0" indent="0">
              <a:buNone/>
            </a:pPr>
            <a:r>
              <a:rPr lang="en-US" sz="2000" i="1" dirty="0">
                <a:solidFill>
                  <a:srgbClr val="2C1B1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„Mert két különböző dolog a tudomány és a vélekedés: az előbbi tudást eredményez, az utóbbi tudatlanságot.”</a:t>
            </a:r>
            <a:endParaRPr lang="en-US" sz="2000" dirty="0"/>
          </a:p>
        </p:txBody>
      </p:sp>
      <p:sp>
        <p:nvSpPr>
          <p:cNvPr id="29" name="Text 27"/>
          <p:cNvSpPr/>
          <p:nvPr/>
        </p:nvSpPr>
        <p:spPr>
          <a:xfrm>
            <a:off x="1051560" y="4974336"/>
            <a:ext cx="4937760" cy="22860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7A695B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Törvény, 20.</a:t>
            </a:r>
            <a:endParaRPr lang="en-US" sz="950" dirty="0"/>
          </a:p>
        </p:txBody>
      </p:sp>
      <p:sp>
        <p:nvSpPr>
          <p:cNvPr id="30" name="Shape 28"/>
          <p:cNvSpPr/>
          <p:nvPr/>
        </p:nvSpPr>
        <p:spPr>
          <a:xfrm>
            <a:off x="7269480" y="1280160"/>
            <a:ext cx="3337560" cy="4572000"/>
          </a:xfrm>
          <a:prstGeom prst="rect">
            <a:avLst/>
          </a:prstGeom>
          <a:solidFill>
            <a:srgbClr val="FFF8EA"/>
          </a:solidFill>
          <a:ln w="15240">
            <a:solidFill>
              <a:srgbClr val="C18B39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pic>
        <p:nvPicPr>
          <p:cNvPr id="31" name="Image 0" descr="/mnt/data/5wz13jvfMOTXXP9UsWXFN3ON22_vI3SaHY37XvP3pxuzN3FpqVW_jhBcO5Un-PRycQAu1n6BFhaVCcH-jpU0LncffoLVja24sx1d_kBZXmpv4ScYyy8fPePOfo8h_DniRt3YD2lMel2d57mEDRkMqvR753ND85CupSVlXHF8oJ4p6Olo3MHVQDWG4VNLBstd.jpeg"/>
          <p:cNvPicPr>
            <a:picLocks noChangeAspect="1"/>
          </p:cNvPicPr>
          <p:nvPr/>
        </p:nvPicPr>
        <p:blipFill>
          <a:blip r:embed="rId3"/>
          <a:srcRect t="15122" b="15122"/>
          <a:stretch/>
        </p:blipFill>
        <p:spPr>
          <a:xfrm>
            <a:off x="7315200" y="1325880"/>
            <a:ext cx="3246120" cy="4480560"/>
          </a:xfrm>
          <a:prstGeom prst="rect">
            <a:avLst/>
          </a:prstGeom>
        </p:spPr>
      </p:pic>
      <p:sp>
        <p:nvSpPr>
          <p:cNvPr id="32" name="Text 29"/>
          <p:cNvSpPr/>
          <p:nvPr/>
        </p:nvSpPr>
        <p:spPr>
          <a:xfrm>
            <a:off x="7040880" y="5897880"/>
            <a:ext cx="3749040" cy="45720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Autofit/>
          </a:bodyPr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7A695B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Kép: Wellcome Collection, Hippokratészi eskü papirusztöredéke, Kr. u. 3. század.</a:t>
            </a:r>
            <a:endParaRPr lang="en-US" sz="1200" b="1" dirty="0"/>
          </a:p>
        </p:txBody>
      </p:sp>
      <p:sp>
        <p:nvSpPr>
          <p:cNvPr id="33" name="Text 30"/>
          <p:cNvSpPr/>
          <p:nvPr/>
        </p:nvSpPr>
        <p:spPr>
          <a:xfrm>
            <a:off x="11795760" y="6355080"/>
            <a:ext cx="2286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FFFFF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07</a:t>
            </a:r>
            <a:endParaRPr lang="en-US" sz="8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4EAD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EAD7"/>
          </a:solidFill>
          <a:ln w="12700">
            <a:solidFill>
              <a:srgbClr val="F4EAD7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8B2E1A"/>
          </a:solidFill>
          <a:ln w="12700">
            <a:solidFill>
              <a:srgbClr val="8B2E1A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4" name="Shape 2"/>
          <p:cNvSpPr/>
          <p:nvPr/>
        </p:nvSpPr>
        <p:spPr>
          <a:xfrm>
            <a:off x="0" y="6711696"/>
            <a:ext cx="12191695" cy="146304"/>
          </a:xfrm>
          <a:prstGeom prst="rect">
            <a:avLst/>
          </a:prstGeom>
          <a:solidFill>
            <a:srgbClr val="5A351A"/>
          </a:solidFill>
          <a:ln w="12700">
            <a:solidFill>
              <a:srgbClr val="5A351A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5" name="Text 3"/>
          <p:cNvSpPr/>
          <p:nvPr/>
        </p:nvSpPr>
        <p:spPr>
          <a:xfrm>
            <a:off x="594360" y="347472"/>
            <a:ext cx="8686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100" b="1" dirty="0">
                <a:solidFill>
                  <a:srgbClr val="2C1B1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Az orvosi szakma védelme</a:t>
            </a:r>
            <a:endParaRPr lang="en-US" sz="3100" dirty="0"/>
          </a:p>
        </p:txBody>
      </p:sp>
      <p:sp>
        <p:nvSpPr>
          <p:cNvPr id="6" name="Shape 4"/>
          <p:cNvSpPr/>
          <p:nvPr/>
        </p:nvSpPr>
        <p:spPr>
          <a:xfrm>
            <a:off x="594360" y="868680"/>
            <a:ext cx="3931920" cy="0"/>
          </a:xfrm>
          <a:prstGeom prst="line">
            <a:avLst/>
          </a:prstGeom>
          <a:noFill/>
          <a:ln w="25400">
            <a:solidFill>
              <a:srgbClr val="C18B39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7" name="Text 5"/>
          <p:cNvSpPr/>
          <p:nvPr/>
        </p:nvSpPr>
        <p:spPr>
          <a:xfrm>
            <a:off x="594360" y="941832"/>
            <a:ext cx="10241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i="1" dirty="0">
                <a:solidFill>
                  <a:srgbClr val="7A695B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Tudomány vagy véletlen?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777240" y="1325880"/>
            <a:ext cx="33832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b="1" dirty="0">
                <a:solidFill>
                  <a:srgbClr val="8B2E1A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 vitapartner állítása</a:t>
            </a:r>
            <a:endParaRPr lang="en-US" sz="2100" dirty="0"/>
          </a:p>
        </p:txBody>
      </p:sp>
      <p:sp>
        <p:nvSpPr>
          <p:cNvPr id="9" name="Text 7"/>
          <p:cNvSpPr/>
          <p:nvPr/>
        </p:nvSpPr>
        <p:spPr>
          <a:xfrm>
            <a:off x="822960" y="1783080"/>
            <a:ext cx="4389120" cy="8229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2C1B1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 gyógyulás szerencse; ha a beteg meghal, az orvostudomány kudarcot vallott.</a:t>
            </a:r>
            <a:endParaRPr lang="en-US" sz="2000" dirty="0"/>
          </a:p>
        </p:txBody>
      </p:sp>
      <p:sp>
        <p:nvSpPr>
          <p:cNvPr id="10" name="Shape 8"/>
          <p:cNvSpPr/>
          <p:nvPr/>
        </p:nvSpPr>
        <p:spPr>
          <a:xfrm>
            <a:off x="5532120" y="1417320"/>
            <a:ext cx="0" cy="4251960"/>
          </a:xfrm>
          <a:prstGeom prst="line">
            <a:avLst/>
          </a:prstGeom>
          <a:noFill/>
          <a:ln w="25400">
            <a:solidFill>
              <a:srgbClr val="C18B39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11" name="Text 9"/>
          <p:cNvSpPr/>
          <p:nvPr/>
        </p:nvSpPr>
        <p:spPr>
          <a:xfrm>
            <a:off x="5989320" y="1325880"/>
            <a:ext cx="3657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b="1" dirty="0">
                <a:solidFill>
                  <a:srgbClr val="8B2E1A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 hippokratészi válasz</a:t>
            </a:r>
            <a:endParaRPr lang="en-US" sz="2100" dirty="0"/>
          </a:p>
        </p:txBody>
      </p:sp>
      <p:sp>
        <p:nvSpPr>
          <p:cNvPr id="12" name="Text 10"/>
          <p:cNvSpPr/>
          <p:nvPr/>
        </p:nvSpPr>
        <p:spPr>
          <a:xfrm>
            <a:off x="5989320" y="1783080"/>
            <a:ext cx="5303520" cy="31546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177800" indent="-177800">
              <a:buSzPct val="100000"/>
              <a:buChar char="•"/>
            </a:pPr>
            <a:r>
              <a:rPr lang="en-US" sz="1800" dirty="0">
                <a:solidFill>
                  <a:srgbClr val="2C1B1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Nem minden eset gyógyítható: a mesterségnek vannak határai.</a:t>
            </a:r>
            <a:endParaRPr lang="en-US" sz="1800" dirty="0"/>
          </a:p>
          <a:p>
            <a:pPr marL="177800" indent="-177800">
              <a:buSzPct val="100000"/>
              <a:buChar char="•"/>
            </a:pPr>
            <a:r>
              <a:rPr lang="en-US" sz="1800" dirty="0">
                <a:solidFill>
                  <a:srgbClr val="2C1B1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 kezelés nem csoda, hanem szakmai döntés és okokra épülő eljárás.</a:t>
            </a:r>
            <a:endParaRPr lang="en-US" sz="1800" dirty="0"/>
          </a:p>
          <a:p>
            <a:pPr marL="177800" indent="-177800">
              <a:buSzPct val="100000"/>
              <a:buChar char="•"/>
            </a:pPr>
            <a:r>
              <a:rPr lang="en-US" sz="1800" dirty="0">
                <a:solidFill>
                  <a:srgbClr val="2C1B1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Az igazi orvos tudja, mikor kell cselekedni, és mikor kell elutasítani a reménytelen kezelést.</a:t>
            </a:r>
            <a:endParaRPr lang="en-US" sz="1800" dirty="0"/>
          </a:p>
        </p:txBody>
      </p:sp>
      <p:sp>
        <p:nvSpPr>
          <p:cNvPr id="13" name="Shape 11"/>
          <p:cNvSpPr/>
          <p:nvPr/>
        </p:nvSpPr>
        <p:spPr>
          <a:xfrm>
            <a:off x="240066" y="3531870"/>
            <a:ext cx="5063454" cy="1680210"/>
          </a:xfrm>
          <a:prstGeom prst="rect">
            <a:avLst/>
          </a:prstGeom>
          <a:solidFill>
            <a:srgbClr val="FFF8EA"/>
          </a:solidFill>
          <a:ln w="15240">
            <a:solidFill>
              <a:srgbClr val="C18B39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14" name="Text 12"/>
          <p:cNvSpPr/>
          <p:nvPr/>
        </p:nvSpPr>
        <p:spPr>
          <a:xfrm>
            <a:off x="640080" y="3531870"/>
            <a:ext cx="4434840" cy="131445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Autofit/>
          </a:bodyPr>
          <a:lstStyle/>
          <a:p>
            <a:pPr marL="0" indent="0">
              <a:buNone/>
            </a:pPr>
            <a:r>
              <a:rPr lang="en-US" sz="2000" i="1" dirty="0">
                <a:solidFill>
                  <a:srgbClr val="2C1B1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„Az orvoslás célja megszüntetni a fájdalmakat, csökkenteni a bajok erejét, és elutasítani a reménytelen eseteket.”</a:t>
            </a:r>
            <a:endParaRPr lang="en-US" sz="2000" dirty="0"/>
          </a:p>
        </p:txBody>
      </p:sp>
      <p:sp>
        <p:nvSpPr>
          <p:cNvPr id="15" name="Text 13"/>
          <p:cNvSpPr/>
          <p:nvPr/>
        </p:nvSpPr>
        <p:spPr>
          <a:xfrm>
            <a:off x="655625" y="4732020"/>
            <a:ext cx="3977640" cy="22860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7A695B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Az orvosi szakma, 23. — tartalmi idézet</a:t>
            </a:r>
            <a:endParaRPr lang="en-US" sz="1200" b="1" dirty="0"/>
          </a:p>
        </p:txBody>
      </p:sp>
      <p:sp>
        <p:nvSpPr>
          <p:cNvPr id="16" name="Text 14"/>
          <p:cNvSpPr/>
          <p:nvPr/>
        </p:nvSpPr>
        <p:spPr>
          <a:xfrm>
            <a:off x="11795760" y="6355080"/>
            <a:ext cx="2286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FFFFF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08</a:t>
            </a:r>
            <a:endParaRPr lang="en-US" sz="8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F31F62-BFA5-4A55-CD3E-952B11BBE5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14465BFE-E849-0B0F-31ED-26C89B136853}"/>
              </a:ext>
            </a:extLst>
          </p:cNvPr>
          <p:cNvSpPr/>
          <p:nvPr/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rgbClr val="F4EAD7"/>
          </a:solidFill>
          <a:ln w="12700">
            <a:solidFill>
              <a:srgbClr val="F4EAD7"/>
            </a:solidFill>
            <a:prstDash val="solid"/>
          </a:ln>
        </p:spPr>
        <p:txBody>
          <a:bodyPr/>
          <a:lstStyle/>
          <a:p>
            <a:endParaRPr lang="hu-HU" dirty="0"/>
          </a:p>
        </p:txBody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7A5DF18B-0441-8796-E528-D0BE40687D95}"/>
              </a:ext>
            </a:extLst>
          </p:cNvPr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8B2E1A"/>
          </a:solidFill>
          <a:ln w="12700">
            <a:solidFill>
              <a:srgbClr val="8B2E1A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4" name="Shape 2">
            <a:extLst>
              <a:ext uri="{FF2B5EF4-FFF2-40B4-BE49-F238E27FC236}">
                <a16:creationId xmlns:a16="http://schemas.microsoft.com/office/drawing/2014/main" id="{21C912E3-6CCD-1712-F4E2-B2CB6DC49473}"/>
              </a:ext>
            </a:extLst>
          </p:cNvPr>
          <p:cNvSpPr/>
          <p:nvPr/>
        </p:nvSpPr>
        <p:spPr>
          <a:xfrm>
            <a:off x="0" y="6711696"/>
            <a:ext cx="12191695" cy="146304"/>
          </a:xfrm>
          <a:prstGeom prst="rect">
            <a:avLst/>
          </a:prstGeom>
          <a:solidFill>
            <a:srgbClr val="5A351A"/>
          </a:solidFill>
          <a:ln w="12700">
            <a:solidFill>
              <a:srgbClr val="5A351A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A2CE2AF1-CB8A-1ED3-E169-20FBA23F7071}"/>
              </a:ext>
            </a:extLst>
          </p:cNvPr>
          <p:cNvSpPr/>
          <p:nvPr/>
        </p:nvSpPr>
        <p:spPr>
          <a:xfrm>
            <a:off x="594360" y="347472"/>
            <a:ext cx="8686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hu-HU" sz="3100" b="1" dirty="0">
                <a:effectLst/>
                <a:latin typeface="+mj-lt"/>
              </a:rPr>
              <a:t>Hippokratészi Gyűjtemény, Epidémiák VI, 5.1</a:t>
            </a:r>
            <a:endParaRPr lang="hu-HU" sz="3100" dirty="0">
              <a:effectLst/>
              <a:latin typeface="+mj-lt"/>
            </a:endParaRPr>
          </a:p>
        </p:txBody>
      </p:sp>
      <p:sp>
        <p:nvSpPr>
          <p:cNvPr id="6" name="Shape 4">
            <a:extLst>
              <a:ext uri="{FF2B5EF4-FFF2-40B4-BE49-F238E27FC236}">
                <a16:creationId xmlns:a16="http://schemas.microsoft.com/office/drawing/2014/main" id="{81AD2497-BE4C-0484-121C-6BE3FE0DFD92}"/>
              </a:ext>
            </a:extLst>
          </p:cNvPr>
          <p:cNvSpPr/>
          <p:nvPr/>
        </p:nvSpPr>
        <p:spPr>
          <a:xfrm>
            <a:off x="594360" y="868680"/>
            <a:ext cx="3931920" cy="0"/>
          </a:xfrm>
          <a:prstGeom prst="line">
            <a:avLst/>
          </a:prstGeom>
          <a:noFill/>
          <a:ln w="25400">
            <a:solidFill>
              <a:srgbClr val="C18B39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7" name="Text 5">
            <a:extLst>
              <a:ext uri="{FF2B5EF4-FFF2-40B4-BE49-F238E27FC236}">
                <a16:creationId xmlns:a16="http://schemas.microsoft.com/office/drawing/2014/main" id="{4BF44339-3314-49A8-9AFF-1294D55A12CC}"/>
              </a:ext>
            </a:extLst>
          </p:cNvPr>
          <p:cNvSpPr/>
          <p:nvPr/>
        </p:nvSpPr>
        <p:spPr>
          <a:xfrm>
            <a:off x="762000" y="944147"/>
            <a:ext cx="10241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i="1" dirty="0">
                <a:solidFill>
                  <a:srgbClr val="7A695B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 </a:t>
            </a:r>
            <a:r>
              <a:rPr lang="en-US" sz="1500" i="1" dirty="0" err="1">
                <a:solidFill>
                  <a:srgbClr val="7A695B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gyűjteményben</a:t>
            </a:r>
            <a:r>
              <a:rPr lang="en-US" sz="1500" i="1" dirty="0">
                <a:solidFill>
                  <a:srgbClr val="7A695B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 </a:t>
            </a:r>
            <a:r>
              <a:rPr lang="en-US" sz="1500" i="1" dirty="0" err="1">
                <a:solidFill>
                  <a:srgbClr val="7A695B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található</a:t>
            </a:r>
            <a:r>
              <a:rPr lang="en-US" sz="1500" i="1" dirty="0">
                <a:solidFill>
                  <a:srgbClr val="7A695B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 a </a:t>
            </a:r>
            <a:r>
              <a:rPr lang="en-US" sz="1500" i="1" dirty="0" err="1">
                <a:solidFill>
                  <a:srgbClr val="7A695B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korabeli</a:t>
            </a:r>
            <a:r>
              <a:rPr lang="en-US" sz="1500" i="1" dirty="0">
                <a:solidFill>
                  <a:srgbClr val="7A695B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 </a:t>
            </a:r>
            <a:r>
              <a:rPr lang="en-US" sz="1500" i="1" dirty="0" err="1">
                <a:solidFill>
                  <a:srgbClr val="7A695B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orvoslás</a:t>
            </a:r>
            <a:r>
              <a:rPr lang="en-US" sz="1500" i="1" dirty="0">
                <a:solidFill>
                  <a:srgbClr val="7A695B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 </a:t>
            </a:r>
            <a:r>
              <a:rPr lang="en-US" sz="1500" i="1" dirty="0" err="1">
                <a:solidFill>
                  <a:srgbClr val="7A695B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egyik</a:t>
            </a:r>
            <a:r>
              <a:rPr lang="en-US" sz="1500" i="1" dirty="0">
                <a:solidFill>
                  <a:srgbClr val="7A695B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 </a:t>
            </a:r>
            <a:r>
              <a:rPr lang="en-US" sz="1500" i="1" dirty="0" err="1">
                <a:solidFill>
                  <a:srgbClr val="7A695B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legfontosbb</a:t>
            </a:r>
            <a:r>
              <a:rPr lang="en-US" sz="1500" i="1" dirty="0">
                <a:solidFill>
                  <a:srgbClr val="7A695B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- </a:t>
            </a:r>
            <a:r>
              <a:rPr lang="en-US" sz="1500" i="1" dirty="0" err="1">
                <a:solidFill>
                  <a:srgbClr val="7A695B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azóta</a:t>
            </a:r>
            <a:r>
              <a:rPr lang="en-US" sz="1500" i="1" dirty="0">
                <a:solidFill>
                  <a:srgbClr val="7A695B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 is </a:t>
            </a:r>
            <a:r>
              <a:rPr lang="en-US" sz="1500" i="1" dirty="0" err="1">
                <a:solidFill>
                  <a:srgbClr val="7A695B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aktuális</a:t>
            </a:r>
            <a:r>
              <a:rPr lang="en-US" sz="1500" i="1" dirty="0">
                <a:solidFill>
                  <a:srgbClr val="7A695B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- </a:t>
            </a:r>
            <a:r>
              <a:rPr lang="en-US" sz="1500" i="1" dirty="0" err="1">
                <a:solidFill>
                  <a:srgbClr val="7A695B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felismerése</a:t>
            </a:r>
            <a:r>
              <a:rPr lang="en-US" sz="1500" i="1" dirty="0">
                <a:solidFill>
                  <a:srgbClr val="7A695B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.</a:t>
            </a:r>
            <a:endParaRPr lang="en-US" sz="1500" dirty="0"/>
          </a:p>
        </p:txBody>
      </p:sp>
      <p:sp>
        <p:nvSpPr>
          <p:cNvPr id="10" name="Text 7">
            <a:extLst>
              <a:ext uri="{FF2B5EF4-FFF2-40B4-BE49-F238E27FC236}">
                <a16:creationId xmlns:a16="http://schemas.microsoft.com/office/drawing/2014/main" id="{188336E8-924B-32C2-1CF8-E45478638AE4}"/>
              </a:ext>
            </a:extLst>
          </p:cNvPr>
          <p:cNvSpPr/>
          <p:nvPr/>
        </p:nvSpPr>
        <p:spPr>
          <a:xfrm>
            <a:off x="777239" y="1417320"/>
            <a:ext cx="10226041" cy="4816573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hu-HU" sz="2000" dirty="0">
                <a:effectLst/>
              </a:rPr>
              <a:t>Görögül: </a:t>
            </a:r>
            <a:r>
              <a:rPr lang="el-GR" sz="2000" b="1" dirty="0" err="1">
                <a:effectLst/>
              </a:rPr>
              <a:t>Νούσων</a:t>
            </a:r>
            <a:r>
              <a:rPr lang="el-GR" sz="2000" b="1" dirty="0">
                <a:effectLst/>
              </a:rPr>
              <a:t> </a:t>
            </a:r>
            <a:r>
              <a:rPr lang="el-GR" sz="2000" b="1" dirty="0" err="1">
                <a:effectLst/>
              </a:rPr>
              <a:t>φύσιες</a:t>
            </a:r>
            <a:r>
              <a:rPr lang="el-GR" sz="2000" b="1" dirty="0">
                <a:effectLst/>
              </a:rPr>
              <a:t> </a:t>
            </a:r>
            <a:r>
              <a:rPr lang="el-GR" sz="2000" b="1" dirty="0" err="1">
                <a:effectLst/>
              </a:rPr>
              <a:t>ἰητροί</a:t>
            </a:r>
            <a:r>
              <a:rPr lang="el-GR" sz="2000" b="1" dirty="0">
                <a:effectLst/>
              </a:rPr>
              <a:t>.</a:t>
            </a:r>
            <a:br>
              <a:rPr lang="el-GR" sz="2000" dirty="0">
                <a:effectLst/>
              </a:rPr>
            </a:br>
            <a:endParaRPr lang="hu-HU" sz="2000" dirty="0">
              <a:effectLst/>
            </a:endParaRP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hu-HU" sz="2000" dirty="0">
                <a:effectLst/>
              </a:rPr>
              <a:t>Fonetikusan: </a:t>
            </a:r>
            <a:r>
              <a:rPr lang="hu-HU" sz="2000" b="1" dirty="0" err="1">
                <a:effectLst/>
              </a:rPr>
              <a:t>Núszón</a:t>
            </a:r>
            <a:r>
              <a:rPr lang="hu-HU" sz="2000" b="1" dirty="0">
                <a:effectLst/>
              </a:rPr>
              <a:t> </a:t>
            </a:r>
            <a:r>
              <a:rPr lang="hu-HU" sz="2000" b="1" dirty="0" err="1">
                <a:effectLst/>
              </a:rPr>
              <a:t>phűsziesz</a:t>
            </a:r>
            <a:r>
              <a:rPr lang="hu-HU" sz="2000" b="1" dirty="0">
                <a:effectLst/>
              </a:rPr>
              <a:t> </a:t>
            </a:r>
            <a:r>
              <a:rPr lang="hu-HU" sz="2000" b="1" dirty="0" err="1">
                <a:effectLst/>
              </a:rPr>
              <a:t>iétroi</a:t>
            </a:r>
            <a:r>
              <a:rPr lang="hu-HU" sz="2000" b="1" dirty="0">
                <a:effectLst/>
              </a:rPr>
              <a:t>.</a:t>
            </a:r>
            <a:br>
              <a:rPr lang="hu-HU" sz="2000" dirty="0">
                <a:effectLst/>
              </a:rPr>
            </a:br>
            <a:endParaRPr lang="hu-HU" sz="2000" dirty="0">
              <a:effectLst/>
            </a:endParaRP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hu-HU" sz="2000" dirty="0">
                <a:effectLst/>
              </a:rPr>
              <a:t>Szó szerint: </a:t>
            </a:r>
            <a:r>
              <a:rPr lang="hu-HU" sz="2000" b="1" dirty="0">
                <a:effectLst/>
              </a:rPr>
              <a:t>„A betegségek természetes működései az orvosok.”</a:t>
            </a:r>
            <a:br>
              <a:rPr lang="hu-HU" sz="2000" dirty="0">
                <a:effectLst/>
              </a:rPr>
            </a:br>
            <a:r>
              <a:rPr lang="hu-HU" sz="2000" dirty="0">
                <a:effectLst/>
              </a:rPr>
              <a:t>Értelmesebben magyarul: </a:t>
            </a:r>
            <a:r>
              <a:rPr lang="hu-HU" sz="2000" b="1" dirty="0">
                <a:effectLst/>
              </a:rPr>
              <a:t>„A betegségekben a természet maga a gyógyító.”</a:t>
            </a:r>
          </a:p>
          <a:p>
            <a:pPr>
              <a:spcAft>
                <a:spcPts val="600"/>
              </a:spcAft>
            </a:pPr>
            <a:endParaRPr lang="hu-HU" sz="2000" dirty="0">
              <a:effectLst/>
            </a:endParaRP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hu-HU" sz="2000" dirty="0">
                <a:effectLst/>
              </a:rPr>
              <a:t>A folytatás még fontosabb: </a:t>
            </a:r>
            <a:r>
              <a:rPr lang="el-GR" sz="2000" b="1" dirty="0" err="1">
                <a:effectLst/>
              </a:rPr>
              <a:t>ἀνευρίσκει</a:t>
            </a:r>
            <a:r>
              <a:rPr lang="el-GR" sz="2000" b="1" dirty="0">
                <a:effectLst/>
              </a:rPr>
              <a:t> </a:t>
            </a:r>
            <a:r>
              <a:rPr lang="el-GR" sz="2000" b="1" dirty="0" err="1">
                <a:effectLst/>
              </a:rPr>
              <a:t>ἡ</a:t>
            </a:r>
            <a:r>
              <a:rPr lang="el-GR" sz="2000" b="1" dirty="0">
                <a:effectLst/>
              </a:rPr>
              <a:t> φύσις </a:t>
            </a:r>
            <a:r>
              <a:rPr lang="el-GR" sz="2000" b="1" dirty="0" err="1">
                <a:effectLst/>
              </a:rPr>
              <a:t>αὐτὴ</a:t>
            </a:r>
            <a:r>
              <a:rPr lang="el-GR" sz="2000" b="1" dirty="0">
                <a:effectLst/>
              </a:rPr>
              <a:t> </a:t>
            </a:r>
            <a:r>
              <a:rPr lang="el-GR" sz="2000" b="1" dirty="0" err="1">
                <a:effectLst/>
              </a:rPr>
              <a:t>ἑωυτῇ</a:t>
            </a:r>
            <a:r>
              <a:rPr lang="el-GR" sz="2000" b="1" dirty="0">
                <a:effectLst/>
              </a:rPr>
              <a:t> </a:t>
            </a:r>
            <a:r>
              <a:rPr lang="el-GR" sz="2000" b="1" dirty="0" err="1">
                <a:effectLst/>
              </a:rPr>
              <a:t>τὰς</a:t>
            </a:r>
            <a:r>
              <a:rPr lang="el-GR" sz="2000" b="1" dirty="0">
                <a:effectLst/>
              </a:rPr>
              <a:t> </a:t>
            </a:r>
            <a:r>
              <a:rPr lang="el-GR" sz="2000" b="1" dirty="0" err="1">
                <a:effectLst/>
              </a:rPr>
              <a:t>ἐφόδους</a:t>
            </a:r>
            <a:r>
              <a:rPr lang="el-GR" sz="2000" b="1" dirty="0">
                <a:effectLst/>
              </a:rPr>
              <a:t>, </a:t>
            </a:r>
            <a:r>
              <a:rPr lang="el-GR" sz="2000" b="1" dirty="0" err="1">
                <a:effectLst/>
              </a:rPr>
              <a:t>οὐκ</a:t>
            </a:r>
            <a:r>
              <a:rPr lang="el-GR" sz="2000" b="1" dirty="0">
                <a:effectLst/>
              </a:rPr>
              <a:t> </a:t>
            </a:r>
            <a:r>
              <a:rPr lang="el-GR" sz="2000" b="1" dirty="0" err="1">
                <a:effectLst/>
              </a:rPr>
              <a:t>ἐκ</a:t>
            </a:r>
            <a:r>
              <a:rPr lang="el-GR" sz="2000" b="1" dirty="0">
                <a:effectLst/>
              </a:rPr>
              <a:t> </a:t>
            </a:r>
            <a:r>
              <a:rPr lang="el-GR" sz="2000" b="1" dirty="0" err="1">
                <a:effectLst/>
              </a:rPr>
              <a:t>διανοίης</a:t>
            </a:r>
            <a:r>
              <a:rPr lang="el-GR" sz="2000" b="1" dirty="0">
                <a:effectLst/>
              </a:rPr>
              <a:t>…</a:t>
            </a:r>
            <a:endParaRPr lang="hu-HU" sz="2000" b="1" dirty="0">
              <a:effectLst/>
            </a:endParaRPr>
          </a:p>
          <a:p>
            <a:pPr>
              <a:spcAft>
                <a:spcPts val="600"/>
              </a:spcAft>
            </a:pPr>
            <a:endParaRPr lang="el-GR" sz="2000" dirty="0">
              <a:effectLst/>
            </a:endParaRP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hu-HU" sz="2000" dirty="0">
                <a:effectLst/>
              </a:rPr>
              <a:t>Magyarul: </a:t>
            </a:r>
            <a:r>
              <a:rPr lang="hu-HU" sz="2000" b="1" dirty="0">
                <a:effectLst/>
              </a:rPr>
              <a:t>„A természet önmaga számára találja meg az utakat, nem megfontolásból…”</a:t>
            </a:r>
          </a:p>
          <a:p>
            <a:pPr>
              <a:spcAft>
                <a:spcPts val="600"/>
              </a:spcAft>
            </a:pPr>
            <a:endParaRPr lang="hu-HU" sz="2000" dirty="0">
              <a:effectLst/>
            </a:endParaRPr>
          </a:p>
          <a:p>
            <a:pPr>
              <a:spcAft>
                <a:spcPts val="600"/>
              </a:spcAft>
            </a:pPr>
            <a:endParaRPr lang="hu-HU" sz="2000" dirty="0">
              <a:effectLst/>
            </a:endParaRPr>
          </a:p>
        </p:txBody>
      </p:sp>
      <p:sp>
        <p:nvSpPr>
          <p:cNvPr id="12" name="Text 9">
            <a:extLst>
              <a:ext uri="{FF2B5EF4-FFF2-40B4-BE49-F238E27FC236}">
                <a16:creationId xmlns:a16="http://schemas.microsoft.com/office/drawing/2014/main" id="{2BF2BF62-5B6A-BFB0-38EB-51CE4DF6EA9F}"/>
              </a:ext>
            </a:extLst>
          </p:cNvPr>
          <p:cNvSpPr/>
          <p:nvPr/>
        </p:nvSpPr>
        <p:spPr>
          <a:xfrm>
            <a:off x="1143000" y="5276088"/>
            <a:ext cx="5212080" cy="21945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fontScale="92500" lnSpcReduction="20000"/>
          </a:bodyPr>
          <a:lstStyle/>
          <a:p>
            <a:pPr marL="0" indent="0">
              <a:buNone/>
            </a:pPr>
            <a:endParaRPr lang="en-US" sz="1800" dirty="0"/>
          </a:p>
        </p:txBody>
      </p:sp>
      <p:sp>
        <p:nvSpPr>
          <p:cNvPr id="13" name="Text 10">
            <a:extLst>
              <a:ext uri="{FF2B5EF4-FFF2-40B4-BE49-F238E27FC236}">
                <a16:creationId xmlns:a16="http://schemas.microsoft.com/office/drawing/2014/main" id="{05BC096B-BD22-B22C-0B50-D2663EB5C04F}"/>
              </a:ext>
            </a:extLst>
          </p:cNvPr>
          <p:cNvSpPr/>
          <p:nvPr/>
        </p:nvSpPr>
        <p:spPr>
          <a:xfrm>
            <a:off x="1143000" y="5532120"/>
            <a:ext cx="5212080" cy="22860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/>
          <a:lstStyle/>
          <a:p>
            <a:pPr marL="0" indent="0">
              <a:buNone/>
            </a:pPr>
            <a:endParaRPr lang="en-US" sz="1200" b="1" dirty="0"/>
          </a:p>
        </p:txBody>
      </p:sp>
      <p:sp>
        <p:nvSpPr>
          <p:cNvPr id="14" name="Text 11">
            <a:extLst>
              <a:ext uri="{FF2B5EF4-FFF2-40B4-BE49-F238E27FC236}">
                <a16:creationId xmlns:a16="http://schemas.microsoft.com/office/drawing/2014/main" id="{0685FEF7-0D18-3F34-F201-1052D8D54BFE}"/>
              </a:ext>
            </a:extLst>
          </p:cNvPr>
          <p:cNvSpPr/>
          <p:nvPr/>
        </p:nvSpPr>
        <p:spPr>
          <a:xfrm>
            <a:off x="7635240" y="5925312"/>
            <a:ext cx="3200400" cy="210312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>
              <a:buNone/>
            </a:pPr>
            <a:endParaRPr lang="en-US" sz="1200" b="1" dirty="0"/>
          </a:p>
        </p:txBody>
      </p:sp>
      <p:sp>
        <p:nvSpPr>
          <p:cNvPr id="15" name="Text 12">
            <a:extLst>
              <a:ext uri="{FF2B5EF4-FFF2-40B4-BE49-F238E27FC236}">
                <a16:creationId xmlns:a16="http://schemas.microsoft.com/office/drawing/2014/main" id="{03F7B620-06AA-B8E2-0F91-AD86A55E333D}"/>
              </a:ext>
            </a:extLst>
          </p:cNvPr>
          <p:cNvSpPr/>
          <p:nvPr/>
        </p:nvSpPr>
        <p:spPr>
          <a:xfrm>
            <a:off x="11795760" y="6355080"/>
            <a:ext cx="2286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FFFFF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03</a:t>
            </a:r>
            <a:endParaRPr lang="en-US" sz="850" dirty="0"/>
          </a:p>
        </p:txBody>
      </p:sp>
      <p:sp>
        <p:nvSpPr>
          <p:cNvPr id="16" name="Shape 25">
            <a:extLst>
              <a:ext uri="{FF2B5EF4-FFF2-40B4-BE49-F238E27FC236}">
                <a16:creationId xmlns:a16="http://schemas.microsoft.com/office/drawing/2014/main" id="{599670A8-A87C-E81F-091A-688DE138AF7C}"/>
              </a:ext>
            </a:extLst>
          </p:cNvPr>
          <p:cNvSpPr/>
          <p:nvPr/>
        </p:nvSpPr>
        <p:spPr>
          <a:xfrm>
            <a:off x="685799" y="5494040"/>
            <a:ext cx="10393681" cy="914400"/>
          </a:xfrm>
          <a:prstGeom prst="rect">
            <a:avLst/>
          </a:prstGeom>
          <a:solidFill>
            <a:srgbClr val="FFF8EA"/>
          </a:solidFill>
          <a:ln w="15240">
            <a:solidFill>
              <a:srgbClr val="C18B39"/>
            </a:solidFill>
            <a:prstDash val="solid"/>
          </a:ln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dirty="0">
                <a:effectLst/>
              </a:rPr>
              <a:t>Ezt a </a:t>
            </a:r>
            <a:r>
              <a:rPr lang="hu-HU" dirty="0" err="1">
                <a:effectLst/>
              </a:rPr>
              <a:t>Loeb</a:t>
            </a:r>
            <a:r>
              <a:rPr lang="hu-HU" dirty="0">
                <a:effectLst/>
              </a:rPr>
              <a:t> </a:t>
            </a:r>
            <a:r>
              <a:rPr lang="hu-HU" dirty="0" err="1">
                <a:effectLst/>
              </a:rPr>
              <a:t>Classical</a:t>
            </a:r>
            <a:r>
              <a:rPr lang="hu-HU" dirty="0">
                <a:effectLst/>
              </a:rPr>
              <a:t> </a:t>
            </a:r>
            <a:r>
              <a:rPr lang="hu-HU" dirty="0" err="1">
                <a:effectLst/>
              </a:rPr>
              <a:t>Library</a:t>
            </a:r>
            <a:r>
              <a:rPr lang="hu-HU" dirty="0">
                <a:effectLst/>
              </a:rPr>
              <a:t> online szövege is így hozza: </a:t>
            </a:r>
            <a:r>
              <a:rPr lang="hu-HU" i="1" dirty="0" err="1">
                <a:effectLst/>
              </a:rPr>
              <a:t>Epidemics</a:t>
            </a:r>
            <a:r>
              <a:rPr lang="hu-HU" dirty="0">
                <a:effectLst/>
              </a:rPr>
              <a:t> VI, </a:t>
            </a:r>
            <a:r>
              <a:rPr lang="hu-HU" dirty="0" err="1">
                <a:effectLst/>
              </a:rPr>
              <a:t>section</a:t>
            </a:r>
            <a:r>
              <a:rPr lang="hu-HU" dirty="0">
                <a:effectLst/>
              </a:rPr>
              <a:t> 5, 1: „</a:t>
            </a:r>
            <a:r>
              <a:rPr lang="el-GR" dirty="0" err="1">
                <a:effectLst/>
              </a:rPr>
              <a:t>Νούσων</a:t>
            </a:r>
            <a:r>
              <a:rPr lang="el-GR" dirty="0">
                <a:effectLst/>
              </a:rPr>
              <a:t> </a:t>
            </a:r>
            <a:r>
              <a:rPr lang="el-GR" dirty="0" err="1">
                <a:effectLst/>
              </a:rPr>
              <a:t>φύσιες</a:t>
            </a:r>
            <a:r>
              <a:rPr lang="el-GR" dirty="0">
                <a:effectLst/>
              </a:rPr>
              <a:t> </a:t>
            </a:r>
            <a:r>
              <a:rPr lang="el-GR" dirty="0" err="1">
                <a:effectLst/>
              </a:rPr>
              <a:t>ἰητροί</a:t>
            </a:r>
            <a:r>
              <a:rPr lang="el-GR" dirty="0">
                <a:effectLst/>
              </a:rPr>
              <a:t>. </a:t>
            </a:r>
            <a:r>
              <a:rPr lang="el-GR" dirty="0" err="1">
                <a:effectLst/>
              </a:rPr>
              <a:t>ἀνευρίσκει</a:t>
            </a:r>
            <a:r>
              <a:rPr lang="el-GR" dirty="0">
                <a:effectLst/>
              </a:rPr>
              <a:t> </a:t>
            </a:r>
            <a:r>
              <a:rPr lang="el-GR" dirty="0" err="1">
                <a:effectLst/>
              </a:rPr>
              <a:t>ἡ</a:t>
            </a:r>
            <a:r>
              <a:rPr lang="el-GR" dirty="0">
                <a:effectLst/>
              </a:rPr>
              <a:t> φύσις…”</a:t>
            </a:r>
          </a:p>
        </p:txBody>
      </p:sp>
    </p:spTree>
    <p:extLst>
      <p:ext uri="{BB962C8B-B14F-4D97-AF65-F5344CB8AC3E}">
        <p14:creationId xmlns:p14="http://schemas.microsoft.com/office/powerpoint/2010/main" val="6277787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4EAD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EAD7"/>
          </a:solidFill>
          <a:ln w="12700">
            <a:solidFill>
              <a:srgbClr val="F4EAD7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8B2E1A"/>
          </a:solidFill>
          <a:ln w="12700">
            <a:solidFill>
              <a:srgbClr val="8B2E1A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4" name="Shape 2"/>
          <p:cNvSpPr/>
          <p:nvPr/>
        </p:nvSpPr>
        <p:spPr>
          <a:xfrm>
            <a:off x="0" y="6711696"/>
            <a:ext cx="12191695" cy="146304"/>
          </a:xfrm>
          <a:prstGeom prst="rect">
            <a:avLst/>
          </a:prstGeom>
          <a:solidFill>
            <a:srgbClr val="5A351A"/>
          </a:solidFill>
          <a:ln w="12700">
            <a:solidFill>
              <a:srgbClr val="5A351A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5" name="Text 3"/>
          <p:cNvSpPr/>
          <p:nvPr/>
        </p:nvSpPr>
        <p:spPr>
          <a:xfrm>
            <a:off x="594360" y="347472"/>
            <a:ext cx="8686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100" b="1" dirty="0">
                <a:solidFill>
                  <a:srgbClr val="2C1B1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 betegség természetes magyarázata</a:t>
            </a:r>
            <a:endParaRPr lang="en-US" sz="3100" dirty="0"/>
          </a:p>
        </p:txBody>
      </p:sp>
      <p:sp>
        <p:nvSpPr>
          <p:cNvPr id="6" name="Shape 4"/>
          <p:cNvSpPr/>
          <p:nvPr/>
        </p:nvSpPr>
        <p:spPr>
          <a:xfrm>
            <a:off x="594360" y="868680"/>
            <a:ext cx="3931920" cy="0"/>
          </a:xfrm>
          <a:prstGeom prst="line">
            <a:avLst/>
          </a:prstGeom>
          <a:noFill/>
          <a:ln w="25400">
            <a:solidFill>
              <a:srgbClr val="C18B39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7" name="Text 5"/>
          <p:cNvSpPr/>
          <p:nvPr/>
        </p:nvSpPr>
        <p:spPr>
          <a:xfrm>
            <a:off x="594360" y="941832"/>
            <a:ext cx="10241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i="1" dirty="0">
                <a:solidFill>
                  <a:srgbClr val="7A695B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 „szent” betegség sem kivétel.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822960" y="1325880"/>
            <a:ext cx="10424160" cy="8229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2300" b="1" dirty="0">
                <a:solidFill>
                  <a:srgbClr val="5A351A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 hippokratészi fordulat lényege nem az, hogy mindent helyesen tudtak, hanem az, hogy a betegséget az okok világába helyezték.</a:t>
            </a:r>
            <a:endParaRPr lang="en-US" sz="2300" dirty="0"/>
          </a:p>
        </p:txBody>
      </p:sp>
      <p:sp>
        <p:nvSpPr>
          <p:cNvPr id="9" name="Shape 7"/>
          <p:cNvSpPr/>
          <p:nvPr/>
        </p:nvSpPr>
        <p:spPr>
          <a:xfrm>
            <a:off x="1005840" y="2743200"/>
            <a:ext cx="2103120" cy="822960"/>
          </a:xfrm>
          <a:prstGeom prst="chevron">
            <a:avLst/>
          </a:prstGeom>
          <a:solidFill>
            <a:srgbClr val="8B2E1A"/>
          </a:solidFill>
          <a:ln w="12700">
            <a:solidFill>
              <a:srgbClr val="8B2E1A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10" name="Text 8"/>
          <p:cNvSpPr/>
          <p:nvPr/>
        </p:nvSpPr>
        <p:spPr>
          <a:xfrm>
            <a:off x="1234440" y="2907792"/>
            <a:ext cx="13258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85000" lnSpcReduction="20000"/>
          </a:bodyPr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mágikus</a:t>
            </a:r>
            <a:endParaRPr lang="en-US" sz="1700" dirty="0"/>
          </a:p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magyarázat</a:t>
            </a:r>
            <a:endParaRPr lang="en-US" sz="1700" dirty="0"/>
          </a:p>
        </p:txBody>
      </p:sp>
      <p:sp>
        <p:nvSpPr>
          <p:cNvPr id="11" name="Shape 9"/>
          <p:cNvSpPr/>
          <p:nvPr/>
        </p:nvSpPr>
        <p:spPr>
          <a:xfrm>
            <a:off x="3794760" y="2743200"/>
            <a:ext cx="2103120" cy="822960"/>
          </a:xfrm>
          <a:prstGeom prst="chevron">
            <a:avLst/>
          </a:prstGeom>
          <a:solidFill>
            <a:srgbClr val="C18B39"/>
          </a:solidFill>
          <a:ln w="12700">
            <a:solidFill>
              <a:srgbClr val="C18B39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12" name="Text 10"/>
          <p:cNvSpPr/>
          <p:nvPr/>
        </p:nvSpPr>
        <p:spPr>
          <a:xfrm>
            <a:off x="4087368" y="2907792"/>
            <a:ext cx="10058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85000" lnSpcReduction="20000"/>
          </a:bodyPr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természeti</a:t>
            </a:r>
            <a:endParaRPr lang="en-US" sz="1700" dirty="0"/>
          </a:p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ok</a:t>
            </a:r>
            <a:endParaRPr lang="en-US" sz="1700" dirty="0"/>
          </a:p>
        </p:txBody>
      </p:sp>
      <p:sp>
        <p:nvSpPr>
          <p:cNvPr id="13" name="Shape 11"/>
          <p:cNvSpPr/>
          <p:nvPr/>
        </p:nvSpPr>
        <p:spPr>
          <a:xfrm>
            <a:off x="6583680" y="2743200"/>
            <a:ext cx="2103120" cy="822960"/>
          </a:xfrm>
          <a:prstGeom prst="chevron">
            <a:avLst/>
          </a:prstGeom>
          <a:solidFill>
            <a:srgbClr val="5A351A"/>
          </a:solidFill>
          <a:ln w="12700">
            <a:solidFill>
              <a:srgbClr val="5A351A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14" name="Text 12"/>
          <p:cNvSpPr/>
          <p:nvPr/>
        </p:nvSpPr>
        <p:spPr>
          <a:xfrm>
            <a:off x="6812280" y="2907792"/>
            <a:ext cx="13716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85000" lnSpcReduction="20000"/>
          </a:bodyPr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megfigyelhető</a:t>
            </a:r>
            <a:endParaRPr lang="en-US" sz="1700" dirty="0"/>
          </a:p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lefolyás</a:t>
            </a:r>
            <a:endParaRPr lang="en-US" sz="1700" dirty="0"/>
          </a:p>
        </p:txBody>
      </p:sp>
      <p:sp>
        <p:nvSpPr>
          <p:cNvPr id="15" name="Shape 13"/>
          <p:cNvSpPr/>
          <p:nvPr/>
        </p:nvSpPr>
        <p:spPr>
          <a:xfrm>
            <a:off x="9372600" y="2743200"/>
            <a:ext cx="2103120" cy="822960"/>
          </a:xfrm>
          <a:prstGeom prst="chevron">
            <a:avLst/>
          </a:prstGeom>
          <a:solidFill>
            <a:srgbClr val="8B2E1A"/>
          </a:solidFill>
          <a:ln w="12700">
            <a:solidFill>
              <a:srgbClr val="8B2E1A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16" name="Text 14"/>
          <p:cNvSpPr/>
          <p:nvPr/>
        </p:nvSpPr>
        <p:spPr>
          <a:xfrm>
            <a:off x="9756648" y="3026664"/>
            <a:ext cx="914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prognózis</a:t>
            </a:r>
            <a:endParaRPr lang="en-US" sz="1700" dirty="0"/>
          </a:p>
        </p:txBody>
      </p:sp>
      <p:sp>
        <p:nvSpPr>
          <p:cNvPr id="17" name="Shape 15"/>
          <p:cNvSpPr/>
          <p:nvPr/>
        </p:nvSpPr>
        <p:spPr>
          <a:xfrm>
            <a:off x="1775460" y="4309110"/>
            <a:ext cx="8895588" cy="1277874"/>
          </a:xfrm>
          <a:prstGeom prst="rect">
            <a:avLst/>
          </a:prstGeom>
          <a:solidFill>
            <a:srgbClr val="FFF8EA"/>
          </a:solidFill>
          <a:ln w="15240">
            <a:solidFill>
              <a:srgbClr val="C18B39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18" name="Text 16"/>
          <p:cNvSpPr/>
          <p:nvPr/>
        </p:nvSpPr>
        <p:spPr>
          <a:xfrm>
            <a:off x="2057400" y="4379976"/>
            <a:ext cx="8183880" cy="74066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Autofit/>
          </a:bodyPr>
          <a:lstStyle/>
          <a:p>
            <a:pPr marL="0" indent="0">
              <a:buNone/>
            </a:pPr>
            <a:r>
              <a:rPr lang="en-US" sz="2000" i="1" dirty="0">
                <a:solidFill>
                  <a:srgbClr val="2C1B1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„A szentnek nevezett betegséggel… semmivel sem látszik istenibbnek a többinél és szentebbnek sem, hanem megvan a maga természete és oka.”</a:t>
            </a:r>
            <a:endParaRPr lang="en-US" sz="2000" dirty="0"/>
          </a:p>
        </p:txBody>
      </p:sp>
      <p:sp>
        <p:nvSpPr>
          <p:cNvPr id="19" name="Text 17"/>
          <p:cNvSpPr/>
          <p:nvPr/>
        </p:nvSpPr>
        <p:spPr>
          <a:xfrm>
            <a:off x="2057400" y="5157216"/>
            <a:ext cx="8183880" cy="22860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7A695B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 szent betegség — idézi a bevezetés, 9</a:t>
            </a:r>
            <a:r>
              <a:rPr lang="en-US" sz="950" dirty="0">
                <a:solidFill>
                  <a:srgbClr val="7A695B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.</a:t>
            </a:r>
            <a:endParaRPr lang="en-US" sz="950" dirty="0"/>
          </a:p>
        </p:txBody>
      </p:sp>
      <p:sp>
        <p:nvSpPr>
          <p:cNvPr id="20" name="Text 18"/>
          <p:cNvSpPr/>
          <p:nvPr/>
        </p:nvSpPr>
        <p:spPr>
          <a:xfrm>
            <a:off x="11795760" y="6355080"/>
            <a:ext cx="2286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FFFFF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09</a:t>
            </a:r>
            <a:endParaRPr lang="en-US" sz="8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4EAD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EAD7"/>
          </a:solidFill>
          <a:ln w="12700">
            <a:solidFill>
              <a:srgbClr val="F4EAD7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8B2E1A"/>
          </a:solidFill>
          <a:ln w="12700">
            <a:solidFill>
              <a:srgbClr val="8B2E1A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4" name="Shape 2"/>
          <p:cNvSpPr/>
          <p:nvPr/>
        </p:nvSpPr>
        <p:spPr>
          <a:xfrm>
            <a:off x="0" y="6711696"/>
            <a:ext cx="12191695" cy="146304"/>
          </a:xfrm>
          <a:prstGeom prst="rect">
            <a:avLst/>
          </a:prstGeom>
          <a:solidFill>
            <a:srgbClr val="5A351A"/>
          </a:solidFill>
          <a:ln w="12700">
            <a:solidFill>
              <a:srgbClr val="5A351A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5" name="Text 3"/>
          <p:cNvSpPr/>
          <p:nvPr/>
        </p:nvSpPr>
        <p:spPr>
          <a:xfrm>
            <a:off x="594360" y="347472"/>
            <a:ext cx="8686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100" b="1" dirty="0">
                <a:solidFill>
                  <a:srgbClr val="2C1B1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Az emberi természet: testnedvek és egyensúly</a:t>
            </a:r>
            <a:endParaRPr lang="en-US" sz="3100" dirty="0"/>
          </a:p>
        </p:txBody>
      </p:sp>
      <p:sp>
        <p:nvSpPr>
          <p:cNvPr id="6" name="Shape 4"/>
          <p:cNvSpPr/>
          <p:nvPr/>
        </p:nvSpPr>
        <p:spPr>
          <a:xfrm>
            <a:off x="594360" y="868680"/>
            <a:ext cx="3931920" cy="0"/>
          </a:xfrm>
          <a:prstGeom prst="line">
            <a:avLst/>
          </a:prstGeom>
          <a:noFill/>
          <a:ln w="25400">
            <a:solidFill>
              <a:srgbClr val="C18B39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7" name="Text 5"/>
          <p:cNvSpPr/>
          <p:nvPr/>
        </p:nvSpPr>
        <p:spPr>
          <a:xfrm>
            <a:off x="594360" y="941832"/>
            <a:ext cx="10241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i="1" dirty="0">
                <a:solidFill>
                  <a:srgbClr val="7A695B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 test belső arányokkal rendelkező rendszer.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914400" y="1508760"/>
            <a:ext cx="2240280" cy="1005840"/>
          </a:xfrm>
          <a:prstGeom prst="roundRect">
            <a:avLst>
              <a:gd name="adj" fmla="val 7273"/>
            </a:avLst>
          </a:prstGeom>
          <a:solidFill>
            <a:srgbClr val="FFF8EA"/>
          </a:solidFill>
          <a:ln w="15240">
            <a:solidFill>
              <a:srgbClr val="C18B39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9" name="Text 7"/>
          <p:cNvSpPr/>
          <p:nvPr/>
        </p:nvSpPr>
        <p:spPr>
          <a:xfrm>
            <a:off x="1097280" y="1691640"/>
            <a:ext cx="18745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8B2E1A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vér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097280" y="2057400"/>
            <a:ext cx="187452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dirty="0">
                <a:solidFill>
                  <a:srgbClr val="7A695B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meleg / nedves</a:t>
            </a:r>
            <a:endParaRPr lang="en-US" sz="1500" dirty="0"/>
          </a:p>
        </p:txBody>
      </p:sp>
      <p:sp>
        <p:nvSpPr>
          <p:cNvPr id="11" name="Shape 9"/>
          <p:cNvSpPr/>
          <p:nvPr/>
        </p:nvSpPr>
        <p:spPr>
          <a:xfrm>
            <a:off x="3657600" y="1508760"/>
            <a:ext cx="2240280" cy="1005840"/>
          </a:xfrm>
          <a:prstGeom prst="roundRect">
            <a:avLst>
              <a:gd name="adj" fmla="val 7273"/>
            </a:avLst>
          </a:prstGeom>
          <a:solidFill>
            <a:srgbClr val="FFF8EA"/>
          </a:solidFill>
          <a:ln w="15240">
            <a:solidFill>
              <a:srgbClr val="C18B39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12" name="Text 10"/>
          <p:cNvSpPr/>
          <p:nvPr/>
        </p:nvSpPr>
        <p:spPr>
          <a:xfrm>
            <a:off x="3840480" y="1691640"/>
            <a:ext cx="18745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8B2E1A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nyálka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3840480" y="2057400"/>
            <a:ext cx="187452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dirty="0">
                <a:solidFill>
                  <a:srgbClr val="7A695B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hideg / nedves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914400" y="3108960"/>
            <a:ext cx="2240280" cy="1005840"/>
          </a:xfrm>
          <a:prstGeom prst="roundRect">
            <a:avLst>
              <a:gd name="adj" fmla="val 7273"/>
            </a:avLst>
          </a:prstGeom>
          <a:solidFill>
            <a:srgbClr val="FFF8EA"/>
          </a:solidFill>
          <a:ln w="15240">
            <a:solidFill>
              <a:srgbClr val="C18B39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15" name="Text 13"/>
          <p:cNvSpPr/>
          <p:nvPr/>
        </p:nvSpPr>
        <p:spPr>
          <a:xfrm>
            <a:off x="1097280" y="3291840"/>
            <a:ext cx="18745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8B2E1A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sárga epe</a:t>
            </a:r>
            <a:endParaRPr lang="en-US" sz="2000" dirty="0"/>
          </a:p>
        </p:txBody>
      </p:sp>
      <p:sp>
        <p:nvSpPr>
          <p:cNvPr id="16" name="Text 14"/>
          <p:cNvSpPr/>
          <p:nvPr/>
        </p:nvSpPr>
        <p:spPr>
          <a:xfrm>
            <a:off x="1097280" y="3657600"/>
            <a:ext cx="187452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dirty="0">
                <a:solidFill>
                  <a:srgbClr val="7A695B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meleg / száraz</a:t>
            </a:r>
            <a:endParaRPr lang="en-US" sz="1500" dirty="0"/>
          </a:p>
        </p:txBody>
      </p:sp>
      <p:sp>
        <p:nvSpPr>
          <p:cNvPr id="17" name="Shape 15"/>
          <p:cNvSpPr/>
          <p:nvPr/>
        </p:nvSpPr>
        <p:spPr>
          <a:xfrm>
            <a:off x="3657600" y="3108960"/>
            <a:ext cx="2240280" cy="1005840"/>
          </a:xfrm>
          <a:prstGeom prst="roundRect">
            <a:avLst>
              <a:gd name="adj" fmla="val 7273"/>
            </a:avLst>
          </a:prstGeom>
          <a:solidFill>
            <a:srgbClr val="FFF8EA"/>
          </a:solidFill>
          <a:ln w="15240">
            <a:solidFill>
              <a:srgbClr val="C18B39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18" name="Text 16"/>
          <p:cNvSpPr/>
          <p:nvPr/>
        </p:nvSpPr>
        <p:spPr>
          <a:xfrm>
            <a:off x="3840480" y="3291840"/>
            <a:ext cx="18745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8B2E1A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fekete epe</a:t>
            </a:r>
            <a:endParaRPr lang="en-US" sz="2000" dirty="0"/>
          </a:p>
        </p:txBody>
      </p:sp>
      <p:sp>
        <p:nvSpPr>
          <p:cNvPr id="19" name="Text 17"/>
          <p:cNvSpPr/>
          <p:nvPr/>
        </p:nvSpPr>
        <p:spPr>
          <a:xfrm>
            <a:off x="3840480" y="3657600"/>
            <a:ext cx="187452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dirty="0">
                <a:solidFill>
                  <a:srgbClr val="7A695B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hideg / száraz</a:t>
            </a:r>
            <a:endParaRPr lang="en-US" sz="1500" dirty="0"/>
          </a:p>
        </p:txBody>
      </p:sp>
      <p:sp>
        <p:nvSpPr>
          <p:cNvPr id="20" name="Text 18"/>
          <p:cNvSpPr/>
          <p:nvPr/>
        </p:nvSpPr>
        <p:spPr>
          <a:xfrm>
            <a:off x="6400800" y="1417320"/>
            <a:ext cx="5120640" cy="31546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177800" indent="-177800">
              <a:buSzPct val="100000"/>
              <a:buChar char="•"/>
            </a:pPr>
            <a:r>
              <a:rPr lang="en-US" sz="2000" dirty="0">
                <a:solidFill>
                  <a:srgbClr val="2C1B1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Az írás elutasítja az egyetlen őselemre visszavezetett embermagyarázatot.</a:t>
            </a:r>
            <a:endParaRPr lang="en-US" sz="2000" dirty="0"/>
          </a:p>
          <a:p>
            <a:pPr marL="177800" indent="-177800">
              <a:buSzPct val="100000"/>
              <a:buChar char="•"/>
            </a:pPr>
            <a:r>
              <a:rPr lang="en-US" sz="2000" dirty="0">
                <a:solidFill>
                  <a:srgbClr val="2C1B1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Egészség: megfelelő arány és keveredés.</a:t>
            </a:r>
            <a:endParaRPr lang="en-US" sz="2000" dirty="0"/>
          </a:p>
          <a:p>
            <a:pPr marL="177800" indent="-177800">
              <a:buSzPct val="100000"/>
              <a:buChar char="•"/>
            </a:pPr>
            <a:r>
              <a:rPr lang="en-US" sz="2000" dirty="0">
                <a:solidFill>
                  <a:srgbClr val="2C1B1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Betegség: hiány, túlsúly, elkülönülés vagy rossz helyen való felgyülemlés.</a:t>
            </a:r>
            <a:endParaRPr lang="en-US" sz="2000" dirty="0"/>
          </a:p>
        </p:txBody>
      </p:sp>
      <p:sp>
        <p:nvSpPr>
          <p:cNvPr id="21" name="Shape 19"/>
          <p:cNvSpPr/>
          <p:nvPr/>
        </p:nvSpPr>
        <p:spPr>
          <a:xfrm>
            <a:off x="1005840" y="4407408"/>
            <a:ext cx="9555480" cy="1216152"/>
          </a:xfrm>
          <a:prstGeom prst="rect">
            <a:avLst/>
          </a:prstGeom>
          <a:solidFill>
            <a:srgbClr val="FFF8EA"/>
          </a:solidFill>
          <a:ln w="15240">
            <a:solidFill>
              <a:srgbClr val="C18B39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22" name="Text 20"/>
          <p:cNvSpPr/>
          <p:nvPr/>
        </p:nvSpPr>
        <p:spPr>
          <a:xfrm>
            <a:off x="1234440" y="4498848"/>
            <a:ext cx="9326880" cy="74066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Autofit/>
          </a:bodyPr>
          <a:lstStyle/>
          <a:p>
            <a:pPr marL="0" indent="0">
              <a:buNone/>
            </a:pPr>
            <a:r>
              <a:rPr lang="en-US" sz="2000" i="1" dirty="0">
                <a:solidFill>
                  <a:srgbClr val="2C1B1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„Akkor örvend a legtökéletesebb egészségnek, amikor ezek az elemek helyes arányban keverednek benne.”</a:t>
            </a:r>
            <a:endParaRPr lang="en-US" sz="2000" dirty="0"/>
          </a:p>
        </p:txBody>
      </p:sp>
      <p:sp>
        <p:nvSpPr>
          <p:cNvPr id="23" name="Text 21"/>
          <p:cNvSpPr/>
          <p:nvPr/>
        </p:nvSpPr>
        <p:spPr>
          <a:xfrm>
            <a:off x="1234440" y="5276088"/>
            <a:ext cx="9326880" cy="22860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7A695B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Az emberi természet, 35. — rövidített idézet</a:t>
            </a:r>
            <a:endParaRPr lang="en-US" sz="1200" b="1" dirty="0"/>
          </a:p>
        </p:txBody>
      </p:sp>
      <p:sp>
        <p:nvSpPr>
          <p:cNvPr id="24" name="Text 22"/>
          <p:cNvSpPr/>
          <p:nvPr/>
        </p:nvSpPr>
        <p:spPr>
          <a:xfrm>
            <a:off x="11795760" y="6355080"/>
            <a:ext cx="2286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FFFFF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10</a:t>
            </a:r>
            <a:endParaRPr lang="en-US" sz="8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4EAD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EAD7"/>
          </a:solidFill>
          <a:ln w="12700">
            <a:solidFill>
              <a:srgbClr val="F4EAD7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8B2E1A"/>
          </a:solidFill>
          <a:ln w="12700">
            <a:solidFill>
              <a:srgbClr val="8B2E1A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4" name="Shape 2"/>
          <p:cNvSpPr/>
          <p:nvPr/>
        </p:nvSpPr>
        <p:spPr>
          <a:xfrm>
            <a:off x="0" y="6711696"/>
            <a:ext cx="12191695" cy="146304"/>
          </a:xfrm>
          <a:prstGeom prst="rect">
            <a:avLst/>
          </a:prstGeom>
          <a:solidFill>
            <a:srgbClr val="5A351A"/>
          </a:solidFill>
          <a:ln w="12700">
            <a:solidFill>
              <a:srgbClr val="5A351A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5" name="Text 3"/>
          <p:cNvSpPr/>
          <p:nvPr/>
        </p:nvSpPr>
        <p:spPr>
          <a:xfrm>
            <a:off x="594360" y="347472"/>
            <a:ext cx="8686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100" b="1" dirty="0">
                <a:solidFill>
                  <a:srgbClr val="2C1B1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Megfigyelés, prognózis, következtetés</a:t>
            </a:r>
            <a:endParaRPr lang="en-US" sz="3100" dirty="0"/>
          </a:p>
        </p:txBody>
      </p:sp>
      <p:sp>
        <p:nvSpPr>
          <p:cNvPr id="6" name="Shape 4"/>
          <p:cNvSpPr/>
          <p:nvPr/>
        </p:nvSpPr>
        <p:spPr>
          <a:xfrm>
            <a:off x="594360" y="868680"/>
            <a:ext cx="3931920" cy="0"/>
          </a:xfrm>
          <a:prstGeom prst="line">
            <a:avLst/>
          </a:prstGeom>
          <a:noFill/>
          <a:ln w="25400">
            <a:solidFill>
              <a:srgbClr val="C18B39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7" name="Text 5"/>
          <p:cNvSpPr/>
          <p:nvPr/>
        </p:nvSpPr>
        <p:spPr>
          <a:xfrm>
            <a:off x="594360" y="941832"/>
            <a:ext cx="10241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i="1" dirty="0">
                <a:solidFill>
                  <a:srgbClr val="7A695B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 test olvasható jelrendszer.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777240" y="1234440"/>
            <a:ext cx="10332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5A351A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Ha az orvos nem lát közvetlenül a test belsejébe, jelekből olvas: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68680" y="1965960"/>
            <a:ext cx="2148840" cy="566928"/>
          </a:xfrm>
          <a:prstGeom prst="roundRect">
            <a:avLst>
              <a:gd name="adj" fmla="val 12903"/>
            </a:avLst>
          </a:prstGeom>
          <a:solidFill>
            <a:srgbClr val="FFF8EA"/>
          </a:solidFill>
          <a:ln w="12700">
            <a:solidFill>
              <a:srgbClr val="C18B39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10" name="Text 8"/>
          <p:cNvSpPr/>
          <p:nvPr/>
        </p:nvSpPr>
        <p:spPr>
          <a:xfrm>
            <a:off x="960120" y="2121408"/>
            <a:ext cx="1965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2C1B1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hang</a:t>
            </a:r>
            <a:endParaRPr lang="en-US" sz="1800" dirty="0"/>
          </a:p>
        </p:txBody>
      </p:sp>
      <p:sp>
        <p:nvSpPr>
          <p:cNvPr id="11" name="Shape 9"/>
          <p:cNvSpPr/>
          <p:nvPr/>
        </p:nvSpPr>
        <p:spPr>
          <a:xfrm>
            <a:off x="3566160" y="1965960"/>
            <a:ext cx="2148840" cy="566928"/>
          </a:xfrm>
          <a:prstGeom prst="roundRect">
            <a:avLst>
              <a:gd name="adj" fmla="val 12903"/>
            </a:avLst>
          </a:prstGeom>
          <a:solidFill>
            <a:srgbClr val="F8EFD9"/>
          </a:solidFill>
          <a:ln w="12700">
            <a:solidFill>
              <a:srgbClr val="C18B39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12" name="Text 10"/>
          <p:cNvSpPr/>
          <p:nvPr/>
        </p:nvSpPr>
        <p:spPr>
          <a:xfrm>
            <a:off x="3657600" y="2121408"/>
            <a:ext cx="1965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2C1B1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légzés</a:t>
            </a:r>
            <a:endParaRPr lang="en-US" sz="1800" dirty="0"/>
          </a:p>
        </p:txBody>
      </p:sp>
      <p:sp>
        <p:nvSpPr>
          <p:cNvPr id="13" name="Shape 11"/>
          <p:cNvSpPr/>
          <p:nvPr/>
        </p:nvSpPr>
        <p:spPr>
          <a:xfrm>
            <a:off x="6263640" y="1965960"/>
            <a:ext cx="2148840" cy="566928"/>
          </a:xfrm>
          <a:prstGeom prst="roundRect">
            <a:avLst>
              <a:gd name="adj" fmla="val 12903"/>
            </a:avLst>
          </a:prstGeom>
          <a:solidFill>
            <a:srgbClr val="FFF8EA"/>
          </a:solidFill>
          <a:ln w="12700">
            <a:solidFill>
              <a:srgbClr val="C18B39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14" name="Text 12"/>
          <p:cNvSpPr/>
          <p:nvPr/>
        </p:nvSpPr>
        <p:spPr>
          <a:xfrm>
            <a:off x="6355080" y="2121408"/>
            <a:ext cx="1965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2C1B1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váladék</a:t>
            </a:r>
            <a:endParaRPr lang="en-US" sz="1800" dirty="0"/>
          </a:p>
        </p:txBody>
      </p:sp>
      <p:sp>
        <p:nvSpPr>
          <p:cNvPr id="15" name="Shape 13"/>
          <p:cNvSpPr/>
          <p:nvPr/>
        </p:nvSpPr>
        <p:spPr>
          <a:xfrm>
            <a:off x="8961120" y="1965960"/>
            <a:ext cx="2148840" cy="566928"/>
          </a:xfrm>
          <a:prstGeom prst="roundRect">
            <a:avLst>
              <a:gd name="adj" fmla="val 12903"/>
            </a:avLst>
          </a:prstGeom>
          <a:solidFill>
            <a:srgbClr val="F8EFD9"/>
          </a:solidFill>
          <a:ln w="12700">
            <a:solidFill>
              <a:srgbClr val="C18B39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16" name="Text 14"/>
          <p:cNvSpPr/>
          <p:nvPr/>
        </p:nvSpPr>
        <p:spPr>
          <a:xfrm>
            <a:off x="9052560" y="2121408"/>
            <a:ext cx="1965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2C1B1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szag</a:t>
            </a:r>
            <a:endParaRPr lang="en-US" sz="1800" dirty="0"/>
          </a:p>
        </p:txBody>
      </p:sp>
      <p:sp>
        <p:nvSpPr>
          <p:cNvPr id="17" name="Shape 15"/>
          <p:cNvSpPr/>
          <p:nvPr/>
        </p:nvSpPr>
        <p:spPr>
          <a:xfrm>
            <a:off x="868680" y="3063240"/>
            <a:ext cx="2148840" cy="566928"/>
          </a:xfrm>
          <a:prstGeom prst="roundRect">
            <a:avLst>
              <a:gd name="adj" fmla="val 12903"/>
            </a:avLst>
          </a:prstGeom>
          <a:solidFill>
            <a:srgbClr val="FFF8EA"/>
          </a:solidFill>
          <a:ln w="12700">
            <a:solidFill>
              <a:srgbClr val="C18B39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18" name="Text 16"/>
          <p:cNvSpPr/>
          <p:nvPr/>
        </p:nvSpPr>
        <p:spPr>
          <a:xfrm>
            <a:off x="960120" y="3218688"/>
            <a:ext cx="1965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2C1B1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szín</a:t>
            </a:r>
            <a:endParaRPr lang="en-US" sz="1800" dirty="0"/>
          </a:p>
        </p:txBody>
      </p:sp>
      <p:sp>
        <p:nvSpPr>
          <p:cNvPr id="19" name="Shape 17"/>
          <p:cNvSpPr/>
          <p:nvPr/>
        </p:nvSpPr>
        <p:spPr>
          <a:xfrm>
            <a:off x="3566160" y="3063240"/>
            <a:ext cx="2148840" cy="566928"/>
          </a:xfrm>
          <a:prstGeom prst="roundRect">
            <a:avLst>
              <a:gd name="adj" fmla="val 12903"/>
            </a:avLst>
          </a:prstGeom>
          <a:solidFill>
            <a:srgbClr val="F8EFD9"/>
          </a:solidFill>
          <a:ln w="12700">
            <a:solidFill>
              <a:srgbClr val="C18B39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20" name="Text 18"/>
          <p:cNvSpPr/>
          <p:nvPr/>
        </p:nvSpPr>
        <p:spPr>
          <a:xfrm>
            <a:off x="3657600" y="3218688"/>
            <a:ext cx="1965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2C1B1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sűrűség</a:t>
            </a:r>
            <a:endParaRPr lang="en-US" sz="1800" dirty="0"/>
          </a:p>
        </p:txBody>
      </p:sp>
      <p:sp>
        <p:nvSpPr>
          <p:cNvPr id="21" name="Shape 19"/>
          <p:cNvSpPr/>
          <p:nvPr/>
        </p:nvSpPr>
        <p:spPr>
          <a:xfrm>
            <a:off x="6263640" y="3063240"/>
            <a:ext cx="2148840" cy="566928"/>
          </a:xfrm>
          <a:prstGeom prst="roundRect">
            <a:avLst>
              <a:gd name="adj" fmla="val 12903"/>
            </a:avLst>
          </a:prstGeom>
          <a:solidFill>
            <a:srgbClr val="FFF8EA"/>
          </a:solidFill>
          <a:ln w="12700">
            <a:solidFill>
              <a:srgbClr val="C18B39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22" name="Text 20"/>
          <p:cNvSpPr/>
          <p:nvPr/>
        </p:nvSpPr>
        <p:spPr>
          <a:xfrm>
            <a:off x="6355080" y="3218688"/>
            <a:ext cx="1965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2C1B1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időbeli lefolyás</a:t>
            </a:r>
            <a:endParaRPr lang="en-US" sz="1800" dirty="0"/>
          </a:p>
        </p:txBody>
      </p:sp>
      <p:sp>
        <p:nvSpPr>
          <p:cNvPr id="23" name="Text 21"/>
          <p:cNvSpPr/>
          <p:nvPr/>
        </p:nvSpPr>
        <p:spPr>
          <a:xfrm>
            <a:off x="1005840" y="4343400"/>
            <a:ext cx="1014984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fontScale="92500" lnSpcReduction="20000"/>
          </a:bodyPr>
          <a:lstStyle/>
          <a:p>
            <a:pPr marL="0" indent="0" algn="ctr">
              <a:buNone/>
            </a:pPr>
            <a:r>
              <a:rPr lang="en-US" sz="2200" i="1" dirty="0">
                <a:solidFill>
                  <a:srgbClr val="2C1B1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Ez nem modern diagnosztika, de történeti értelemben döntő: a betegség jelek alapján megérthető folyamat lesz.</a:t>
            </a:r>
            <a:endParaRPr lang="en-US" sz="2200" dirty="0"/>
          </a:p>
        </p:txBody>
      </p:sp>
      <p:sp>
        <p:nvSpPr>
          <p:cNvPr id="24" name="Text 22"/>
          <p:cNvSpPr/>
          <p:nvPr/>
        </p:nvSpPr>
        <p:spPr>
          <a:xfrm>
            <a:off x="11795760" y="6355080"/>
            <a:ext cx="2286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FFFFF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11</a:t>
            </a:r>
            <a:endParaRPr lang="en-US" sz="8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4EAD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347472"/>
            <a:ext cx="12191695" cy="6858000"/>
          </a:xfrm>
          <a:prstGeom prst="rect">
            <a:avLst/>
          </a:prstGeom>
          <a:solidFill>
            <a:srgbClr val="F4EAD7"/>
          </a:solidFill>
          <a:ln w="12700">
            <a:solidFill>
              <a:srgbClr val="F4EAD7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8B2E1A"/>
          </a:solidFill>
          <a:ln w="12700">
            <a:solidFill>
              <a:srgbClr val="8B2E1A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4" name="Shape 2"/>
          <p:cNvSpPr/>
          <p:nvPr/>
        </p:nvSpPr>
        <p:spPr>
          <a:xfrm>
            <a:off x="0" y="6711696"/>
            <a:ext cx="12191695" cy="146304"/>
          </a:xfrm>
          <a:prstGeom prst="rect">
            <a:avLst/>
          </a:prstGeom>
          <a:solidFill>
            <a:srgbClr val="5A351A"/>
          </a:solidFill>
          <a:ln w="12700">
            <a:solidFill>
              <a:srgbClr val="5A351A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5" name="Text 3"/>
          <p:cNvSpPr/>
          <p:nvPr/>
        </p:nvSpPr>
        <p:spPr>
          <a:xfrm>
            <a:off x="594360" y="347472"/>
            <a:ext cx="8686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100" b="1" dirty="0">
                <a:solidFill>
                  <a:srgbClr val="2C1B1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 környezet és az ember</a:t>
            </a:r>
            <a:endParaRPr lang="en-US" sz="3100" dirty="0"/>
          </a:p>
        </p:txBody>
      </p:sp>
      <p:sp>
        <p:nvSpPr>
          <p:cNvPr id="6" name="Shape 4"/>
          <p:cNvSpPr/>
          <p:nvPr/>
        </p:nvSpPr>
        <p:spPr>
          <a:xfrm>
            <a:off x="594360" y="868680"/>
            <a:ext cx="3931920" cy="0"/>
          </a:xfrm>
          <a:prstGeom prst="line">
            <a:avLst/>
          </a:prstGeom>
          <a:noFill/>
          <a:ln w="25400">
            <a:solidFill>
              <a:srgbClr val="C18B39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7" name="Text 5"/>
          <p:cNvSpPr/>
          <p:nvPr/>
        </p:nvSpPr>
        <p:spPr>
          <a:xfrm>
            <a:off x="594360" y="941832"/>
            <a:ext cx="10241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i="1" dirty="0">
                <a:solidFill>
                  <a:srgbClr val="7A695B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Levegő, vizek, helyek: az ember nem elszigetelt test.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6583680" y="1463040"/>
            <a:ext cx="4526280" cy="3063240"/>
          </a:xfrm>
          <a:prstGeom prst="rect">
            <a:avLst/>
          </a:prstGeom>
          <a:solidFill>
            <a:srgbClr val="FFF8EA"/>
          </a:solidFill>
          <a:ln w="15240">
            <a:solidFill>
              <a:srgbClr val="C18B39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pic>
        <p:nvPicPr>
          <p:cNvPr id="9" name="Image 0" descr="/mnt/data/a_EyDKYXpMuZmtMBuKOpkwPBgQ3BZF7sU3x2hTEyS7dkKCgja1yQnv9NgMwCf8UneFsiyEYoOpx-BWUaIyAXpnWKl_aq6dVnTghEyzcIuRZ2XQ60drmhsMXByVAtDW72cSqAk6pfwpI_9N92Q8IxQ6xwYo0ff5ttXuZZtvXESjpjghuP70bbqmCfoZJF45RI.jpeg"/>
          <p:cNvPicPr>
            <a:picLocks noChangeAspect="1"/>
          </p:cNvPicPr>
          <p:nvPr/>
        </p:nvPicPr>
        <p:blipFill>
          <a:blip r:embed="rId3"/>
          <a:srcRect t="5326" b="5326"/>
          <a:stretch/>
        </p:blipFill>
        <p:spPr>
          <a:xfrm>
            <a:off x="6629400" y="1508760"/>
            <a:ext cx="4434840" cy="2971800"/>
          </a:xfrm>
          <a:prstGeom prst="rect">
            <a:avLst/>
          </a:prstGeom>
        </p:spPr>
      </p:pic>
      <p:sp>
        <p:nvSpPr>
          <p:cNvPr id="10" name="Text 7"/>
          <p:cNvSpPr/>
          <p:nvPr/>
        </p:nvSpPr>
        <p:spPr>
          <a:xfrm>
            <a:off x="777240" y="1417320"/>
            <a:ext cx="5303520" cy="31546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177800" indent="-177800">
              <a:buSzPct val="100000"/>
              <a:buChar char="•"/>
            </a:pPr>
            <a:r>
              <a:rPr lang="en-US" sz="2000" dirty="0">
                <a:solidFill>
                  <a:srgbClr val="2C1B1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 Gyűjtemény tartalmazza A levegőről, a vizekről és a helyekről című művet is.</a:t>
            </a:r>
            <a:endParaRPr lang="en-US" sz="2000" dirty="0"/>
          </a:p>
          <a:p>
            <a:pPr marL="177800" indent="-177800">
              <a:buSzPct val="100000"/>
              <a:buChar char="•"/>
            </a:pPr>
            <a:r>
              <a:rPr lang="en-US" sz="2000" dirty="0">
                <a:solidFill>
                  <a:srgbClr val="2C1B1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 diagnózis része lehet a táj, víz, éghajlat, évszak és életmód figyelése.</a:t>
            </a:r>
            <a:endParaRPr lang="en-US" sz="2000" dirty="0"/>
          </a:p>
          <a:p>
            <a:pPr marL="177800" indent="-177800">
              <a:buSzPct val="100000"/>
              <a:buChar char="•"/>
            </a:pPr>
            <a:r>
              <a:rPr lang="en-US" sz="2000" dirty="0">
                <a:solidFill>
                  <a:srgbClr val="2C1B1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 test és környezet viszonya történeti szempontból a görög természeti gondolkodás egyik alapmozzanata</a:t>
            </a:r>
            <a:r>
              <a:rPr lang="en-US" sz="1800" dirty="0">
                <a:solidFill>
                  <a:srgbClr val="2C1B1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.</a:t>
            </a:r>
            <a:endParaRPr lang="en-US" sz="1800" dirty="0"/>
          </a:p>
        </p:txBody>
      </p:sp>
      <p:sp>
        <p:nvSpPr>
          <p:cNvPr id="11" name="Shape 8"/>
          <p:cNvSpPr/>
          <p:nvPr/>
        </p:nvSpPr>
        <p:spPr>
          <a:xfrm>
            <a:off x="914400" y="4846320"/>
            <a:ext cx="5463540" cy="1389888"/>
          </a:xfrm>
          <a:prstGeom prst="rect">
            <a:avLst/>
          </a:prstGeom>
          <a:solidFill>
            <a:srgbClr val="FFF8EA"/>
          </a:solidFill>
          <a:ln w="15240">
            <a:solidFill>
              <a:srgbClr val="C18B39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12" name="Text 9"/>
          <p:cNvSpPr/>
          <p:nvPr/>
        </p:nvSpPr>
        <p:spPr>
          <a:xfrm>
            <a:off x="1143000" y="4846320"/>
            <a:ext cx="5120640" cy="10515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Autofit/>
          </a:bodyPr>
          <a:lstStyle/>
          <a:p>
            <a:pPr marL="0" indent="0">
              <a:buNone/>
            </a:pPr>
            <a:r>
              <a:rPr lang="en-US" sz="2000" i="1" dirty="0">
                <a:solidFill>
                  <a:srgbClr val="2C1B1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„Sok hippokratészi írás állapít meg világos összefüggést a természet tényezői és a szervezet között.”</a:t>
            </a:r>
            <a:endParaRPr lang="en-US" sz="2000" dirty="0"/>
          </a:p>
        </p:txBody>
      </p:sp>
      <p:sp>
        <p:nvSpPr>
          <p:cNvPr id="13" name="Text 10"/>
          <p:cNvSpPr/>
          <p:nvPr/>
        </p:nvSpPr>
        <p:spPr>
          <a:xfrm>
            <a:off x="1143000" y="5952743"/>
            <a:ext cx="5120640" cy="22860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7A695B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Schultheisz bevezetése, 10.</a:t>
            </a:r>
            <a:endParaRPr lang="en-US" sz="950" dirty="0"/>
          </a:p>
        </p:txBody>
      </p:sp>
      <p:sp>
        <p:nvSpPr>
          <p:cNvPr id="14" name="Text 11"/>
          <p:cNvSpPr/>
          <p:nvPr/>
        </p:nvSpPr>
        <p:spPr>
          <a:xfrm>
            <a:off x="6629400" y="4599432"/>
            <a:ext cx="4434840" cy="210312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>
              <a:buNone/>
            </a:pPr>
            <a:r>
              <a:rPr lang="en-US" sz="850" dirty="0">
                <a:solidFill>
                  <a:srgbClr val="7A695B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Kép: Wikimedia Commons, Asklepieion (Kos).</a:t>
            </a:r>
            <a:endParaRPr lang="en-US" sz="850" dirty="0"/>
          </a:p>
        </p:txBody>
      </p:sp>
      <p:sp>
        <p:nvSpPr>
          <p:cNvPr id="15" name="Text 12"/>
          <p:cNvSpPr/>
          <p:nvPr/>
        </p:nvSpPr>
        <p:spPr>
          <a:xfrm>
            <a:off x="11795760" y="6355080"/>
            <a:ext cx="2286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FFFFF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12</a:t>
            </a:r>
            <a:endParaRPr lang="en-US" sz="8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4EAD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1" y="137160"/>
            <a:ext cx="12191695" cy="6858000"/>
          </a:xfrm>
          <a:prstGeom prst="rect">
            <a:avLst/>
          </a:prstGeom>
          <a:solidFill>
            <a:srgbClr val="F4EAD7"/>
          </a:solidFill>
          <a:ln w="12700">
            <a:solidFill>
              <a:srgbClr val="F4EAD7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8B2E1A"/>
          </a:solidFill>
          <a:ln w="12700">
            <a:solidFill>
              <a:srgbClr val="8B2E1A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4" name="Shape 2"/>
          <p:cNvSpPr/>
          <p:nvPr/>
        </p:nvSpPr>
        <p:spPr>
          <a:xfrm>
            <a:off x="0" y="6711696"/>
            <a:ext cx="12191695" cy="146304"/>
          </a:xfrm>
          <a:prstGeom prst="rect">
            <a:avLst/>
          </a:prstGeom>
          <a:solidFill>
            <a:srgbClr val="5A351A"/>
          </a:solidFill>
          <a:ln w="12700">
            <a:solidFill>
              <a:srgbClr val="5A351A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5" name="Text 3"/>
          <p:cNvSpPr/>
          <p:nvPr/>
        </p:nvSpPr>
        <p:spPr>
          <a:xfrm>
            <a:off x="594360" y="347472"/>
            <a:ext cx="8686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100" b="1" dirty="0">
                <a:solidFill>
                  <a:srgbClr val="2C1B1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Miért ókortörténeti forrás?</a:t>
            </a:r>
            <a:endParaRPr lang="en-US" sz="3100" dirty="0"/>
          </a:p>
        </p:txBody>
      </p:sp>
      <p:sp>
        <p:nvSpPr>
          <p:cNvPr id="6" name="Shape 4"/>
          <p:cNvSpPr/>
          <p:nvPr/>
        </p:nvSpPr>
        <p:spPr>
          <a:xfrm>
            <a:off x="594360" y="868680"/>
            <a:ext cx="3931920" cy="0"/>
          </a:xfrm>
          <a:prstGeom prst="line">
            <a:avLst/>
          </a:prstGeom>
          <a:noFill/>
          <a:ln w="25400">
            <a:solidFill>
              <a:srgbClr val="C18B39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7" name="Text 5"/>
          <p:cNvSpPr/>
          <p:nvPr/>
        </p:nvSpPr>
        <p:spPr>
          <a:xfrm>
            <a:off x="594360" y="941832"/>
            <a:ext cx="10241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i="1" dirty="0">
                <a:solidFill>
                  <a:srgbClr val="7A695B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Nemcsak gyógyításról, hanem gondolkodásmódról beszél.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868680" y="1463040"/>
            <a:ext cx="3017520" cy="960120"/>
          </a:xfrm>
          <a:prstGeom prst="rect">
            <a:avLst/>
          </a:prstGeom>
          <a:solidFill>
            <a:srgbClr val="FFF8EA"/>
          </a:solidFill>
          <a:ln w="13970">
            <a:solidFill>
              <a:srgbClr val="C18B39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9" name="Text 7"/>
          <p:cNvSpPr/>
          <p:nvPr/>
        </p:nvSpPr>
        <p:spPr>
          <a:xfrm>
            <a:off x="1005840" y="1609344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8B2E1A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emberi természet</a:t>
            </a:r>
            <a:endParaRPr lang="en-US" sz="1900" dirty="0"/>
          </a:p>
        </p:txBody>
      </p:sp>
      <p:sp>
        <p:nvSpPr>
          <p:cNvPr id="10" name="Text 8"/>
          <p:cNvSpPr/>
          <p:nvPr/>
        </p:nvSpPr>
        <p:spPr>
          <a:xfrm>
            <a:off x="1051560" y="1965960"/>
            <a:ext cx="26517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500" dirty="0">
                <a:solidFill>
                  <a:srgbClr val="2C1B1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test, egyensúly, nedvek</a:t>
            </a:r>
            <a:endParaRPr lang="en-US" sz="1500" dirty="0"/>
          </a:p>
        </p:txBody>
      </p:sp>
      <p:sp>
        <p:nvSpPr>
          <p:cNvPr id="11" name="Shape 9"/>
          <p:cNvSpPr/>
          <p:nvPr/>
        </p:nvSpPr>
        <p:spPr>
          <a:xfrm>
            <a:off x="4572000" y="1463040"/>
            <a:ext cx="3017520" cy="960120"/>
          </a:xfrm>
          <a:prstGeom prst="rect">
            <a:avLst/>
          </a:prstGeom>
          <a:solidFill>
            <a:srgbClr val="FFF8EA"/>
          </a:solidFill>
          <a:ln w="13970">
            <a:solidFill>
              <a:srgbClr val="C18B39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12" name="Text 10"/>
          <p:cNvSpPr/>
          <p:nvPr/>
        </p:nvSpPr>
        <p:spPr>
          <a:xfrm>
            <a:off x="4709160" y="1609344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8B2E1A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szakmai tudás</a:t>
            </a:r>
            <a:endParaRPr lang="en-US" sz="1900" dirty="0"/>
          </a:p>
        </p:txBody>
      </p:sp>
      <p:sp>
        <p:nvSpPr>
          <p:cNvPr id="13" name="Text 11"/>
          <p:cNvSpPr/>
          <p:nvPr/>
        </p:nvSpPr>
        <p:spPr>
          <a:xfrm>
            <a:off x="4754880" y="1965960"/>
            <a:ext cx="26517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500" dirty="0">
                <a:solidFill>
                  <a:srgbClr val="2C1B1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tanulás, képzés, tekintély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8275320" y="1463040"/>
            <a:ext cx="3017520" cy="960120"/>
          </a:xfrm>
          <a:prstGeom prst="rect">
            <a:avLst/>
          </a:prstGeom>
          <a:solidFill>
            <a:srgbClr val="FFF8EA"/>
          </a:solidFill>
          <a:ln w="13970">
            <a:solidFill>
              <a:srgbClr val="C18B39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15" name="Text 13"/>
          <p:cNvSpPr/>
          <p:nvPr/>
        </p:nvSpPr>
        <p:spPr>
          <a:xfrm>
            <a:off x="8412480" y="1609344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8B2E1A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vallás és ráció</a:t>
            </a:r>
            <a:endParaRPr lang="en-US" sz="1900" dirty="0"/>
          </a:p>
        </p:txBody>
      </p:sp>
      <p:sp>
        <p:nvSpPr>
          <p:cNvPr id="16" name="Text 14"/>
          <p:cNvSpPr/>
          <p:nvPr/>
        </p:nvSpPr>
        <p:spPr>
          <a:xfrm>
            <a:off x="8458200" y="1965960"/>
            <a:ext cx="26517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85000" lnSpcReduction="10000"/>
          </a:bodyPr>
          <a:lstStyle/>
          <a:p>
            <a:pPr marL="0" indent="0" algn="ctr">
              <a:buNone/>
            </a:pPr>
            <a:r>
              <a:rPr lang="en-US" sz="1500" dirty="0">
                <a:solidFill>
                  <a:srgbClr val="2C1B1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istenek neve mellett természetes okok</a:t>
            </a:r>
            <a:endParaRPr lang="en-US" sz="1500" dirty="0"/>
          </a:p>
        </p:txBody>
      </p:sp>
      <p:sp>
        <p:nvSpPr>
          <p:cNvPr id="17" name="Shape 15"/>
          <p:cNvSpPr/>
          <p:nvPr/>
        </p:nvSpPr>
        <p:spPr>
          <a:xfrm>
            <a:off x="868680" y="3063240"/>
            <a:ext cx="3017520" cy="960120"/>
          </a:xfrm>
          <a:prstGeom prst="rect">
            <a:avLst/>
          </a:prstGeom>
          <a:solidFill>
            <a:srgbClr val="FFF8EA"/>
          </a:solidFill>
          <a:ln w="13970">
            <a:solidFill>
              <a:srgbClr val="C18B39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18" name="Text 16"/>
          <p:cNvSpPr/>
          <p:nvPr/>
        </p:nvSpPr>
        <p:spPr>
          <a:xfrm>
            <a:off x="1005840" y="3209544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8B2E1A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társadalmi bizalom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051560" y="3566160"/>
            <a:ext cx="26517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500" dirty="0">
                <a:solidFill>
                  <a:srgbClr val="2C1B1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beteg háza, titoktartás, etika</a:t>
            </a:r>
            <a:endParaRPr lang="en-US" sz="1500" dirty="0"/>
          </a:p>
        </p:txBody>
      </p:sp>
      <p:sp>
        <p:nvSpPr>
          <p:cNvPr id="20" name="Shape 18"/>
          <p:cNvSpPr/>
          <p:nvPr/>
        </p:nvSpPr>
        <p:spPr>
          <a:xfrm>
            <a:off x="4572000" y="3063240"/>
            <a:ext cx="3017520" cy="960120"/>
          </a:xfrm>
          <a:prstGeom prst="rect">
            <a:avLst/>
          </a:prstGeom>
          <a:solidFill>
            <a:srgbClr val="FFF8EA"/>
          </a:solidFill>
          <a:ln w="13970">
            <a:solidFill>
              <a:srgbClr val="C18B39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21" name="Text 19"/>
          <p:cNvSpPr/>
          <p:nvPr/>
        </p:nvSpPr>
        <p:spPr>
          <a:xfrm>
            <a:off x="4709160" y="3209544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8B2E1A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környezet</a:t>
            </a:r>
            <a:endParaRPr lang="en-US" sz="1900" dirty="0"/>
          </a:p>
        </p:txBody>
      </p:sp>
      <p:sp>
        <p:nvSpPr>
          <p:cNvPr id="22" name="Text 20"/>
          <p:cNvSpPr/>
          <p:nvPr/>
        </p:nvSpPr>
        <p:spPr>
          <a:xfrm>
            <a:off x="4754880" y="3566160"/>
            <a:ext cx="26517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500" dirty="0">
                <a:solidFill>
                  <a:srgbClr val="2C1B1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levegő, víz, helyek, életmód</a:t>
            </a:r>
            <a:endParaRPr lang="en-US" sz="1500" dirty="0"/>
          </a:p>
        </p:txBody>
      </p:sp>
      <p:sp>
        <p:nvSpPr>
          <p:cNvPr id="23" name="Shape 21"/>
          <p:cNvSpPr/>
          <p:nvPr/>
        </p:nvSpPr>
        <p:spPr>
          <a:xfrm>
            <a:off x="1143000" y="5047488"/>
            <a:ext cx="10149840" cy="1252728"/>
          </a:xfrm>
          <a:prstGeom prst="rect">
            <a:avLst/>
          </a:prstGeom>
          <a:solidFill>
            <a:srgbClr val="FFF8EA"/>
          </a:solidFill>
          <a:ln w="15240">
            <a:solidFill>
              <a:srgbClr val="C18B39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24" name="Text 22"/>
          <p:cNvSpPr/>
          <p:nvPr/>
        </p:nvSpPr>
        <p:spPr>
          <a:xfrm>
            <a:off x="1371600" y="5111496"/>
            <a:ext cx="9509760" cy="71323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Autofit/>
          </a:bodyPr>
          <a:lstStyle/>
          <a:p>
            <a:pPr marL="0" indent="0">
              <a:buNone/>
            </a:pPr>
            <a:r>
              <a:rPr lang="en-US" sz="2000" i="1" dirty="0">
                <a:solidFill>
                  <a:srgbClr val="2C1B1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„A Hippokratészi Gyűjtemény jelentősége több mint orvostörténeti, illetve filológiai: európai filozófia- és művelődéstörténet is.”</a:t>
            </a:r>
            <a:endParaRPr lang="en-US" sz="2000" dirty="0"/>
          </a:p>
        </p:txBody>
      </p:sp>
      <p:sp>
        <p:nvSpPr>
          <p:cNvPr id="25" name="Text 23"/>
          <p:cNvSpPr/>
          <p:nvPr/>
        </p:nvSpPr>
        <p:spPr>
          <a:xfrm>
            <a:off x="1371600" y="5952743"/>
            <a:ext cx="9281160" cy="22860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7A695B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Schultheisz bevezetése, 10</a:t>
            </a:r>
            <a:r>
              <a:rPr lang="en-US" sz="950" dirty="0">
                <a:solidFill>
                  <a:srgbClr val="7A695B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.</a:t>
            </a:r>
            <a:endParaRPr lang="en-US" sz="950" dirty="0"/>
          </a:p>
        </p:txBody>
      </p:sp>
      <p:sp>
        <p:nvSpPr>
          <p:cNvPr id="26" name="Text 24"/>
          <p:cNvSpPr/>
          <p:nvPr/>
        </p:nvSpPr>
        <p:spPr>
          <a:xfrm>
            <a:off x="11795760" y="6355080"/>
            <a:ext cx="2286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FFFFF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13</a:t>
            </a:r>
            <a:endParaRPr lang="en-US" sz="8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4EAD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EAD7"/>
          </a:solidFill>
          <a:ln w="12700">
            <a:solidFill>
              <a:srgbClr val="F4EAD7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8B2E1A"/>
          </a:solidFill>
          <a:ln w="12700">
            <a:solidFill>
              <a:srgbClr val="8B2E1A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4" name="Shape 2"/>
          <p:cNvSpPr/>
          <p:nvPr/>
        </p:nvSpPr>
        <p:spPr>
          <a:xfrm>
            <a:off x="0" y="6711696"/>
            <a:ext cx="12191695" cy="146304"/>
          </a:xfrm>
          <a:prstGeom prst="rect">
            <a:avLst/>
          </a:prstGeom>
          <a:solidFill>
            <a:srgbClr val="5A351A"/>
          </a:solidFill>
          <a:ln w="12700">
            <a:solidFill>
              <a:srgbClr val="5A351A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5" name="Text 3"/>
          <p:cNvSpPr/>
          <p:nvPr/>
        </p:nvSpPr>
        <p:spPr>
          <a:xfrm>
            <a:off x="594360" y="347472"/>
            <a:ext cx="8686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100" b="1" dirty="0">
                <a:solidFill>
                  <a:srgbClr val="2C1B1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Zárás: a hippokratészi fordulat</a:t>
            </a:r>
            <a:endParaRPr lang="en-US" sz="3100" dirty="0"/>
          </a:p>
        </p:txBody>
      </p:sp>
      <p:sp>
        <p:nvSpPr>
          <p:cNvPr id="6" name="Shape 4"/>
          <p:cNvSpPr/>
          <p:nvPr/>
        </p:nvSpPr>
        <p:spPr>
          <a:xfrm>
            <a:off x="594360" y="868680"/>
            <a:ext cx="3931920" cy="0"/>
          </a:xfrm>
          <a:prstGeom prst="line">
            <a:avLst/>
          </a:prstGeom>
          <a:noFill/>
          <a:ln w="25400">
            <a:solidFill>
              <a:srgbClr val="C18B39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7" name="Text 5"/>
          <p:cNvSpPr/>
          <p:nvPr/>
        </p:nvSpPr>
        <p:spPr>
          <a:xfrm>
            <a:off x="594360" y="941832"/>
            <a:ext cx="10241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i="1" dirty="0">
                <a:solidFill>
                  <a:srgbClr val="7A695B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 mítosztól nem elszakadva, hanem azon túllépve.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777240" y="1371600"/>
            <a:ext cx="3017520" cy="4434840"/>
          </a:xfrm>
          <a:prstGeom prst="rect">
            <a:avLst/>
          </a:prstGeom>
          <a:solidFill>
            <a:srgbClr val="FFF8EA"/>
          </a:solidFill>
          <a:ln w="15240">
            <a:solidFill>
              <a:srgbClr val="C18B39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pic>
        <p:nvPicPr>
          <p:cNvPr id="9" name="Image 0" descr="/mnt/data/5wz13jvfMOTXXP9UsWXFN3ON22_vI3SaHY37XvP3pxuzN3FpqVW_jhBcO5Un-PRycQAu1n6BFhaVCcH-jpU0LncffoLVja24sx1d_kBZXmpv4ScYyy8fPePOfo8h_DniRt3YD2lMel2d57mEDRkMqvR753ND85CupSVlXHF8oJ4p6Olo3MHVQDWG4VNLBstd.jpeg"/>
          <p:cNvPicPr>
            <a:picLocks noChangeAspect="1"/>
          </p:cNvPicPr>
          <p:nvPr/>
        </p:nvPicPr>
        <p:blipFill>
          <a:blip r:embed="rId3"/>
          <a:srcRect t="12492" b="12492"/>
          <a:stretch/>
        </p:blipFill>
        <p:spPr>
          <a:xfrm>
            <a:off x="822960" y="1417320"/>
            <a:ext cx="2926080" cy="4343400"/>
          </a:xfrm>
          <a:prstGeom prst="rect">
            <a:avLst/>
          </a:prstGeom>
        </p:spPr>
      </p:pic>
      <p:sp>
        <p:nvSpPr>
          <p:cNvPr id="10" name="Text 7"/>
          <p:cNvSpPr/>
          <p:nvPr/>
        </p:nvSpPr>
        <p:spPr>
          <a:xfrm>
            <a:off x="4251960" y="1554480"/>
            <a:ext cx="6903720" cy="196596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 fontScale="92500"/>
          </a:bodyPr>
          <a:lstStyle/>
          <a:p>
            <a:pPr marL="0" indent="0">
              <a:buNone/>
            </a:pPr>
            <a:r>
              <a:rPr lang="en-US" sz="2500" b="1" dirty="0">
                <a:solidFill>
                  <a:srgbClr val="2C1B1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Hippokratész jelentősége nem abban áll, hogy a modern orvostudományt már birtokolta volna, hanem abban, hogy a betegséget kivette a puszta mítosz világából, és az ok, a természet, a megfigyelés és a szakmai felelősség világába helyezte.</a:t>
            </a:r>
            <a:endParaRPr lang="en-US" sz="2500" dirty="0"/>
          </a:p>
        </p:txBody>
      </p:sp>
      <p:sp>
        <p:nvSpPr>
          <p:cNvPr id="11" name="Shape 8"/>
          <p:cNvSpPr/>
          <p:nvPr/>
        </p:nvSpPr>
        <p:spPr>
          <a:xfrm>
            <a:off x="4480560" y="3886200"/>
            <a:ext cx="1143000" cy="411480"/>
          </a:xfrm>
          <a:prstGeom prst="roundRect">
            <a:avLst>
              <a:gd name="adj" fmla="val 20000"/>
            </a:avLst>
          </a:prstGeom>
          <a:solidFill>
            <a:srgbClr val="8B2E1A"/>
          </a:solidFill>
          <a:ln w="12700">
            <a:solidFill>
              <a:srgbClr val="8B2E1A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12" name="Text 9"/>
          <p:cNvSpPr/>
          <p:nvPr/>
        </p:nvSpPr>
        <p:spPr>
          <a:xfrm>
            <a:off x="4572000" y="3968496"/>
            <a:ext cx="9601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ok</a:t>
            </a:r>
            <a:endParaRPr lang="en-US" sz="1600" dirty="0"/>
          </a:p>
        </p:txBody>
      </p:sp>
      <p:sp>
        <p:nvSpPr>
          <p:cNvPr id="13" name="Shape 10"/>
          <p:cNvSpPr/>
          <p:nvPr/>
        </p:nvSpPr>
        <p:spPr>
          <a:xfrm>
            <a:off x="5806440" y="3886200"/>
            <a:ext cx="1645920" cy="411480"/>
          </a:xfrm>
          <a:prstGeom prst="roundRect">
            <a:avLst>
              <a:gd name="adj" fmla="val 20000"/>
            </a:avLst>
          </a:prstGeom>
          <a:solidFill>
            <a:srgbClr val="5A351A"/>
          </a:solidFill>
          <a:ln w="12700">
            <a:solidFill>
              <a:srgbClr val="5A351A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14" name="Text 11"/>
          <p:cNvSpPr/>
          <p:nvPr/>
        </p:nvSpPr>
        <p:spPr>
          <a:xfrm>
            <a:off x="5897880" y="3968496"/>
            <a:ext cx="14630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természet</a:t>
            </a:r>
            <a:endParaRPr lang="en-US" sz="1600" dirty="0"/>
          </a:p>
        </p:txBody>
      </p:sp>
      <p:sp>
        <p:nvSpPr>
          <p:cNvPr id="15" name="Shape 12"/>
          <p:cNvSpPr/>
          <p:nvPr/>
        </p:nvSpPr>
        <p:spPr>
          <a:xfrm>
            <a:off x="7635240" y="3886200"/>
            <a:ext cx="1828800" cy="411480"/>
          </a:xfrm>
          <a:prstGeom prst="roundRect">
            <a:avLst>
              <a:gd name="adj" fmla="val 20000"/>
            </a:avLst>
          </a:prstGeom>
          <a:solidFill>
            <a:srgbClr val="C18B39"/>
          </a:solidFill>
          <a:ln w="12700">
            <a:solidFill>
              <a:srgbClr val="C18B39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16" name="Text 13"/>
          <p:cNvSpPr/>
          <p:nvPr/>
        </p:nvSpPr>
        <p:spPr>
          <a:xfrm>
            <a:off x="7726680" y="3968496"/>
            <a:ext cx="16459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megfigyelés</a:t>
            </a:r>
            <a:endParaRPr lang="en-US" sz="1600" dirty="0"/>
          </a:p>
        </p:txBody>
      </p:sp>
      <p:sp>
        <p:nvSpPr>
          <p:cNvPr id="17" name="Shape 14"/>
          <p:cNvSpPr/>
          <p:nvPr/>
        </p:nvSpPr>
        <p:spPr>
          <a:xfrm>
            <a:off x="9646920" y="3886200"/>
            <a:ext cx="1691640" cy="411480"/>
          </a:xfrm>
          <a:prstGeom prst="roundRect">
            <a:avLst>
              <a:gd name="adj" fmla="val 20000"/>
            </a:avLst>
          </a:prstGeom>
          <a:solidFill>
            <a:srgbClr val="8B2E1A"/>
          </a:solidFill>
          <a:ln w="12700">
            <a:solidFill>
              <a:srgbClr val="8B2E1A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18" name="Text 15"/>
          <p:cNvSpPr/>
          <p:nvPr/>
        </p:nvSpPr>
        <p:spPr>
          <a:xfrm>
            <a:off x="9738360" y="3968496"/>
            <a:ext cx="1508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felelősség</a:t>
            </a:r>
            <a:endParaRPr lang="en-US" sz="1600" dirty="0"/>
          </a:p>
        </p:txBody>
      </p:sp>
      <p:sp>
        <p:nvSpPr>
          <p:cNvPr id="19" name="Text 16"/>
          <p:cNvSpPr/>
          <p:nvPr/>
        </p:nvSpPr>
        <p:spPr>
          <a:xfrm>
            <a:off x="822960" y="5897880"/>
            <a:ext cx="2926080" cy="210312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 fontScale="92500" lnSpcReduction="20000"/>
          </a:bodyPr>
          <a:lstStyle/>
          <a:p>
            <a:pPr marL="0" indent="0">
              <a:buNone/>
            </a:pPr>
            <a:r>
              <a:rPr lang="en-US" sz="850" dirty="0">
                <a:solidFill>
                  <a:srgbClr val="7A695B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Kép: Wellcome Collection, Hippokratészi eskü papirusztöredéke, Kr. u. 3. század.</a:t>
            </a:r>
            <a:endParaRPr lang="en-US" sz="850" dirty="0"/>
          </a:p>
        </p:txBody>
      </p:sp>
      <p:sp>
        <p:nvSpPr>
          <p:cNvPr id="20" name="Text 17"/>
          <p:cNvSpPr/>
          <p:nvPr/>
        </p:nvSpPr>
        <p:spPr>
          <a:xfrm>
            <a:off x="11795760" y="6355080"/>
            <a:ext cx="2286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FFFFF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14</a:t>
            </a:r>
            <a:endParaRPr lang="en-US" sz="8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214F86-1658-C06F-B8DD-03FEBE1101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132906C2-8352-9D08-8D22-F3FC7CF936E5}"/>
              </a:ext>
            </a:extLst>
          </p:cNvPr>
          <p:cNvSpPr/>
          <p:nvPr/>
        </p:nvSpPr>
        <p:spPr>
          <a:xfrm>
            <a:off x="-60808" y="0"/>
            <a:ext cx="12191695" cy="6858000"/>
          </a:xfrm>
          <a:prstGeom prst="rect">
            <a:avLst/>
          </a:prstGeom>
          <a:solidFill>
            <a:srgbClr val="F4EAD7"/>
          </a:solidFill>
          <a:ln w="12700">
            <a:solidFill>
              <a:srgbClr val="F4EAD7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35AB8273-0E23-75BA-DA80-8FAEA7224E90}"/>
              </a:ext>
            </a:extLst>
          </p:cNvPr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8B2E1A"/>
          </a:solidFill>
          <a:ln w="12700">
            <a:solidFill>
              <a:srgbClr val="8B2E1A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4" name="Shape 2">
            <a:extLst>
              <a:ext uri="{FF2B5EF4-FFF2-40B4-BE49-F238E27FC236}">
                <a16:creationId xmlns:a16="http://schemas.microsoft.com/office/drawing/2014/main" id="{9C861A02-6866-0DAC-9692-70EC3B8C4615}"/>
              </a:ext>
            </a:extLst>
          </p:cNvPr>
          <p:cNvSpPr/>
          <p:nvPr/>
        </p:nvSpPr>
        <p:spPr>
          <a:xfrm>
            <a:off x="0" y="6711696"/>
            <a:ext cx="12191695" cy="146304"/>
          </a:xfrm>
          <a:prstGeom prst="rect">
            <a:avLst/>
          </a:prstGeom>
          <a:solidFill>
            <a:srgbClr val="5A351A"/>
          </a:solidFill>
          <a:ln w="12700">
            <a:solidFill>
              <a:srgbClr val="5A351A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DD9B9D89-4A5B-2BA7-8A85-CCDD30477DCF}"/>
              </a:ext>
            </a:extLst>
          </p:cNvPr>
          <p:cNvSpPr/>
          <p:nvPr/>
        </p:nvSpPr>
        <p:spPr>
          <a:xfrm>
            <a:off x="594360" y="347472"/>
            <a:ext cx="8686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just"/>
            <a:r>
              <a:rPr lang="hu-HU" b="1" dirty="0">
                <a:effectLst/>
                <a:latin typeface="+mj-lt"/>
              </a:rPr>
              <a:t>A MAGYAR ORVOSI KAMARA ÁLTAL JAVASOLT ORVOSI ESKÜ SZÖVEGE</a:t>
            </a:r>
            <a:endParaRPr lang="hu-HU" dirty="0">
              <a:effectLst/>
              <a:latin typeface="+mj-lt"/>
            </a:endParaRPr>
          </a:p>
        </p:txBody>
      </p:sp>
      <p:sp>
        <p:nvSpPr>
          <p:cNvPr id="6" name="Shape 4">
            <a:extLst>
              <a:ext uri="{FF2B5EF4-FFF2-40B4-BE49-F238E27FC236}">
                <a16:creationId xmlns:a16="http://schemas.microsoft.com/office/drawing/2014/main" id="{4CA405EA-B05C-33A9-8C55-D01F95A32ED9}"/>
              </a:ext>
            </a:extLst>
          </p:cNvPr>
          <p:cNvSpPr/>
          <p:nvPr/>
        </p:nvSpPr>
        <p:spPr>
          <a:xfrm>
            <a:off x="594360" y="868680"/>
            <a:ext cx="3931920" cy="0"/>
          </a:xfrm>
          <a:prstGeom prst="line">
            <a:avLst/>
          </a:prstGeom>
          <a:noFill/>
          <a:ln w="25400">
            <a:solidFill>
              <a:srgbClr val="C18B39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7" name="Text 5">
            <a:extLst>
              <a:ext uri="{FF2B5EF4-FFF2-40B4-BE49-F238E27FC236}">
                <a16:creationId xmlns:a16="http://schemas.microsoft.com/office/drawing/2014/main" id="{3661E88A-C962-15F1-6BAB-12D9A5F7B837}"/>
              </a:ext>
            </a:extLst>
          </p:cNvPr>
          <p:cNvSpPr/>
          <p:nvPr/>
        </p:nvSpPr>
        <p:spPr>
          <a:xfrm>
            <a:off x="594360" y="941832"/>
            <a:ext cx="10241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i="1" dirty="0">
                <a:solidFill>
                  <a:srgbClr val="7A695B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Felhasznált szövegforrás</a:t>
            </a:r>
            <a:endParaRPr lang="en-US" sz="1500" dirty="0"/>
          </a:p>
        </p:txBody>
      </p:sp>
      <p:sp>
        <p:nvSpPr>
          <p:cNvPr id="8" name="Text 6">
            <a:extLst>
              <a:ext uri="{FF2B5EF4-FFF2-40B4-BE49-F238E27FC236}">
                <a16:creationId xmlns:a16="http://schemas.microsoft.com/office/drawing/2014/main" id="{67D957E1-EA97-CE6D-15D7-C30691E4A08F}"/>
              </a:ext>
            </a:extLst>
          </p:cNvPr>
          <p:cNvSpPr/>
          <p:nvPr/>
        </p:nvSpPr>
        <p:spPr>
          <a:xfrm>
            <a:off x="777240" y="1417320"/>
            <a:ext cx="8632978" cy="42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 err="1">
                <a:solidFill>
                  <a:srgbClr val="8B2E1A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Forrás</a:t>
            </a:r>
            <a:r>
              <a:rPr lang="en-US" sz="2200" b="1" dirty="0">
                <a:solidFill>
                  <a:srgbClr val="8B2E1A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: https://</a:t>
            </a:r>
            <a:r>
              <a:rPr lang="en-US" sz="2200" b="1" dirty="0" err="1">
                <a:solidFill>
                  <a:srgbClr val="8B2E1A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stresszdoktor.hu</a:t>
            </a:r>
            <a:r>
              <a:rPr lang="en-US" sz="2200" b="1" dirty="0">
                <a:solidFill>
                  <a:srgbClr val="8B2E1A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/</a:t>
            </a:r>
            <a:r>
              <a:rPr lang="en-US" sz="2200" b="1" dirty="0" err="1">
                <a:solidFill>
                  <a:srgbClr val="8B2E1A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Hippokrateszi_orvosi_esku.html</a:t>
            </a:r>
            <a:endParaRPr lang="en-US" sz="2200" dirty="0"/>
          </a:p>
        </p:txBody>
      </p:sp>
      <p:sp>
        <p:nvSpPr>
          <p:cNvPr id="9" name="Shape 7">
            <a:extLst>
              <a:ext uri="{FF2B5EF4-FFF2-40B4-BE49-F238E27FC236}">
                <a16:creationId xmlns:a16="http://schemas.microsoft.com/office/drawing/2014/main" id="{9D59A6D3-AF4E-FB5B-8E41-E0F7E298DD05}"/>
              </a:ext>
            </a:extLst>
          </p:cNvPr>
          <p:cNvSpPr/>
          <p:nvPr/>
        </p:nvSpPr>
        <p:spPr>
          <a:xfrm>
            <a:off x="777240" y="1965960"/>
            <a:ext cx="10622280" cy="3277820"/>
          </a:xfrm>
          <a:prstGeom prst="rect">
            <a:avLst/>
          </a:prstGeom>
          <a:solidFill>
            <a:srgbClr val="FFF8EA"/>
          </a:solidFill>
          <a:ln w="15240">
            <a:solidFill>
              <a:srgbClr val="C18B39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10" name="Text 8">
            <a:extLst>
              <a:ext uri="{FF2B5EF4-FFF2-40B4-BE49-F238E27FC236}">
                <a16:creationId xmlns:a16="http://schemas.microsoft.com/office/drawing/2014/main" id="{B05D9102-5A07-3BF0-BD05-6F110409E4B8}"/>
              </a:ext>
            </a:extLst>
          </p:cNvPr>
          <p:cNvSpPr/>
          <p:nvPr/>
        </p:nvSpPr>
        <p:spPr>
          <a:xfrm>
            <a:off x="1051560" y="2331720"/>
            <a:ext cx="10012680" cy="82296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marL="0" indent="0">
              <a:buNone/>
            </a:pPr>
            <a:endParaRPr lang="en-US" sz="1700" dirty="0"/>
          </a:p>
        </p:txBody>
      </p:sp>
      <p:sp>
        <p:nvSpPr>
          <p:cNvPr id="11" name="Text 9">
            <a:extLst>
              <a:ext uri="{FF2B5EF4-FFF2-40B4-BE49-F238E27FC236}">
                <a16:creationId xmlns:a16="http://schemas.microsoft.com/office/drawing/2014/main" id="{66AC9216-4238-EF1A-E0B8-6FF764FE0B7B}"/>
              </a:ext>
            </a:extLst>
          </p:cNvPr>
          <p:cNvSpPr/>
          <p:nvPr/>
        </p:nvSpPr>
        <p:spPr>
          <a:xfrm>
            <a:off x="1051560" y="4343400"/>
            <a:ext cx="9966960" cy="411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1800" i="1" dirty="0">
                <a:solidFill>
                  <a:srgbClr val="5A351A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.</a:t>
            </a:r>
            <a:endParaRPr lang="en-US" sz="1800" dirty="0"/>
          </a:p>
        </p:txBody>
      </p:sp>
      <p:sp>
        <p:nvSpPr>
          <p:cNvPr id="12" name="Text 10">
            <a:extLst>
              <a:ext uri="{FF2B5EF4-FFF2-40B4-BE49-F238E27FC236}">
                <a16:creationId xmlns:a16="http://schemas.microsoft.com/office/drawing/2014/main" id="{F43D0895-B1C0-6C57-15B9-4A0240063961}"/>
              </a:ext>
            </a:extLst>
          </p:cNvPr>
          <p:cNvSpPr/>
          <p:nvPr/>
        </p:nvSpPr>
        <p:spPr>
          <a:xfrm>
            <a:off x="11795760" y="6355080"/>
            <a:ext cx="2286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FFFFF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15</a:t>
            </a:r>
            <a:endParaRPr lang="en-US" sz="850" dirty="0"/>
          </a:p>
        </p:txBody>
      </p:sp>
      <p:sp>
        <p:nvSpPr>
          <p:cNvPr id="13" name="Szövegdoboz 12">
            <a:extLst>
              <a:ext uri="{FF2B5EF4-FFF2-40B4-BE49-F238E27FC236}">
                <a16:creationId xmlns:a16="http://schemas.microsoft.com/office/drawing/2014/main" id="{62FC93E8-1E4C-B315-BCBF-9B2211166F72}"/>
              </a:ext>
            </a:extLst>
          </p:cNvPr>
          <p:cNvSpPr txBox="1"/>
          <p:nvPr/>
        </p:nvSpPr>
        <p:spPr>
          <a:xfrm>
            <a:off x="792480" y="1988820"/>
            <a:ext cx="10226040" cy="32778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hu-HU" dirty="0">
                <a:effectLst/>
                <a:latin typeface="+mj-lt"/>
              </a:rPr>
              <a:t>Én, (…) esküszöm, hogy orvosi hivatásomhoz mindenkor méltó magatartást tanúsítok. Legfőbb törvénynek tekintem a betegek testi és lelki gyógyítását, a betegségek megelőzését. Az emberi életet minden megkülönböztetés nélkül tisztelem. Orvosi tevékenységem soha nem irányul emberi élet kioltására. A betegek emberi méltóságát és jogait tiszteletben tartom, bizalmukkal nem élek vissza és titkaikat haláluk után is </a:t>
            </a:r>
            <a:r>
              <a:rPr lang="hu-HU" dirty="0" err="1">
                <a:effectLst/>
                <a:latin typeface="+mj-lt"/>
              </a:rPr>
              <a:t>megőrzöm</a:t>
            </a:r>
            <a:r>
              <a:rPr lang="hu-HU" dirty="0">
                <a:effectLst/>
                <a:latin typeface="+mj-lt"/>
              </a:rPr>
              <a:t>. Tanítóimnak megadom az illő tiszteletet, orvostársaimat megbecsülöm. A betegek érdekében ismereteimet, tudásomat folyamatosan gyarapítom. Minden erőmmel arra törekszem, hogy megőrizzem az orvosi hivatás tisztaságát és tekintélyét. Az (…) Egyetem hírnevét öregbítem és megbecsülését előmozdítom.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04367294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0EE79B-3636-B696-3E62-933FF42DA5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49641E5F-5442-116D-05C5-C36E8B07DDCC}"/>
              </a:ext>
            </a:extLst>
          </p:cNvPr>
          <p:cNvSpPr/>
          <p:nvPr/>
        </p:nvSpPr>
        <p:spPr>
          <a:xfrm>
            <a:off x="4646" y="0"/>
            <a:ext cx="12191695" cy="6858000"/>
          </a:xfrm>
          <a:prstGeom prst="rect">
            <a:avLst/>
          </a:prstGeom>
          <a:solidFill>
            <a:srgbClr val="F4EAD7"/>
          </a:solidFill>
          <a:ln w="12700">
            <a:solidFill>
              <a:srgbClr val="F4EAD7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B7E818A2-4354-7934-C321-8E905425B91F}"/>
              </a:ext>
            </a:extLst>
          </p:cNvPr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8B2E1A"/>
          </a:solidFill>
          <a:ln w="12700">
            <a:solidFill>
              <a:srgbClr val="8B2E1A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4" name="Shape 2">
            <a:extLst>
              <a:ext uri="{FF2B5EF4-FFF2-40B4-BE49-F238E27FC236}">
                <a16:creationId xmlns:a16="http://schemas.microsoft.com/office/drawing/2014/main" id="{B6CF543C-DD38-68AB-D586-FD864072CBE9}"/>
              </a:ext>
            </a:extLst>
          </p:cNvPr>
          <p:cNvSpPr/>
          <p:nvPr/>
        </p:nvSpPr>
        <p:spPr>
          <a:xfrm>
            <a:off x="0" y="6711696"/>
            <a:ext cx="12191695" cy="146304"/>
          </a:xfrm>
          <a:prstGeom prst="rect">
            <a:avLst/>
          </a:prstGeom>
          <a:solidFill>
            <a:srgbClr val="5A351A"/>
          </a:solidFill>
          <a:ln w="12700">
            <a:solidFill>
              <a:srgbClr val="5A351A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AEC70E5C-D0A8-10EE-0299-369C10BDD345}"/>
              </a:ext>
            </a:extLst>
          </p:cNvPr>
          <p:cNvSpPr/>
          <p:nvPr/>
        </p:nvSpPr>
        <p:spPr>
          <a:xfrm>
            <a:off x="594360" y="347472"/>
            <a:ext cx="8686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just"/>
            <a:r>
              <a:rPr lang="hu-HU" b="1" dirty="0">
                <a:effectLst/>
                <a:latin typeface="+mj-lt"/>
              </a:rPr>
              <a:t>A NEMZETKÖZI ORVOSI ESKÜ</a:t>
            </a:r>
            <a:endParaRPr lang="hu-HU" dirty="0">
              <a:effectLst/>
              <a:latin typeface="+mj-lt"/>
            </a:endParaRPr>
          </a:p>
        </p:txBody>
      </p:sp>
      <p:sp>
        <p:nvSpPr>
          <p:cNvPr id="6" name="Shape 4">
            <a:extLst>
              <a:ext uri="{FF2B5EF4-FFF2-40B4-BE49-F238E27FC236}">
                <a16:creationId xmlns:a16="http://schemas.microsoft.com/office/drawing/2014/main" id="{D3C57594-EDEA-F50F-0C38-AA251DE1A0E3}"/>
              </a:ext>
            </a:extLst>
          </p:cNvPr>
          <p:cNvSpPr/>
          <p:nvPr/>
        </p:nvSpPr>
        <p:spPr>
          <a:xfrm>
            <a:off x="594360" y="868680"/>
            <a:ext cx="3931920" cy="0"/>
          </a:xfrm>
          <a:prstGeom prst="line">
            <a:avLst/>
          </a:prstGeom>
          <a:noFill/>
          <a:ln w="25400">
            <a:solidFill>
              <a:srgbClr val="C18B39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7" name="Text 5">
            <a:extLst>
              <a:ext uri="{FF2B5EF4-FFF2-40B4-BE49-F238E27FC236}">
                <a16:creationId xmlns:a16="http://schemas.microsoft.com/office/drawing/2014/main" id="{30D9E346-A7EB-B481-19C3-132960CFFDA3}"/>
              </a:ext>
            </a:extLst>
          </p:cNvPr>
          <p:cNvSpPr/>
          <p:nvPr/>
        </p:nvSpPr>
        <p:spPr>
          <a:xfrm>
            <a:off x="594360" y="941832"/>
            <a:ext cx="10241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i="1" dirty="0">
                <a:solidFill>
                  <a:srgbClr val="7A695B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Felhasznált szövegforrás</a:t>
            </a:r>
            <a:endParaRPr lang="en-US" sz="1500" dirty="0"/>
          </a:p>
        </p:txBody>
      </p:sp>
      <p:sp>
        <p:nvSpPr>
          <p:cNvPr id="8" name="Text 6">
            <a:extLst>
              <a:ext uri="{FF2B5EF4-FFF2-40B4-BE49-F238E27FC236}">
                <a16:creationId xmlns:a16="http://schemas.microsoft.com/office/drawing/2014/main" id="{7E73295E-C312-400E-609C-281CF0826D25}"/>
              </a:ext>
            </a:extLst>
          </p:cNvPr>
          <p:cNvSpPr/>
          <p:nvPr/>
        </p:nvSpPr>
        <p:spPr>
          <a:xfrm>
            <a:off x="777240" y="1417320"/>
            <a:ext cx="8632978" cy="42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 err="1">
                <a:solidFill>
                  <a:srgbClr val="8B2E1A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Forrás</a:t>
            </a:r>
            <a:r>
              <a:rPr lang="en-US" sz="2200" b="1" dirty="0">
                <a:solidFill>
                  <a:srgbClr val="8B2E1A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: https://</a:t>
            </a:r>
            <a:r>
              <a:rPr lang="en-US" sz="2200" b="1" dirty="0" err="1">
                <a:solidFill>
                  <a:srgbClr val="8B2E1A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stresszdoktor.hu</a:t>
            </a:r>
            <a:r>
              <a:rPr lang="en-US" sz="2200" b="1" dirty="0">
                <a:solidFill>
                  <a:srgbClr val="8B2E1A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/</a:t>
            </a:r>
            <a:r>
              <a:rPr lang="en-US" sz="2200" b="1" dirty="0" err="1">
                <a:solidFill>
                  <a:srgbClr val="8B2E1A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Hippokrateszi_orvosi_esku.html</a:t>
            </a:r>
            <a:endParaRPr lang="en-US" sz="2200" dirty="0"/>
          </a:p>
        </p:txBody>
      </p:sp>
      <p:sp>
        <p:nvSpPr>
          <p:cNvPr id="9" name="Shape 7">
            <a:extLst>
              <a:ext uri="{FF2B5EF4-FFF2-40B4-BE49-F238E27FC236}">
                <a16:creationId xmlns:a16="http://schemas.microsoft.com/office/drawing/2014/main" id="{F9D05C4D-BF0E-A205-6872-EC1A3BA12CCE}"/>
              </a:ext>
            </a:extLst>
          </p:cNvPr>
          <p:cNvSpPr/>
          <p:nvPr/>
        </p:nvSpPr>
        <p:spPr>
          <a:xfrm>
            <a:off x="777240" y="1954384"/>
            <a:ext cx="10622280" cy="3998359"/>
          </a:xfrm>
          <a:prstGeom prst="rect">
            <a:avLst/>
          </a:prstGeom>
          <a:solidFill>
            <a:srgbClr val="FFF8EA"/>
          </a:solidFill>
          <a:ln w="15240">
            <a:solidFill>
              <a:srgbClr val="C18B39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10" name="Text 8">
            <a:extLst>
              <a:ext uri="{FF2B5EF4-FFF2-40B4-BE49-F238E27FC236}">
                <a16:creationId xmlns:a16="http://schemas.microsoft.com/office/drawing/2014/main" id="{26A2BE41-416D-96B0-ADB8-56BF043BE969}"/>
              </a:ext>
            </a:extLst>
          </p:cNvPr>
          <p:cNvSpPr/>
          <p:nvPr/>
        </p:nvSpPr>
        <p:spPr>
          <a:xfrm>
            <a:off x="1051560" y="2331720"/>
            <a:ext cx="10012680" cy="82296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marL="0" indent="0">
              <a:buNone/>
            </a:pPr>
            <a:endParaRPr lang="en-US" sz="1700" dirty="0"/>
          </a:p>
        </p:txBody>
      </p:sp>
      <p:sp>
        <p:nvSpPr>
          <p:cNvPr id="11" name="Text 9">
            <a:extLst>
              <a:ext uri="{FF2B5EF4-FFF2-40B4-BE49-F238E27FC236}">
                <a16:creationId xmlns:a16="http://schemas.microsoft.com/office/drawing/2014/main" id="{70A77D57-7DC3-DA9B-AF2C-9131DDAE1017}"/>
              </a:ext>
            </a:extLst>
          </p:cNvPr>
          <p:cNvSpPr/>
          <p:nvPr/>
        </p:nvSpPr>
        <p:spPr>
          <a:xfrm>
            <a:off x="1051560" y="4343400"/>
            <a:ext cx="9966960" cy="411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1800" i="1" dirty="0">
                <a:solidFill>
                  <a:srgbClr val="5A351A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.</a:t>
            </a:r>
            <a:endParaRPr lang="en-US" sz="1800" dirty="0"/>
          </a:p>
        </p:txBody>
      </p:sp>
      <p:sp>
        <p:nvSpPr>
          <p:cNvPr id="12" name="Text 10">
            <a:extLst>
              <a:ext uri="{FF2B5EF4-FFF2-40B4-BE49-F238E27FC236}">
                <a16:creationId xmlns:a16="http://schemas.microsoft.com/office/drawing/2014/main" id="{CFD1DDFA-19B1-5E13-328B-4F811BBDA78E}"/>
              </a:ext>
            </a:extLst>
          </p:cNvPr>
          <p:cNvSpPr/>
          <p:nvPr/>
        </p:nvSpPr>
        <p:spPr>
          <a:xfrm>
            <a:off x="11795760" y="6355080"/>
            <a:ext cx="2286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FFFFF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15</a:t>
            </a:r>
            <a:endParaRPr lang="en-US" sz="850" dirty="0"/>
          </a:p>
        </p:txBody>
      </p:sp>
      <p:sp>
        <p:nvSpPr>
          <p:cNvPr id="13" name="Szövegdoboz 12">
            <a:extLst>
              <a:ext uri="{FF2B5EF4-FFF2-40B4-BE49-F238E27FC236}">
                <a16:creationId xmlns:a16="http://schemas.microsoft.com/office/drawing/2014/main" id="{3C6B77CA-4A44-BE2C-0B1D-073635504376}"/>
              </a:ext>
            </a:extLst>
          </p:cNvPr>
          <p:cNvSpPr txBox="1"/>
          <p:nvPr/>
        </p:nvSpPr>
        <p:spPr>
          <a:xfrm>
            <a:off x="792480" y="1988820"/>
            <a:ext cx="10226040" cy="41088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hu-HU" dirty="0">
                <a:effectLst/>
                <a:latin typeface="+mj-lt"/>
              </a:rPr>
              <a:t>Ünnepélyesen fogadom, hogy azon idő alatt, míg az orvosi hivatást gyakorlók tagjának vallom magam: életemet az emberiség szolgálatára szentelem; megadom oktatóimnak a nekik járó tiszteletet és hálát; lelkiismerettel és méltósággal gyakorlom hivatásomat, betegeim egészsége lesz számomra az elsődleges szempont; még a beteg halála után is tiszteletben tartom a reám bízott titkokat; minden erőmmel fenntartom az orvosi hivatás tiszteletét és nemes hagyományait; kollégáimmal testvérként bánok; nem engedem, hogy vallási, nemzetiségi, faji, pártpolitikai vagy társadalmi szempontok eltántoríthassanak a betegeimmel kapcsolatos kötelességeim teljesítésétől; az emberi életnek a fogamzástól kezdve megadom a legnagyobb tiszteletet; – orvosi tudásomat pedig engem fenyegető veszély esetén sem használom az emberiség törvényeivel szemben. Ezeket az ígéreteket ünnepélyesen, szabadon teszem, és becsületemre fogadom.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57105360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4EAD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EAD7"/>
          </a:solidFill>
          <a:ln w="12700">
            <a:solidFill>
              <a:srgbClr val="F4EAD7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8B2E1A"/>
          </a:solidFill>
          <a:ln w="12700">
            <a:solidFill>
              <a:srgbClr val="8B2E1A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4" name="Shape 2"/>
          <p:cNvSpPr/>
          <p:nvPr/>
        </p:nvSpPr>
        <p:spPr>
          <a:xfrm>
            <a:off x="0" y="6711696"/>
            <a:ext cx="12191695" cy="146304"/>
          </a:xfrm>
          <a:prstGeom prst="rect">
            <a:avLst/>
          </a:prstGeom>
          <a:solidFill>
            <a:srgbClr val="5A351A"/>
          </a:solidFill>
          <a:ln w="12700">
            <a:solidFill>
              <a:srgbClr val="5A351A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5" name="Text 3"/>
          <p:cNvSpPr/>
          <p:nvPr/>
        </p:nvSpPr>
        <p:spPr>
          <a:xfrm>
            <a:off x="594360" y="347472"/>
            <a:ext cx="8686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100" b="1" dirty="0">
                <a:solidFill>
                  <a:srgbClr val="2C1B1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Forrásjegyzék I.</a:t>
            </a:r>
            <a:endParaRPr lang="en-US" sz="3100" dirty="0"/>
          </a:p>
        </p:txBody>
      </p:sp>
      <p:sp>
        <p:nvSpPr>
          <p:cNvPr id="6" name="Shape 4"/>
          <p:cNvSpPr/>
          <p:nvPr/>
        </p:nvSpPr>
        <p:spPr>
          <a:xfrm>
            <a:off x="594360" y="868680"/>
            <a:ext cx="3931920" cy="0"/>
          </a:xfrm>
          <a:prstGeom prst="line">
            <a:avLst/>
          </a:prstGeom>
          <a:noFill/>
          <a:ln w="25400">
            <a:solidFill>
              <a:srgbClr val="C18B39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7" name="Text 5"/>
          <p:cNvSpPr/>
          <p:nvPr/>
        </p:nvSpPr>
        <p:spPr>
          <a:xfrm>
            <a:off x="594360" y="941832"/>
            <a:ext cx="10241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i="1" dirty="0">
                <a:solidFill>
                  <a:srgbClr val="7A695B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Felhasznált szövegforrás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777240" y="1417320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 err="1">
                <a:solidFill>
                  <a:srgbClr val="8B2E1A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Szöveges</a:t>
            </a:r>
            <a:r>
              <a:rPr lang="en-US" sz="2200" b="1" dirty="0">
                <a:solidFill>
                  <a:srgbClr val="8B2E1A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 </a:t>
            </a:r>
            <a:r>
              <a:rPr lang="en-US" sz="2200" b="1" dirty="0" err="1">
                <a:solidFill>
                  <a:srgbClr val="8B2E1A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források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777239" y="1855827"/>
            <a:ext cx="10589099" cy="3098138"/>
          </a:xfrm>
          <a:prstGeom prst="rect">
            <a:avLst/>
          </a:prstGeom>
          <a:solidFill>
            <a:srgbClr val="FFF8EA"/>
          </a:solidFill>
          <a:ln w="15240">
            <a:solidFill>
              <a:srgbClr val="C18B39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10" name="Text 8"/>
          <p:cNvSpPr/>
          <p:nvPr/>
        </p:nvSpPr>
        <p:spPr>
          <a:xfrm>
            <a:off x="1089507" y="2206771"/>
            <a:ext cx="10012680" cy="2798064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marL="0" indent="0" algn="just">
              <a:buNone/>
            </a:pPr>
            <a:r>
              <a:rPr lang="en-US" sz="1600" b="1" dirty="0">
                <a:solidFill>
                  <a:srgbClr val="2C1B10"/>
                </a:solidFill>
                <a:ea typeface="Times New Roman" pitchFamily="34" charset="-122"/>
                <a:cs typeface="Times New Roman" pitchFamily="34" charset="-120"/>
              </a:rPr>
              <a:t>1. </a:t>
            </a:r>
            <a:r>
              <a:rPr lang="en-US" sz="1600" b="1" dirty="0" err="1">
                <a:solidFill>
                  <a:srgbClr val="2C1B10"/>
                </a:solidFill>
                <a:ea typeface="Times New Roman" pitchFamily="34" charset="-122"/>
                <a:cs typeface="Times New Roman" pitchFamily="34" charset="-120"/>
              </a:rPr>
              <a:t>Hippokratész</a:t>
            </a:r>
            <a:r>
              <a:rPr lang="en-US" sz="1600" b="1" dirty="0">
                <a:solidFill>
                  <a:srgbClr val="2C1B10"/>
                </a:solidFill>
                <a:ea typeface="Times New Roman" pitchFamily="34" charset="-122"/>
                <a:cs typeface="Times New Roman" pitchFamily="34" charset="-120"/>
              </a:rPr>
              <a:t>. (é. n.). Hippokratészi Gyűjtemény. Válogatás magyar fordításban (Havas László, Németh Béla &amp; Ritoók Zsigmond, ford.; Schultheisz Emil, </a:t>
            </a:r>
            <a:r>
              <a:rPr lang="en-US" sz="1600" b="1" dirty="0" err="1">
                <a:solidFill>
                  <a:srgbClr val="2C1B10"/>
                </a:solidFill>
                <a:ea typeface="Times New Roman" pitchFamily="34" charset="-122"/>
                <a:cs typeface="Times New Roman" pitchFamily="34" charset="-120"/>
              </a:rPr>
              <a:t>bev</a:t>
            </a:r>
            <a:r>
              <a:rPr lang="en-US" sz="1600" b="1" dirty="0">
                <a:solidFill>
                  <a:srgbClr val="2C1B10"/>
                </a:solidFill>
                <a:ea typeface="Times New Roman" pitchFamily="34" charset="-122"/>
                <a:cs typeface="Times New Roman" pitchFamily="34" charset="-120"/>
              </a:rPr>
              <a:t>.)</a:t>
            </a:r>
          </a:p>
          <a:p>
            <a:pPr marL="0" indent="0" algn="just">
              <a:buNone/>
            </a:pPr>
            <a:endParaRPr lang="en-US" sz="1600" b="1" dirty="0">
              <a:solidFill>
                <a:srgbClr val="2C1B10"/>
              </a:solidFill>
              <a:ea typeface="Times New Roman" pitchFamily="34" charset="-122"/>
              <a:cs typeface="Times New Roman" pitchFamily="34" charset="-120"/>
            </a:endParaRPr>
          </a:p>
          <a:p>
            <a:pPr marL="0" indent="0" algn="just">
              <a:buNone/>
            </a:pPr>
            <a:r>
              <a:rPr lang="hu-HU" sz="1600" b="1" dirty="0"/>
              <a:t>2. </a:t>
            </a:r>
            <a:r>
              <a:rPr lang="hu-HU" sz="1600" b="1" dirty="0" err="1"/>
              <a:t>Galénosz</a:t>
            </a:r>
            <a:r>
              <a:rPr lang="hu-HU" sz="1600" b="1" dirty="0"/>
              <a:t>: </a:t>
            </a:r>
            <a:r>
              <a:rPr lang="hu-HU" sz="1600" b="1" i="1" dirty="0" err="1"/>
              <a:t>Galeni</a:t>
            </a:r>
            <a:r>
              <a:rPr lang="hu-HU" sz="1600" b="1" i="1" dirty="0"/>
              <a:t> opera </a:t>
            </a:r>
            <a:r>
              <a:rPr lang="hu-HU" sz="1600" b="1" i="1" dirty="0" err="1"/>
              <a:t>omnia</a:t>
            </a:r>
            <a:r>
              <a:rPr lang="hu-HU" sz="1600" b="1" dirty="0"/>
              <a:t>, </a:t>
            </a:r>
            <a:r>
              <a:rPr lang="hu-HU" sz="1600" b="1" dirty="0" err="1"/>
              <a:t>vol</a:t>
            </a:r>
            <a:r>
              <a:rPr lang="hu-HU" sz="1600" b="1" dirty="0"/>
              <a:t>. 15. Karl </a:t>
            </a:r>
            <a:r>
              <a:rPr lang="hu-HU" sz="1600" b="1" dirty="0" err="1"/>
              <a:t>Gottlob</a:t>
            </a:r>
            <a:r>
              <a:rPr lang="hu-HU" sz="1600" b="1" dirty="0"/>
              <a:t> </a:t>
            </a:r>
            <a:r>
              <a:rPr lang="hu-HU" sz="1600" b="1" dirty="0" err="1"/>
              <a:t>Kühn</a:t>
            </a:r>
            <a:r>
              <a:rPr lang="hu-HU" sz="1600" b="1" dirty="0"/>
              <a:t> kiadása. </a:t>
            </a:r>
            <a:r>
              <a:rPr lang="hu-HU" sz="1600" b="1" dirty="0" err="1"/>
              <a:t>Leipzig</a:t>
            </a:r>
            <a:r>
              <a:rPr lang="hu-HU" sz="1600" b="1" dirty="0"/>
              <a:t>: </a:t>
            </a:r>
            <a:r>
              <a:rPr lang="hu-HU" sz="1600" b="1" dirty="0" err="1"/>
              <a:t>Car</a:t>
            </a:r>
            <a:r>
              <a:rPr lang="hu-HU" sz="1600" b="1" dirty="0"/>
              <a:t>. </a:t>
            </a:r>
            <a:r>
              <a:rPr lang="hu-HU" sz="1600" b="1" dirty="0" err="1"/>
              <a:t>Cnoblochii</a:t>
            </a:r>
            <a:r>
              <a:rPr lang="hu-HU" sz="1600" b="1" dirty="0"/>
              <a:t>, 1821–1833. I. könyv, 2.22.</a:t>
            </a:r>
          </a:p>
          <a:p>
            <a:pPr marL="0" indent="0" algn="just">
              <a:buNone/>
            </a:pPr>
            <a:endParaRPr lang="hu-HU" sz="1600" b="1" dirty="0"/>
          </a:p>
          <a:p>
            <a:pPr marL="0" indent="0" algn="just">
              <a:buNone/>
            </a:pPr>
            <a:r>
              <a:rPr lang="hu-HU" sz="1600" b="1" dirty="0"/>
              <a:t>3. </a:t>
            </a:r>
            <a:r>
              <a:rPr lang="hu-HU" sz="1600" b="1" dirty="0" err="1"/>
              <a:t>W</a:t>
            </a:r>
            <a:r>
              <a:rPr lang="hu-HU" sz="1600" b="1" dirty="0"/>
              <a:t>. H. S. Jones: </a:t>
            </a:r>
            <a:r>
              <a:rPr lang="hu-HU" sz="1600" b="1" i="1" dirty="0"/>
              <a:t>The </a:t>
            </a:r>
            <a:r>
              <a:rPr lang="hu-HU" sz="1600" b="1" i="1" dirty="0" err="1"/>
              <a:t>Medical</a:t>
            </a:r>
            <a:r>
              <a:rPr lang="hu-HU" sz="1600" b="1" i="1" dirty="0"/>
              <a:t> </a:t>
            </a:r>
            <a:r>
              <a:rPr lang="hu-HU" sz="1600" b="1" i="1" dirty="0" err="1"/>
              <a:t>Writings</a:t>
            </a:r>
            <a:r>
              <a:rPr lang="hu-HU" sz="1600" b="1" i="1" dirty="0"/>
              <a:t> of Anonymus </a:t>
            </a:r>
            <a:r>
              <a:rPr lang="hu-HU" sz="1600" b="1" i="1" dirty="0" err="1"/>
              <a:t>Londinensis</a:t>
            </a:r>
            <a:r>
              <a:rPr lang="hu-HU" sz="1600" b="1" dirty="0"/>
              <a:t> Cambridge University Press, 1947.</a:t>
            </a:r>
          </a:p>
          <a:p>
            <a:pPr marL="0" indent="0" algn="just">
              <a:buNone/>
            </a:pPr>
            <a:endParaRPr lang="hu-HU" sz="1600" b="1" dirty="0"/>
          </a:p>
          <a:p>
            <a:pPr marL="0" indent="0">
              <a:buNone/>
            </a:pPr>
            <a:r>
              <a:rPr lang="hu-HU" sz="1600" b="1" dirty="0"/>
              <a:t>4. Hippokratész: </a:t>
            </a:r>
            <a:r>
              <a:rPr lang="hu-HU" sz="1600" b="1" i="1" dirty="0"/>
              <a:t>Epidémiák</a:t>
            </a:r>
            <a:r>
              <a:rPr lang="hu-HU" sz="1600" b="1" dirty="0"/>
              <a:t> VI.5.1, </a:t>
            </a:r>
            <a:r>
              <a:rPr lang="hu-HU" sz="1600" b="1" dirty="0" err="1"/>
              <a:t>Loeb</a:t>
            </a:r>
            <a:r>
              <a:rPr lang="hu-HU" sz="1600" b="1" dirty="0"/>
              <a:t> </a:t>
            </a:r>
            <a:r>
              <a:rPr lang="hu-HU" sz="1600" b="1" dirty="0" err="1"/>
              <a:t>Classical</a:t>
            </a:r>
            <a:r>
              <a:rPr lang="hu-HU" sz="1600" b="1" dirty="0"/>
              <a:t> </a:t>
            </a:r>
            <a:r>
              <a:rPr lang="hu-HU" sz="1600" b="1" dirty="0" err="1"/>
              <a:t>Library</a:t>
            </a:r>
            <a:r>
              <a:rPr lang="hu-HU" sz="1600" b="1" dirty="0"/>
              <a:t> 477, </a:t>
            </a:r>
            <a:r>
              <a:rPr lang="hu-HU" sz="1600" b="1" i="1" dirty="0" err="1"/>
              <a:t>Hippocrates</a:t>
            </a:r>
            <a:r>
              <a:rPr lang="hu-HU" sz="1600" b="1" i="1" dirty="0"/>
              <a:t> VII: </a:t>
            </a:r>
            <a:r>
              <a:rPr lang="hu-HU" sz="1600" b="1" i="1" dirty="0" err="1"/>
              <a:t>Epidemics</a:t>
            </a:r>
            <a:r>
              <a:rPr lang="hu-HU" sz="1600" b="1" i="1" dirty="0"/>
              <a:t> II, IV–VII</a:t>
            </a:r>
            <a:r>
              <a:rPr lang="hu-HU" sz="1600" b="1" dirty="0"/>
              <a:t>.</a:t>
            </a:r>
            <a:endParaRPr lang="en-US" sz="1600" b="1" dirty="0"/>
          </a:p>
          <a:p>
            <a:pPr marL="0" indent="0" algn="just">
              <a:buNone/>
            </a:pPr>
            <a:endParaRPr lang="en-US" sz="1600" b="1" dirty="0">
              <a:solidFill>
                <a:srgbClr val="2C1B10"/>
              </a:solidFill>
              <a:ea typeface="Times New Roman" pitchFamily="34" charset="-122"/>
              <a:cs typeface="Times New Roman" pitchFamily="34" charset="-120"/>
            </a:endParaRPr>
          </a:p>
          <a:p>
            <a:pPr marL="0" indent="0">
              <a:buNone/>
            </a:pPr>
            <a:endParaRPr lang="en-US" sz="1600" dirty="0">
              <a:solidFill>
                <a:srgbClr val="2C1B10"/>
              </a:solidFill>
              <a:cs typeface="Times New Roman" pitchFamily="34" charset="-120"/>
            </a:endParaRPr>
          </a:p>
          <a:p>
            <a:pPr marL="0" indent="0">
              <a:buNone/>
            </a:pP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1135227" y="5327885"/>
            <a:ext cx="9966960" cy="411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fontScale="85000" lnSpcReduction="20000"/>
          </a:bodyPr>
          <a:lstStyle/>
          <a:p>
            <a:pPr marL="0" indent="0" algn="ctr">
              <a:buNone/>
            </a:pPr>
            <a:r>
              <a:rPr lang="en-US" sz="1800" i="1" dirty="0">
                <a:solidFill>
                  <a:srgbClr val="5A351A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Az előadásban a tartalmi </a:t>
            </a:r>
            <a:r>
              <a:rPr lang="en-US" sz="1800" i="1" dirty="0" err="1">
                <a:solidFill>
                  <a:srgbClr val="5A351A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állításokat</a:t>
            </a:r>
            <a:r>
              <a:rPr lang="en-US" sz="1800" i="1" dirty="0">
                <a:solidFill>
                  <a:srgbClr val="5A351A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 </a:t>
            </a:r>
            <a:r>
              <a:rPr lang="en-US" sz="1800" i="1" dirty="0" err="1">
                <a:solidFill>
                  <a:srgbClr val="5A351A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az</a:t>
            </a:r>
            <a:r>
              <a:rPr lang="en-US" sz="1800" i="1" dirty="0">
                <a:solidFill>
                  <a:srgbClr val="5A351A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 </a:t>
            </a:r>
            <a:r>
              <a:rPr lang="en-US" sz="1800" i="1" dirty="0" err="1">
                <a:solidFill>
                  <a:srgbClr val="5A351A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első</a:t>
            </a:r>
            <a:r>
              <a:rPr lang="en-US" sz="1800" i="1" dirty="0">
                <a:solidFill>
                  <a:srgbClr val="5A351A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 </a:t>
            </a:r>
            <a:r>
              <a:rPr lang="en-US" sz="1800" i="1" dirty="0" err="1">
                <a:solidFill>
                  <a:srgbClr val="5A351A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szövegforrás</a:t>
            </a:r>
            <a:r>
              <a:rPr lang="en-US" sz="1800" i="1" dirty="0">
                <a:solidFill>
                  <a:srgbClr val="5A351A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 </a:t>
            </a:r>
            <a:r>
              <a:rPr lang="en-US" sz="1800" i="1" dirty="0" err="1">
                <a:solidFill>
                  <a:srgbClr val="5A351A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alapozza</a:t>
            </a:r>
            <a:r>
              <a:rPr lang="en-US" sz="1800" i="1" dirty="0">
                <a:solidFill>
                  <a:srgbClr val="5A351A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 meg, a </a:t>
            </a:r>
            <a:r>
              <a:rPr lang="en-US" sz="1800" i="1" dirty="0" err="1">
                <a:solidFill>
                  <a:srgbClr val="5A351A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Polübosz</a:t>
            </a:r>
            <a:r>
              <a:rPr lang="en-US" i="1" dirty="0">
                <a:solidFill>
                  <a:srgbClr val="5A351A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- </a:t>
            </a:r>
            <a:r>
              <a:rPr lang="en-US" sz="1800" i="1" dirty="0" err="1">
                <a:solidFill>
                  <a:srgbClr val="5A351A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érvelés</a:t>
            </a:r>
            <a:r>
              <a:rPr lang="en-US" sz="1800" i="1" dirty="0">
                <a:solidFill>
                  <a:srgbClr val="5A351A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 </a:t>
            </a:r>
            <a:r>
              <a:rPr lang="en-US" sz="1800" i="1" dirty="0" err="1">
                <a:solidFill>
                  <a:srgbClr val="5A351A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kivételével</a:t>
            </a:r>
            <a:r>
              <a:rPr lang="en-US" sz="1800" i="1" dirty="0">
                <a:solidFill>
                  <a:srgbClr val="5A351A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; a képek külön forrásjegyzékben szerepelnek.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11795760" y="6355080"/>
            <a:ext cx="2286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FFFFF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15</a:t>
            </a:r>
            <a:endParaRPr lang="en-US" sz="8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4EAD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EAD7"/>
          </a:solidFill>
          <a:ln w="12700">
            <a:solidFill>
              <a:srgbClr val="F4EAD7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8B2E1A"/>
          </a:solidFill>
          <a:ln w="12700">
            <a:solidFill>
              <a:srgbClr val="8B2E1A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4" name="Shape 2"/>
          <p:cNvSpPr/>
          <p:nvPr/>
        </p:nvSpPr>
        <p:spPr>
          <a:xfrm>
            <a:off x="0" y="6711696"/>
            <a:ext cx="12191695" cy="146304"/>
          </a:xfrm>
          <a:prstGeom prst="rect">
            <a:avLst/>
          </a:prstGeom>
          <a:solidFill>
            <a:srgbClr val="5A351A"/>
          </a:solidFill>
          <a:ln w="12700">
            <a:solidFill>
              <a:srgbClr val="5A351A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5" name="Text 3"/>
          <p:cNvSpPr/>
          <p:nvPr/>
        </p:nvSpPr>
        <p:spPr>
          <a:xfrm>
            <a:off x="594360" y="347472"/>
            <a:ext cx="8686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100" b="1" dirty="0">
                <a:solidFill>
                  <a:srgbClr val="2C1B1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Forrásjegyzék II.</a:t>
            </a:r>
            <a:endParaRPr lang="en-US" sz="3100" dirty="0"/>
          </a:p>
        </p:txBody>
      </p:sp>
      <p:sp>
        <p:nvSpPr>
          <p:cNvPr id="6" name="Shape 4"/>
          <p:cNvSpPr/>
          <p:nvPr/>
        </p:nvSpPr>
        <p:spPr>
          <a:xfrm>
            <a:off x="594360" y="868680"/>
            <a:ext cx="3931920" cy="0"/>
          </a:xfrm>
          <a:prstGeom prst="line">
            <a:avLst/>
          </a:prstGeom>
          <a:noFill/>
          <a:ln w="25400">
            <a:solidFill>
              <a:srgbClr val="C18B39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7" name="Text 5"/>
          <p:cNvSpPr/>
          <p:nvPr/>
        </p:nvSpPr>
        <p:spPr>
          <a:xfrm>
            <a:off x="594360" y="941832"/>
            <a:ext cx="10241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i="1" dirty="0">
                <a:solidFill>
                  <a:srgbClr val="7A695B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Képek forrásai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777240" y="1325880"/>
            <a:ext cx="10698480" cy="42062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endParaRPr lang="en-US" sz="1320" dirty="0"/>
          </a:p>
        </p:txBody>
      </p:sp>
      <p:sp>
        <p:nvSpPr>
          <p:cNvPr id="9" name="Text 7"/>
          <p:cNvSpPr/>
          <p:nvPr/>
        </p:nvSpPr>
        <p:spPr>
          <a:xfrm>
            <a:off x="777240" y="5806440"/>
            <a:ext cx="10698480" cy="27432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/>
          <a:lstStyle/>
          <a:p>
            <a:pPr marL="0" indent="0" algn="ctr">
              <a:buNone/>
            </a:pP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11795760" y="6355080"/>
            <a:ext cx="2286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FFFFF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16</a:t>
            </a:r>
            <a:endParaRPr lang="en-US" sz="850" dirty="0"/>
          </a:p>
        </p:txBody>
      </p:sp>
      <p:sp>
        <p:nvSpPr>
          <p:cNvPr id="12" name="Shape 7">
            <a:extLst>
              <a:ext uri="{FF2B5EF4-FFF2-40B4-BE49-F238E27FC236}">
                <a16:creationId xmlns:a16="http://schemas.microsoft.com/office/drawing/2014/main" id="{79F73687-093B-F268-768C-AB4657AB96D7}"/>
              </a:ext>
            </a:extLst>
          </p:cNvPr>
          <p:cNvSpPr/>
          <p:nvPr/>
        </p:nvSpPr>
        <p:spPr>
          <a:xfrm>
            <a:off x="716280" y="1389889"/>
            <a:ext cx="10557462" cy="4965192"/>
          </a:xfrm>
          <a:prstGeom prst="rect">
            <a:avLst/>
          </a:prstGeom>
          <a:solidFill>
            <a:srgbClr val="FFF8EA"/>
          </a:solidFill>
          <a:ln w="15240">
            <a:solidFill>
              <a:srgbClr val="C18B39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13" name="Szövegdoboz 12">
            <a:extLst>
              <a:ext uri="{FF2B5EF4-FFF2-40B4-BE49-F238E27FC236}">
                <a16:creationId xmlns:a16="http://schemas.microsoft.com/office/drawing/2014/main" id="{841868F3-EAE8-B740-2284-7DF1D9D0ED14}"/>
              </a:ext>
            </a:extLst>
          </p:cNvPr>
          <p:cNvSpPr txBox="1"/>
          <p:nvPr/>
        </p:nvSpPr>
        <p:spPr>
          <a:xfrm>
            <a:off x="918258" y="1539044"/>
            <a:ext cx="9077060" cy="50629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algn="just">
              <a:spcAft>
                <a:spcPts val="600"/>
              </a:spcAft>
              <a:buNone/>
            </a:pPr>
            <a:r>
              <a:rPr lang="en-US" sz="1800" b="1" dirty="0">
                <a:solidFill>
                  <a:srgbClr val="2C1B10"/>
                </a:solidFill>
                <a:ea typeface="Times New Roman" pitchFamily="34" charset="-122"/>
                <a:cs typeface="Times New Roman" pitchFamily="34" charset="-120"/>
              </a:rPr>
              <a:t>1. Christie’s. (</a:t>
            </a:r>
            <a:r>
              <a:rPr lang="en-US" sz="1800" b="1" dirty="0" err="1">
                <a:solidFill>
                  <a:srgbClr val="2C1B10"/>
                </a:solidFill>
                <a:ea typeface="Times New Roman" pitchFamily="34" charset="-122"/>
                <a:cs typeface="Times New Roman" pitchFamily="34" charset="-120"/>
              </a:rPr>
              <a:t>é</a:t>
            </a:r>
            <a:r>
              <a:rPr lang="en-US" sz="1800" b="1" dirty="0">
                <a:solidFill>
                  <a:srgbClr val="2C1B10"/>
                </a:solidFill>
                <a:ea typeface="Times New Roman" pitchFamily="34" charset="-122"/>
                <a:cs typeface="Times New Roman" pitchFamily="34" charset="-120"/>
              </a:rPr>
              <a:t>. n.). Hippocrates: </a:t>
            </a:r>
            <a:r>
              <a:rPr lang="en-US" sz="1800" b="1" dirty="0" err="1">
                <a:solidFill>
                  <a:srgbClr val="2C1B10"/>
                </a:solidFill>
                <a:ea typeface="Times New Roman" pitchFamily="34" charset="-122"/>
                <a:cs typeface="Times New Roman" pitchFamily="34" charset="-120"/>
              </a:rPr>
              <a:t>Octoginta</a:t>
            </a:r>
            <a:r>
              <a:rPr lang="en-US" sz="1800" b="1" dirty="0">
                <a:solidFill>
                  <a:srgbClr val="2C1B10"/>
                </a:solidFill>
                <a:ea typeface="Times New Roman" pitchFamily="34" charset="-122"/>
                <a:cs typeface="Times New Roman" pitchFamily="34" charset="-120"/>
              </a:rPr>
              <a:t> </a:t>
            </a:r>
            <a:r>
              <a:rPr lang="en-US" sz="1800" b="1" dirty="0" err="1">
                <a:solidFill>
                  <a:srgbClr val="2C1B10"/>
                </a:solidFill>
                <a:ea typeface="Times New Roman" pitchFamily="34" charset="-122"/>
                <a:cs typeface="Times New Roman" pitchFamily="34" charset="-120"/>
              </a:rPr>
              <a:t>volumina</a:t>
            </a:r>
            <a:r>
              <a:rPr lang="en-US" sz="1800" b="1" dirty="0">
                <a:solidFill>
                  <a:srgbClr val="2C1B10"/>
                </a:solidFill>
                <a:ea typeface="Times New Roman" pitchFamily="34" charset="-122"/>
                <a:cs typeface="Times New Roman" pitchFamily="34" charset="-120"/>
              </a:rPr>
              <a:t>. </a:t>
            </a:r>
            <a:r>
              <a:rPr lang="en-US" sz="1800" b="1" dirty="0" err="1">
                <a:solidFill>
                  <a:srgbClr val="2C1B10"/>
                </a:solidFill>
                <a:ea typeface="Times New Roman" pitchFamily="34" charset="-122"/>
                <a:cs typeface="Times New Roman" pitchFamily="34" charset="-120"/>
              </a:rPr>
              <a:t>Róma</a:t>
            </a:r>
            <a:r>
              <a:rPr lang="en-US" sz="1800" b="1" dirty="0">
                <a:solidFill>
                  <a:srgbClr val="2C1B10"/>
                </a:solidFill>
                <a:ea typeface="Times New Roman" pitchFamily="34" charset="-122"/>
                <a:cs typeface="Times New Roman" pitchFamily="34" charset="-120"/>
              </a:rPr>
              <a:t>: </a:t>
            </a:r>
            <a:r>
              <a:rPr lang="en-US" sz="1800" b="1" dirty="0" err="1">
                <a:solidFill>
                  <a:srgbClr val="2C1B10"/>
                </a:solidFill>
                <a:ea typeface="Times New Roman" pitchFamily="34" charset="-122"/>
                <a:cs typeface="Times New Roman" pitchFamily="34" charset="-120"/>
              </a:rPr>
              <a:t>Franciscus</a:t>
            </a:r>
            <a:r>
              <a:rPr lang="en-US" sz="1800" b="1" dirty="0">
                <a:solidFill>
                  <a:srgbClr val="2C1B10"/>
                </a:solidFill>
                <a:ea typeface="Times New Roman" pitchFamily="34" charset="-122"/>
                <a:cs typeface="Times New Roman" pitchFamily="34" charset="-120"/>
              </a:rPr>
              <a:t> </a:t>
            </a:r>
            <a:r>
              <a:rPr lang="en-US" sz="1800" b="1" dirty="0" err="1">
                <a:solidFill>
                  <a:srgbClr val="2C1B10"/>
                </a:solidFill>
                <a:ea typeface="Times New Roman" pitchFamily="34" charset="-122"/>
                <a:cs typeface="Times New Roman" pitchFamily="34" charset="-120"/>
              </a:rPr>
              <a:t>Minutius</a:t>
            </a:r>
            <a:r>
              <a:rPr lang="en-US" sz="1800" b="1" dirty="0">
                <a:solidFill>
                  <a:srgbClr val="2C1B10"/>
                </a:solidFill>
                <a:ea typeface="Times New Roman" pitchFamily="34" charset="-122"/>
                <a:cs typeface="Times New Roman" pitchFamily="34" charset="-120"/>
              </a:rPr>
              <a:t> Calvus, 1525. https://</a:t>
            </a:r>
            <a:r>
              <a:rPr lang="en-US" sz="1800" b="1" dirty="0" err="1">
                <a:solidFill>
                  <a:srgbClr val="2C1B10"/>
                </a:solidFill>
                <a:ea typeface="Times New Roman" pitchFamily="34" charset="-122"/>
                <a:cs typeface="Times New Roman" pitchFamily="34" charset="-120"/>
              </a:rPr>
              <a:t>www.christies.com</a:t>
            </a:r>
            <a:r>
              <a:rPr lang="en-US" sz="1800" b="1" dirty="0">
                <a:solidFill>
                  <a:srgbClr val="2C1B10"/>
                </a:solidFill>
                <a:ea typeface="Times New Roman" pitchFamily="34" charset="-122"/>
                <a:cs typeface="Times New Roman" pitchFamily="34" charset="-120"/>
              </a:rPr>
              <a:t>/</a:t>
            </a:r>
            <a:endParaRPr lang="en-US" sz="1800" b="1" dirty="0"/>
          </a:p>
          <a:p>
            <a:pPr marL="0" indent="0" algn="just">
              <a:spcAft>
                <a:spcPts val="600"/>
              </a:spcAft>
              <a:buNone/>
            </a:pPr>
            <a:r>
              <a:rPr lang="en-US" sz="1800" b="1" dirty="0">
                <a:solidFill>
                  <a:srgbClr val="2C1B10"/>
                </a:solidFill>
                <a:ea typeface="Times New Roman" pitchFamily="34" charset="-122"/>
                <a:cs typeface="Times New Roman" pitchFamily="34" charset="-120"/>
              </a:rPr>
              <a:t>2. Vatican Library / OMNIKA. (</a:t>
            </a:r>
            <a:r>
              <a:rPr lang="en-US" sz="1800" b="1" dirty="0" err="1">
                <a:solidFill>
                  <a:srgbClr val="2C1B10"/>
                </a:solidFill>
                <a:ea typeface="Times New Roman" pitchFamily="34" charset="-122"/>
                <a:cs typeface="Times New Roman" pitchFamily="34" charset="-120"/>
              </a:rPr>
              <a:t>é</a:t>
            </a:r>
            <a:r>
              <a:rPr lang="en-US" sz="1800" b="1" dirty="0">
                <a:solidFill>
                  <a:srgbClr val="2C1B10"/>
                </a:solidFill>
                <a:ea typeface="Times New Roman" pitchFamily="34" charset="-122"/>
                <a:cs typeface="Times New Roman" pitchFamily="34" charset="-120"/>
              </a:rPr>
              <a:t>. n.). Urb. gr. 64: </a:t>
            </a:r>
            <a:r>
              <a:rPr lang="en-US" sz="1800" b="1" dirty="0" err="1">
                <a:solidFill>
                  <a:srgbClr val="2C1B10"/>
                </a:solidFill>
                <a:ea typeface="Times New Roman" pitchFamily="34" charset="-122"/>
                <a:cs typeface="Times New Roman" pitchFamily="34" charset="-120"/>
              </a:rPr>
              <a:t>bizánci</a:t>
            </a:r>
            <a:r>
              <a:rPr lang="en-US" sz="1800" b="1" dirty="0">
                <a:solidFill>
                  <a:srgbClr val="2C1B10"/>
                </a:solidFill>
                <a:ea typeface="Times New Roman" pitchFamily="34" charset="-122"/>
                <a:cs typeface="Times New Roman" pitchFamily="34" charset="-120"/>
              </a:rPr>
              <a:t> </a:t>
            </a:r>
            <a:r>
              <a:rPr lang="en-US" sz="1800" b="1" dirty="0" err="1">
                <a:solidFill>
                  <a:srgbClr val="2C1B10"/>
                </a:solidFill>
                <a:ea typeface="Times New Roman" pitchFamily="34" charset="-122"/>
                <a:cs typeface="Times New Roman" pitchFamily="34" charset="-120"/>
              </a:rPr>
              <a:t>Hippokratészi</a:t>
            </a:r>
            <a:r>
              <a:rPr lang="en-US" sz="1800" b="1" dirty="0">
                <a:solidFill>
                  <a:srgbClr val="2C1B10"/>
                </a:solidFill>
                <a:ea typeface="Times New Roman" pitchFamily="34" charset="-122"/>
                <a:cs typeface="Times New Roman" pitchFamily="34" charset="-120"/>
              </a:rPr>
              <a:t> </a:t>
            </a:r>
            <a:r>
              <a:rPr lang="en-US" sz="1800" b="1" dirty="0" err="1">
                <a:solidFill>
                  <a:srgbClr val="2C1B10"/>
                </a:solidFill>
                <a:ea typeface="Times New Roman" pitchFamily="34" charset="-122"/>
                <a:cs typeface="Times New Roman" pitchFamily="34" charset="-120"/>
              </a:rPr>
              <a:t>eskü-kézirat</a:t>
            </a:r>
            <a:r>
              <a:rPr lang="en-US" sz="1800" b="1" dirty="0">
                <a:solidFill>
                  <a:srgbClr val="2C1B10"/>
                </a:solidFill>
                <a:ea typeface="Times New Roman" pitchFamily="34" charset="-122"/>
                <a:cs typeface="Times New Roman" pitchFamily="34" charset="-120"/>
              </a:rPr>
              <a:t>. https://</a:t>
            </a:r>
            <a:r>
              <a:rPr lang="en-US" sz="1800" b="1" dirty="0" err="1">
                <a:solidFill>
                  <a:srgbClr val="2C1B10"/>
                </a:solidFill>
                <a:ea typeface="Times New Roman" pitchFamily="34" charset="-122"/>
                <a:cs typeface="Times New Roman" pitchFamily="34" charset="-120"/>
              </a:rPr>
              <a:t>omnika.org</a:t>
            </a:r>
            <a:r>
              <a:rPr lang="en-US" sz="1800" b="1" dirty="0">
                <a:solidFill>
                  <a:srgbClr val="2C1B10"/>
                </a:solidFill>
                <a:ea typeface="Times New Roman" pitchFamily="34" charset="-122"/>
                <a:cs typeface="Times New Roman" pitchFamily="34" charset="-120"/>
              </a:rPr>
              <a:t>/</a:t>
            </a:r>
            <a:endParaRPr lang="en-US" sz="1800" b="1" dirty="0"/>
          </a:p>
          <a:p>
            <a:pPr marL="0" indent="0" algn="just">
              <a:spcAft>
                <a:spcPts val="600"/>
              </a:spcAft>
              <a:buNone/>
            </a:pPr>
            <a:r>
              <a:rPr lang="en-US" sz="1800" b="1" dirty="0">
                <a:solidFill>
                  <a:srgbClr val="2C1B10"/>
                </a:solidFill>
                <a:ea typeface="Times New Roman" pitchFamily="34" charset="-122"/>
                <a:cs typeface="Times New Roman" pitchFamily="34" charset="-120"/>
              </a:rPr>
              <a:t>3. Wikimedia Commons. (</a:t>
            </a:r>
            <a:r>
              <a:rPr lang="en-US" sz="1800" b="1" dirty="0" err="1">
                <a:solidFill>
                  <a:srgbClr val="2C1B10"/>
                </a:solidFill>
                <a:ea typeface="Times New Roman" pitchFamily="34" charset="-122"/>
                <a:cs typeface="Times New Roman" pitchFamily="34" charset="-120"/>
              </a:rPr>
              <a:t>é</a:t>
            </a:r>
            <a:r>
              <a:rPr lang="en-US" sz="1800" b="1" dirty="0">
                <a:solidFill>
                  <a:srgbClr val="2C1B10"/>
                </a:solidFill>
                <a:ea typeface="Times New Roman" pitchFamily="34" charset="-122"/>
                <a:cs typeface="Times New Roman" pitchFamily="34" charset="-120"/>
              </a:rPr>
              <a:t>. n.). </a:t>
            </a:r>
            <a:r>
              <a:rPr lang="en-US" sz="1800" b="1" dirty="0" err="1">
                <a:solidFill>
                  <a:srgbClr val="2C1B10"/>
                </a:solidFill>
                <a:ea typeface="Times New Roman" pitchFamily="34" charset="-122"/>
                <a:cs typeface="Times New Roman" pitchFamily="34" charset="-120"/>
              </a:rPr>
              <a:t>Asklepieion</a:t>
            </a:r>
            <a:r>
              <a:rPr lang="en-US" sz="1800" b="1" dirty="0">
                <a:solidFill>
                  <a:srgbClr val="2C1B10"/>
                </a:solidFill>
                <a:ea typeface="Times New Roman" pitchFamily="34" charset="-122"/>
                <a:cs typeface="Times New Roman" pitchFamily="34" charset="-120"/>
              </a:rPr>
              <a:t> (Kos) 09. </a:t>
            </a:r>
            <a:r>
              <a:rPr lang="en-US" sz="1800" b="1" dirty="0">
                <a:solidFill>
                  <a:srgbClr val="2C1B10"/>
                </a:solidFill>
                <a:ea typeface="Times New Roman" pitchFamily="34" charset="-122"/>
                <a:cs typeface="Times New Roman" pitchFamily="34" charset="-120"/>
                <a:hlinkClick r:id="rId3"/>
              </a:rPr>
              <a:t>https://commons.wikimedia.org/</a:t>
            </a:r>
            <a:endParaRPr lang="en-US" sz="1800" b="1" dirty="0">
              <a:solidFill>
                <a:srgbClr val="2C1B10"/>
              </a:solidFill>
              <a:ea typeface="Times New Roman" pitchFamily="34" charset="-122"/>
              <a:cs typeface="Times New Roman" pitchFamily="34" charset="-120"/>
            </a:endParaRPr>
          </a:p>
          <a:p>
            <a:pPr marL="0" indent="0">
              <a:spcAft>
                <a:spcPts val="600"/>
              </a:spcAft>
              <a:buNone/>
            </a:pPr>
            <a:r>
              <a:rPr lang="en-US" b="1" dirty="0">
                <a:solidFill>
                  <a:srgbClr val="2C1B10"/>
                </a:solidFill>
                <a:cs typeface="Times New Roman" pitchFamily="34" charset="-120"/>
              </a:rPr>
              <a:t>4. </a:t>
            </a:r>
            <a:r>
              <a:rPr lang="hu-HU" b="1" dirty="0"/>
              <a:t>Saját képernyőkép </a:t>
            </a:r>
            <a:r>
              <a:rPr lang="hu-HU" b="1" dirty="0" err="1"/>
              <a:t>Galénosz</a:t>
            </a:r>
            <a:r>
              <a:rPr lang="hu-HU" b="1" dirty="0"/>
              <a:t> </a:t>
            </a:r>
            <a:r>
              <a:rPr lang="hu-HU" b="1" i="1" dirty="0"/>
              <a:t>In </a:t>
            </a:r>
            <a:r>
              <a:rPr lang="hu-HU" b="1" i="1" dirty="0" err="1"/>
              <a:t>Hippocratis</a:t>
            </a:r>
            <a:r>
              <a:rPr lang="hu-HU" b="1" i="1" dirty="0"/>
              <a:t> De </a:t>
            </a:r>
            <a:r>
              <a:rPr lang="hu-HU" b="1" i="1" dirty="0" err="1"/>
              <a:t>natura</a:t>
            </a:r>
            <a:r>
              <a:rPr lang="hu-HU" b="1" i="1" dirty="0"/>
              <a:t> </a:t>
            </a:r>
            <a:r>
              <a:rPr lang="hu-HU" b="1" i="1" dirty="0" err="1"/>
              <a:t>hominis</a:t>
            </a:r>
            <a:r>
              <a:rPr lang="hu-HU" b="1" i="1" dirty="0"/>
              <a:t> </a:t>
            </a:r>
            <a:r>
              <a:rPr lang="hu-HU" b="1" i="1" dirty="0" err="1"/>
              <a:t>commentaria</a:t>
            </a:r>
            <a:r>
              <a:rPr lang="hu-HU" b="1" dirty="0"/>
              <a:t> című művének </a:t>
            </a:r>
            <a:r>
              <a:rPr lang="hu-HU" b="1" dirty="0" err="1"/>
              <a:t>Kühn</a:t>
            </a:r>
            <a:r>
              <a:rPr lang="hu-HU" b="1" dirty="0"/>
              <a:t>-féle kiadásából.</a:t>
            </a:r>
            <a:br>
              <a:rPr lang="hu-HU" b="1" dirty="0"/>
            </a:br>
            <a:r>
              <a:rPr lang="hu-HU" dirty="0"/>
              <a:t>Forrás: Galenus. (1828). </a:t>
            </a:r>
            <a:r>
              <a:rPr lang="hu-HU" i="1" dirty="0"/>
              <a:t>In </a:t>
            </a:r>
            <a:r>
              <a:rPr lang="hu-HU" i="1" dirty="0" err="1"/>
              <a:t>Hippocratis</a:t>
            </a:r>
            <a:r>
              <a:rPr lang="hu-HU" i="1" dirty="0"/>
              <a:t> De </a:t>
            </a:r>
            <a:r>
              <a:rPr lang="hu-HU" i="1" dirty="0" err="1"/>
              <a:t>natura</a:t>
            </a:r>
            <a:r>
              <a:rPr lang="hu-HU" i="1" dirty="0"/>
              <a:t> </a:t>
            </a:r>
            <a:r>
              <a:rPr lang="hu-HU" i="1" dirty="0" err="1"/>
              <a:t>hominis</a:t>
            </a:r>
            <a:r>
              <a:rPr lang="hu-HU" i="1" dirty="0"/>
              <a:t> </a:t>
            </a:r>
            <a:r>
              <a:rPr lang="hu-HU" i="1" dirty="0" err="1"/>
              <a:t>commentaria</a:t>
            </a:r>
            <a:r>
              <a:rPr lang="hu-HU" dirty="0"/>
              <a:t>. In K. </a:t>
            </a:r>
            <a:r>
              <a:rPr lang="hu-HU" dirty="0" err="1"/>
              <a:t>G</a:t>
            </a:r>
            <a:r>
              <a:rPr lang="hu-HU" dirty="0"/>
              <a:t>. </a:t>
            </a:r>
            <a:r>
              <a:rPr lang="hu-HU" dirty="0" err="1"/>
              <a:t>Kühn</a:t>
            </a:r>
            <a:r>
              <a:rPr lang="hu-HU" dirty="0"/>
              <a:t> (</a:t>
            </a:r>
            <a:r>
              <a:rPr lang="hu-HU" dirty="0" err="1"/>
              <a:t>Ed</a:t>
            </a:r>
            <a:r>
              <a:rPr lang="hu-HU" dirty="0"/>
              <a:t>.), </a:t>
            </a:r>
            <a:r>
              <a:rPr lang="hu-HU" i="1" dirty="0" err="1"/>
              <a:t>Claudii</a:t>
            </a:r>
            <a:r>
              <a:rPr lang="hu-HU" i="1" dirty="0"/>
              <a:t> </a:t>
            </a:r>
            <a:r>
              <a:rPr lang="hu-HU" i="1" dirty="0" err="1"/>
              <a:t>Galeni</a:t>
            </a:r>
            <a:r>
              <a:rPr lang="hu-HU" i="1" dirty="0"/>
              <a:t> opera </a:t>
            </a:r>
            <a:r>
              <a:rPr lang="hu-HU" i="1" dirty="0" err="1"/>
              <a:t>omnia</a:t>
            </a:r>
            <a:r>
              <a:rPr lang="hu-HU" dirty="0"/>
              <a:t> (</a:t>
            </a:r>
            <a:r>
              <a:rPr lang="hu-HU" dirty="0" err="1"/>
              <a:t>Vol</a:t>
            </a:r>
            <a:r>
              <a:rPr lang="hu-HU" dirty="0"/>
              <a:t>. 15, p. 149). </a:t>
            </a:r>
            <a:r>
              <a:rPr lang="hu-HU" dirty="0" err="1"/>
              <a:t>Leipzig</a:t>
            </a:r>
            <a:r>
              <a:rPr lang="hu-HU" dirty="0"/>
              <a:t>: </a:t>
            </a:r>
            <a:r>
              <a:rPr lang="hu-HU" dirty="0" err="1"/>
              <a:t>Cnobloch</a:t>
            </a:r>
            <a:r>
              <a:rPr lang="hu-HU" dirty="0"/>
              <a:t>. Digitalizált példány: Internet </a:t>
            </a:r>
            <a:r>
              <a:rPr lang="hu-HU" dirty="0" err="1"/>
              <a:t>Archive</a:t>
            </a:r>
            <a:r>
              <a:rPr lang="hu-HU" dirty="0"/>
              <a:t> / </a:t>
            </a:r>
            <a:r>
              <a:rPr lang="hu-HU" dirty="0" err="1"/>
              <a:t>Bibliothèque</a:t>
            </a:r>
            <a:r>
              <a:rPr lang="hu-HU" dirty="0"/>
              <a:t> </a:t>
            </a:r>
            <a:r>
              <a:rPr lang="hu-HU" dirty="0" err="1"/>
              <a:t>interuniversitaire</a:t>
            </a:r>
            <a:r>
              <a:rPr lang="hu-HU" dirty="0"/>
              <a:t> de </a:t>
            </a:r>
            <a:r>
              <a:rPr lang="hu-HU" dirty="0" err="1"/>
              <a:t>santé</a:t>
            </a:r>
            <a:r>
              <a:rPr lang="hu-HU" dirty="0"/>
              <a:t>, Paris.</a:t>
            </a:r>
            <a:endParaRPr lang="en-US" sz="1800" dirty="0"/>
          </a:p>
          <a:p>
            <a:pPr marL="0" indent="0" algn="just">
              <a:spcAft>
                <a:spcPts val="600"/>
              </a:spcAft>
              <a:buNone/>
            </a:pPr>
            <a:r>
              <a:rPr lang="en-US" b="1" dirty="0">
                <a:solidFill>
                  <a:srgbClr val="2C1B10"/>
                </a:solidFill>
                <a:ea typeface="Times New Roman" pitchFamily="34" charset="-122"/>
                <a:cs typeface="Times New Roman" pitchFamily="34" charset="-120"/>
              </a:rPr>
              <a:t>5. </a:t>
            </a:r>
            <a:r>
              <a:rPr lang="en-US" sz="1800" b="1" dirty="0">
                <a:solidFill>
                  <a:srgbClr val="2C1B10"/>
                </a:solidFill>
                <a:ea typeface="Times New Roman" pitchFamily="34" charset="-122"/>
                <a:cs typeface="Times New Roman" pitchFamily="34" charset="-120"/>
              </a:rPr>
              <a:t>National Library of Medicine. (</a:t>
            </a:r>
            <a:r>
              <a:rPr lang="en-US" sz="1800" b="1" dirty="0" err="1">
                <a:solidFill>
                  <a:srgbClr val="2C1B10"/>
                </a:solidFill>
                <a:ea typeface="Times New Roman" pitchFamily="34" charset="-122"/>
                <a:cs typeface="Times New Roman" pitchFamily="34" charset="-120"/>
              </a:rPr>
              <a:t>é</a:t>
            </a:r>
            <a:r>
              <a:rPr lang="en-US" sz="1800" b="1" dirty="0">
                <a:solidFill>
                  <a:srgbClr val="2C1B10"/>
                </a:solidFill>
                <a:ea typeface="Times New Roman" pitchFamily="34" charset="-122"/>
                <a:cs typeface="Times New Roman" pitchFamily="34" charset="-120"/>
              </a:rPr>
              <a:t>. n.). Hippocratic Oath, Greek and Latin, Hippocrates: Opera omnia, Frankfurt, 1595. https://</a:t>
            </a:r>
            <a:r>
              <a:rPr lang="en-US" sz="1800" b="1" dirty="0" err="1">
                <a:solidFill>
                  <a:srgbClr val="2C1B10"/>
                </a:solidFill>
                <a:ea typeface="Times New Roman" pitchFamily="34" charset="-122"/>
                <a:cs typeface="Times New Roman" pitchFamily="34" charset="-120"/>
              </a:rPr>
              <a:t>www.nlm.nih.gov</a:t>
            </a:r>
            <a:r>
              <a:rPr lang="en-US" sz="1800" b="1" dirty="0">
                <a:solidFill>
                  <a:srgbClr val="2C1B10"/>
                </a:solidFill>
                <a:ea typeface="Times New Roman" pitchFamily="34" charset="-122"/>
                <a:cs typeface="Times New Roman" pitchFamily="34" charset="-120"/>
              </a:rPr>
              <a:t>/</a:t>
            </a:r>
            <a:r>
              <a:rPr lang="en-US" sz="1800" b="1" dirty="0" err="1">
                <a:solidFill>
                  <a:srgbClr val="2C1B10"/>
                </a:solidFill>
                <a:ea typeface="Times New Roman" pitchFamily="34" charset="-122"/>
                <a:cs typeface="Times New Roman" pitchFamily="34" charset="-120"/>
              </a:rPr>
              <a:t>hmd</a:t>
            </a:r>
            <a:r>
              <a:rPr lang="en-US" sz="1800" b="1" dirty="0">
                <a:solidFill>
                  <a:srgbClr val="2C1B10"/>
                </a:solidFill>
                <a:ea typeface="Times New Roman" pitchFamily="34" charset="-122"/>
                <a:cs typeface="Times New Roman" pitchFamily="34" charset="-120"/>
              </a:rPr>
              <a:t>/</a:t>
            </a:r>
            <a:r>
              <a:rPr lang="en-US" sz="1800" b="1" dirty="0" err="1">
                <a:solidFill>
                  <a:srgbClr val="2C1B10"/>
                </a:solidFill>
                <a:ea typeface="Times New Roman" pitchFamily="34" charset="-122"/>
                <a:cs typeface="Times New Roman" pitchFamily="34" charset="-120"/>
              </a:rPr>
              <a:t>greek</a:t>
            </a:r>
            <a:r>
              <a:rPr lang="en-US" sz="1800" b="1" dirty="0">
                <a:solidFill>
                  <a:srgbClr val="2C1B10"/>
                </a:solidFill>
                <a:ea typeface="Times New Roman" pitchFamily="34" charset="-122"/>
                <a:cs typeface="Times New Roman" pitchFamily="34" charset="-120"/>
              </a:rPr>
              <a:t>/</a:t>
            </a:r>
            <a:endParaRPr lang="en-US" sz="1800" b="1" dirty="0"/>
          </a:p>
          <a:p>
            <a:pPr marL="0" indent="0" algn="just">
              <a:spcAft>
                <a:spcPts val="600"/>
              </a:spcAft>
              <a:buNone/>
            </a:pPr>
            <a:r>
              <a:rPr lang="en-US" sz="1800" b="1" dirty="0">
                <a:solidFill>
                  <a:srgbClr val="2C1B10"/>
                </a:solidFill>
                <a:ea typeface="Times New Roman" pitchFamily="34" charset="-122"/>
                <a:cs typeface="Times New Roman" pitchFamily="34" charset="-120"/>
              </a:rPr>
              <a:t>6. </a:t>
            </a:r>
            <a:r>
              <a:rPr lang="en-US" sz="1800" b="1" dirty="0" err="1">
                <a:solidFill>
                  <a:srgbClr val="2C1B10"/>
                </a:solidFill>
                <a:ea typeface="Times New Roman" pitchFamily="34" charset="-122"/>
                <a:cs typeface="Times New Roman" pitchFamily="34" charset="-120"/>
              </a:rPr>
              <a:t>Wellcome</a:t>
            </a:r>
            <a:r>
              <a:rPr lang="en-US" sz="1800" b="1" dirty="0">
                <a:solidFill>
                  <a:srgbClr val="2C1B10"/>
                </a:solidFill>
                <a:ea typeface="Times New Roman" pitchFamily="34" charset="-122"/>
                <a:cs typeface="Times New Roman" pitchFamily="34" charset="-120"/>
              </a:rPr>
              <a:t> Collection. (</a:t>
            </a:r>
            <a:r>
              <a:rPr lang="en-US" sz="1800" b="1" dirty="0" err="1">
                <a:solidFill>
                  <a:srgbClr val="2C1B10"/>
                </a:solidFill>
                <a:ea typeface="Times New Roman" pitchFamily="34" charset="-122"/>
                <a:cs typeface="Times New Roman" pitchFamily="34" charset="-120"/>
              </a:rPr>
              <a:t>é</a:t>
            </a:r>
            <a:r>
              <a:rPr lang="en-US" sz="1800" b="1" dirty="0">
                <a:solidFill>
                  <a:srgbClr val="2C1B10"/>
                </a:solidFill>
                <a:ea typeface="Times New Roman" pitchFamily="34" charset="-122"/>
                <a:cs typeface="Times New Roman" pitchFamily="34" charset="-120"/>
              </a:rPr>
              <a:t>. n.). Papyrus text; fragment of Hippocratic Oath, 3rd century A.D. https://</a:t>
            </a:r>
            <a:r>
              <a:rPr lang="en-US" sz="1800" b="1" dirty="0" err="1">
                <a:solidFill>
                  <a:srgbClr val="2C1B10"/>
                </a:solidFill>
                <a:ea typeface="Times New Roman" pitchFamily="34" charset="-122"/>
                <a:cs typeface="Times New Roman" pitchFamily="34" charset="-120"/>
              </a:rPr>
              <a:t>wellcomecollection.org</a:t>
            </a:r>
            <a:r>
              <a:rPr lang="en-US" sz="1800" b="1" dirty="0">
                <a:solidFill>
                  <a:srgbClr val="2C1B10"/>
                </a:solidFill>
                <a:ea typeface="Times New Roman" pitchFamily="34" charset="-122"/>
                <a:cs typeface="Times New Roman" pitchFamily="34" charset="-120"/>
              </a:rPr>
              <a:t>/</a:t>
            </a:r>
            <a:endParaRPr lang="en-US" sz="1800" b="1" dirty="0"/>
          </a:p>
          <a:p>
            <a:pPr marL="0" indent="0" algn="just">
              <a:spcAft>
                <a:spcPts val="600"/>
              </a:spcAft>
              <a:buNone/>
            </a:pPr>
            <a:r>
              <a:rPr lang="en-US" sz="1800" b="1" dirty="0">
                <a:solidFill>
                  <a:srgbClr val="2C1B10"/>
                </a:solidFill>
                <a:ea typeface="Times New Roman" pitchFamily="34" charset="-122"/>
                <a:cs typeface="Times New Roman" pitchFamily="34" charset="-120"/>
              </a:rPr>
              <a:t>7. Wikimedia Commons. (</a:t>
            </a:r>
            <a:r>
              <a:rPr lang="en-US" sz="1800" b="1" dirty="0" err="1">
                <a:solidFill>
                  <a:srgbClr val="2C1B10"/>
                </a:solidFill>
                <a:ea typeface="Times New Roman" pitchFamily="34" charset="-122"/>
                <a:cs typeface="Times New Roman" pitchFamily="34" charset="-120"/>
              </a:rPr>
              <a:t>é</a:t>
            </a:r>
            <a:r>
              <a:rPr lang="en-US" sz="1800" b="1" dirty="0">
                <a:solidFill>
                  <a:srgbClr val="2C1B10"/>
                </a:solidFill>
                <a:ea typeface="Times New Roman" pitchFamily="34" charset="-122"/>
                <a:cs typeface="Times New Roman" pitchFamily="34" charset="-120"/>
              </a:rPr>
              <a:t>. n.). Bust of Hippocrates. https://</a:t>
            </a:r>
            <a:r>
              <a:rPr lang="en-US" sz="1800" b="1" dirty="0" err="1">
                <a:solidFill>
                  <a:srgbClr val="2C1B10"/>
                </a:solidFill>
                <a:ea typeface="Times New Roman" pitchFamily="34" charset="-122"/>
                <a:cs typeface="Times New Roman" pitchFamily="34" charset="-120"/>
              </a:rPr>
              <a:t>commons.wikimedia.org</a:t>
            </a:r>
            <a:r>
              <a:rPr lang="en-US" sz="1800" b="1" dirty="0">
                <a:solidFill>
                  <a:srgbClr val="2C1B10"/>
                </a:solidFill>
                <a:ea typeface="Times New Roman" pitchFamily="34" charset="-122"/>
                <a:cs typeface="Times New Roman" pitchFamily="34" charset="-120"/>
              </a:rPr>
              <a:t>/</a:t>
            </a:r>
            <a:endParaRPr lang="en-US" sz="1800" b="1" dirty="0"/>
          </a:p>
          <a:p>
            <a:pPr>
              <a:spcAft>
                <a:spcPts val="600"/>
              </a:spcAft>
            </a:pPr>
            <a:endParaRPr lang="hu-HU" b="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Times New Roman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Times New Roman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1036</TotalTime>
  <Words>2148</Words>
  <Application>Microsoft Macintosh PowerPoint</Application>
  <PresentationFormat>Szélesvásznú</PresentationFormat>
  <Paragraphs>240</Paragraphs>
  <Slides>20</Slides>
  <Notes>20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2</vt:i4>
      </vt:variant>
      <vt:variant>
        <vt:lpstr>Téma</vt:lpstr>
      </vt:variant>
      <vt:variant>
        <vt:i4>1</vt:i4>
      </vt:variant>
      <vt:variant>
        <vt:lpstr>Diacímek</vt:lpstr>
      </vt:variant>
      <vt:variant>
        <vt:i4>20</vt:i4>
      </vt:variant>
    </vt:vector>
  </HeadingPairs>
  <TitlesOfParts>
    <vt:vector size="23" baseType="lpstr">
      <vt:lpstr>Arial</vt:lpstr>
      <vt:lpstr>Times New Roman</vt:lpstr>
      <vt:lpstr>Office Theme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</vt:vector>
  </TitlesOfParts>
  <Company>ChatGPT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Hippokratész és a racionális orvoslás születése</dc:title>
  <dc:subject>Ókortörténeti forráselemzés – Hippokratészi Gyűjtemény</dc:subject>
  <dc:creator>OpenAI</dc:creator>
  <cp:lastModifiedBy>Róbert Gipp</cp:lastModifiedBy>
  <cp:revision>4</cp:revision>
  <dcterms:created xsi:type="dcterms:W3CDTF">2026-05-13T16:33:35Z</dcterms:created>
  <dcterms:modified xsi:type="dcterms:W3CDTF">2026-05-14T09:51:39Z</dcterms:modified>
</cp:coreProperties>
</file>