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hu/books?id=mS7UsgEACAAJ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8FBB88-3DE4-422F-8545-3957348DA0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Hermész mítoszai és kultusza</a:t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5ED9B07-B4B9-42E6-9BFE-47F611465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Békefi Balázs András</a:t>
            </a:r>
          </a:p>
        </p:txBody>
      </p:sp>
    </p:spTree>
    <p:extLst>
      <p:ext uri="{BB962C8B-B14F-4D97-AF65-F5344CB8AC3E}">
        <p14:creationId xmlns:p14="http://schemas.microsoft.com/office/powerpoint/2010/main" val="116248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E94E84-0376-4CD7-A801-EBB67E93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1CBC11-E332-4CE5-8BB8-08D3CC89E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187" y="1540188"/>
            <a:ext cx="9002153" cy="50488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Hard Robin </a:t>
            </a:r>
            <a:r>
              <a:rPr lang="en-US" b="1" dirty="0" err="1"/>
              <a:t>és</a:t>
            </a:r>
            <a:r>
              <a:rPr lang="en-US" b="1" dirty="0"/>
              <a:t> Rose Herbert J. </a:t>
            </a:r>
            <a:r>
              <a:rPr lang="en-US" b="1" i="1" dirty="0"/>
              <a:t>The Routledge handbook of Greek mythology: based on H.J. Rose’s Handbook of Greek mythology</a:t>
            </a:r>
            <a:r>
              <a:rPr lang="en-US" b="1" dirty="0"/>
              <a:t>. London, 2008.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Buxton R. G. A. </a:t>
            </a:r>
            <a:r>
              <a:rPr lang="en-US" b="1" i="1" dirty="0"/>
              <a:t>The Complete World of Greek Mythology</a:t>
            </a:r>
            <a:r>
              <a:rPr lang="en-US" b="1" dirty="0"/>
              <a:t>. 2004.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Guthrie William K. C. </a:t>
            </a:r>
            <a:r>
              <a:rPr lang="en-US" b="1" i="1" dirty="0"/>
              <a:t>The </a:t>
            </a:r>
            <a:r>
              <a:rPr lang="en-US" b="1" i="1" dirty="0" err="1"/>
              <a:t>greeks</a:t>
            </a:r>
            <a:r>
              <a:rPr lang="en-US" b="1" i="1" dirty="0"/>
              <a:t> and their gods</a:t>
            </a:r>
            <a:r>
              <a:rPr lang="en-US" b="1" dirty="0"/>
              <a:t>. Boston, 1955.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b="1" dirty="0"/>
              <a:t>Takács L. </a:t>
            </a:r>
            <a:r>
              <a:rPr lang="hu-HU" b="1" i="1" dirty="0"/>
              <a:t>A római diplomácia</a:t>
            </a:r>
            <a:r>
              <a:rPr lang="hu-HU" b="1" dirty="0"/>
              <a:t>. 2013. • </a:t>
            </a:r>
            <a:r>
              <a:rPr lang="hu-HU" b="1" dirty="0">
                <a:hlinkClick r:id="rId2"/>
              </a:rPr>
              <a:t>https://books.google.hu/books?id=mS7UsgEACAAJ</a:t>
            </a:r>
            <a:r>
              <a:rPr lang="hu-HU" b="1" dirty="0"/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Scully Vincent </a:t>
            </a:r>
            <a:r>
              <a:rPr lang="en-US" b="1" i="1" dirty="0"/>
              <a:t>The earth, the temple, and the gods: Greek sacred architecture</a:t>
            </a:r>
            <a:r>
              <a:rPr lang="en-US" b="1" dirty="0"/>
              <a:t>. San Antonio, Texas, 2013.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b="1" dirty="0" err="1"/>
              <a:t>Pulleyn</a:t>
            </a:r>
            <a:r>
              <a:rPr lang="en-US" b="1" dirty="0"/>
              <a:t> Simon </a:t>
            </a:r>
            <a:r>
              <a:rPr lang="en-US" b="1" i="1" dirty="0"/>
              <a:t>Prayer in Greek religion</a:t>
            </a:r>
            <a:r>
              <a:rPr lang="en-US" b="1" dirty="0"/>
              <a:t>. Oxford, 1997.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540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8A78826-5C34-45CB-A517-530DBA03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1914" y="1340941"/>
            <a:ext cx="6061193" cy="4458939"/>
          </a:xfrm>
        </p:spPr>
        <p:txBody>
          <a:bodyPr/>
          <a:lstStyle/>
          <a:p>
            <a:r>
              <a:rPr lang="hu-HU" b="1" dirty="0"/>
              <a:t>Titulusai:</a:t>
            </a:r>
          </a:p>
          <a:p>
            <a:pPr lvl="1"/>
            <a:r>
              <a:rPr lang="hu-HU" b="1" dirty="0"/>
              <a:t>Az istenek hivatalos hírnöke</a:t>
            </a:r>
          </a:p>
          <a:p>
            <a:pPr lvl="1"/>
            <a:r>
              <a:rPr lang="hu-HU" b="1" dirty="0"/>
              <a:t>az utazók oltalmazója</a:t>
            </a:r>
          </a:p>
          <a:p>
            <a:pPr lvl="1"/>
            <a:r>
              <a:rPr lang="pt-BR" b="1" dirty="0"/>
              <a:t>a holtak lelkét a túlvilágra vezeti</a:t>
            </a:r>
            <a:endParaRPr lang="hu-HU" b="1" dirty="0"/>
          </a:p>
          <a:p>
            <a:pPr lvl="1"/>
            <a:r>
              <a:rPr lang="hu-HU" b="1" dirty="0"/>
              <a:t>a nyájak és pásztorok védelmezője</a:t>
            </a:r>
          </a:p>
          <a:p>
            <a:pPr lvl="1"/>
            <a:r>
              <a:rPr lang="hu-HU" b="1" dirty="0"/>
              <a:t>tolvajok és csalók</a:t>
            </a:r>
          </a:p>
          <a:p>
            <a:pPr lvl="1"/>
            <a:r>
              <a:rPr lang="hu-HU" b="1" dirty="0"/>
              <a:t>kereskedelem és szerencse</a:t>
            </a:r>
          </a:p>
          <a:p>
            <a:endParaRPr lang="hu-HU" b="1" dirty="0"/>
          </a:p>
          <a:p>
            <a:r>
              <a:rPr lang="hu-HU" b="1" dirty="0"/>
              <a:t>Szárnyas saru, szárnyas kalap, </a:t>
            </a:r>
            <a:r>
              <a:rPr lang="hu-HU" b="1" dirty="0" smtClean="0"/>
              <a:t>hírnöki pálca </a:t>
            </a:r>
            <a:r>
              <a:rPr lang="hu-HU" b="1" dirty="0"/>
              <a:t>(</a:t>
            </a:r>
            <a:r>
              <a:rPr lang="hu-HU" b="1" i="1" dirty="0" err="1"/>
              <a:t>kérükeion</a:t>
            </a:r>
            <a:r>
              <a:rPr lang="hu-HU" b="1" i="1" dirty="0"/>
              <a:t>)</a:t>
            </a:r>
            <a:endParaRPr lang="hu-HU" b="1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08BC546-B5E6-4BBA-9490-2E0FB66E2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107" y="530295"/>
            <a:ext cx="2841837" cy="625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3.eu-central-1.amazonaws.com/kozterkep/photos/8a0cf8460a9fd80a292c4449d758b71e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1"/>
          <a:stretch/>
        </p:blipFill>
        <p:spPr bwMode="auto">
          <a:xfrm>
            <a:off x="0" y="730560"/>
            <a:ext cx="2909071" cy="585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978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AED99A-4A16-4DC6-BAD9-9F1B8013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Hermész születése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4B6E1C-E285-497C-BABF-323990635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632" y="2069784"/>
            <a:ext cx="7325938" cy="4164106"/>
          </a:xfrm>
        </p:spPr>
        <p:txBody>
          <a:bodyPr/>
          <a:lstStyle/>
          <a:p>
            <a:r>
              <a:rPr lang="hu-HU" b="1" dirty="0"/>
              <a:t>Zeusz, a főisten és </a:t>
            </a:r>
            <a:r>
              <a:rPr lang="hu-HU" b="1" dirty="0" err="1"/>
              <a:t>Maia</a:t>
            </a:r>
            <a:r>
              <a:rPr lang="hu-HU" b="1" dirty="0"/>
              <a:t> nimfa (Atlasz titán leánya) gyermeke</a:t>
            </a:r>
          </a:p>
          <a:p>
            <a:endParaRPr lang="hu-HU" b="1" dirty="0"/>
          </a:p>
          <a:p>
            <a:r>
              <a:rPr lang="hu-HU" b="1" dirty="0"/>
              <a:t>Az </a:t>
            </a:r>
            <a:r>
              <a:rPr lang="hu-HU" b="1" dirty="0" err="1"/>
              <a:t>arkádiai</a:t>
            </a:r>
            <a:r>
              <a:rPr lang="hu-HU" b="1" dirty="0"/>
              <a:t> </a:t>
            </a:r>
            <a:r>
              <a:rPr lang="hu-HU" b="1" dirty="0" err="1"/>
              <a:t>Külléné</a:t>
            </a:r>
            <a:r>
              <a:rPr lang="hu-HU" b="1" dirty="0"/>
              <a:t>-hegy egyik barlangjában jött a világra</a:t>
            </a:r>
          </a:p>
          <a:p>
            <a:endParaRPr lang="hu-HU" b="1" dirty="0"/>
          </a:p>
          <a:p>
            <a:r>
              <a:rPr lang="hu-HU" b="1" dirty="0"/>
              <a:t>Alig néhány órával a születése után már elhagyta a bölcsőjét, hogy kalandozzon</a:t>
            </a:r>
          </a:p>
          <a:p>
            <a:endParaRPr lang="hu-HU" b="1" dirty="0"/>
          </a:p>
          <a:p>
            <a:r>
              <a:rPr lang="hu-HU" b="1" dirty="0"/>
              <a:t>Apollón marháinak ellopása, a líra feltalálása</a:t>
            </a:r>
          </a:p>
        </p:txBody>
      </p:sp>
      <p:pic>
        <p:nvPicPr>
          <p:cNvPr id="1028" name="Picture 4" descr="Fehéralakos külix, Delphoi, Kr. e. 460">
            <a:extLst>
              <a:ext uri="{FF2B5EF4-FFF2-40B4-BE49-F238E27FC236}">
                <a16:creationId xmlns:a16="http://schemas.microsoft.com/office/drawing/2014/main" id="{5FCD7E11-FF98-4211-BD99-2F54E59B8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570" y="1751787"/>
            <a:ext cx="3819431" cy="375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2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1A6EF2-716C-4A56-8E35-772524C9D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Hermész eredete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7F957C-C86D-40C9-B11A-4E5BCBF94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400" y="2182905"/>
            <a:ext cx="7003023" cy="3934443"/>
          </a:xfrm>
        </p:spPr>
        <p:txBody>
          <a:bodyPr/>
          <a:lstStyle/>
          <a:p>
            <a:r>
              <a:rPr lang="hu-HU" b="1" dirty="0"/>
              <a:t>Lineáris B táblák: A </a:t>
            </a:r>
            <a:r>
              <a:rPr lang="hu-HU" b="1" dirty="0" err="1"/>
              <a:t>Püloszban</a:t>
            </a:r>
            <a:r>
              <a:rPr lang="hu-HU" b="1" dirty="0"/>
              <a:t> és Knósszoszban talált agyagtáblákon szerepel a </a:t>
            </a:r>
            <a:r>
              <a:rPr lang="hu-HU" b="1" dirty="0" smtClean="0"/>
              <a:t>neve (</a:t>
            </a:r>
            <a:r>
              <a:rPr lang="hu-HU" b="1" dirty="0"/>
              <a:t>e-ma-a </a:t>
            </a:r>
            <a:r>
              <a:rPr lang="hu-HU" b="1" dirty="0" smtClean="0"/>
              <a:t>; Herma-ha)</a:t>
            </a:r>
            <a:r>
              <a:rPr lang="hu-HU" b="1" dirty="0" smtClean="0"/>
              <a:t>, </a:t>
            </a:r>
            <a:r>
              <a:rPr lang="hu-HU" b="1" dirty="0"/>
              <a:t>ami bizonyítja, hogy már a bronzkori Mükéné lakói is tisztelték őt, jóval a klasszikus görög kor előtt</a:t>
            </a:r>
          </a:p>
          <a:p>
            <a:endParaRPr lang="hu-HU" b="1" dirty="0"/>
          </a:p>
          <a:p>
            <a:r>
              <a:rPr lang="hu-HU" b="1" dirty="0"/>
              <a:t>A legtöbb kutató szerint Hermész neve a görög herma szóból származik, ami „kőhalmot” vagy útmenti kőrakást jelent</a:t>
            </a:r>
          </a:p>
          <a:p>
            <a:endParaRPr lang="hu-HU" b="1" dirty="0"/>
          </a:p>
          <a:p>
            <a:r>
              <a:rPr lang="hu-HU" b="1" dirty="0"/>
              <a:t>Amikor északról új görög törzsek (dórok) érkeztek a Peloponnészoszra átvették kultuszát (</a:t>
            </a:r>
            <a:r>
              <a:rPr lang="es-ES" b="1" dirty="0"/>
              <a:t>i. e. 1200</a:t>
            </a:r>
            <a:r>
              <a:rPr lang="hu-HU" b="1" dirty="0"/>
              <a:t>-</a:t>
            </a:r>
            <a:r>
              <a:rPr lang="es-ES" b="1" dirty="0"/>
              <a:t>1000</a:t>
            </a:r>
            <a:r>
              <a:rPr lang="hu-HU" b="1" dirty="0"/>
              <a:t>)</a:t>
            </a:r>
            <a:r>
              <a:rPr lang="es-ES" b="1" dirty="0"/>
              <a:t> </a:t>
            </a:r>
            <a:endParaRPr lang="hu-HU" b="1" dirty="0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FAC7A78E-CE10-4CD5-8262-9D3631881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376" y="624110"/>
            <a:ext cx="3074895" cy="608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76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7573ED-D490-4477-8070-93170E22A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Hírnöki szerepe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2EF48A-6FE0-42D3-8E3F-AA5070F0E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476" y="21336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Így szólt erre az istennő, a </a:t>
            </a:r>
            <a:r>
              <a:rPr lang="hu-HU" b="1" dirty="0" err="1"/>
              <a:t>bagolyszemü</a:t>
            </a:r>
            <a:r>
              <a:rPr lang="hu-HU" b="1" dirty="0"/>
              <a:t> Pallasz:</a:t>
            </a:r>
          </a:p>
          <a:p>
            <a:pPr marL="0" indent="0">
              <a:buNone/>
            </a:pPr>
            <a:r>
              <a:rPr lang="hu-HU" b="1" dirty="0"/>
              <a:t>„Ó, miatyánk, </a:t>
            </a:r>
            <a:r>
              <a:rPr lang="hu-HU" b="1" dirty="0" err="1"/>
              <a:t>Kronidész</a:t>
            </a:r>
            <a:r>
              <a:rPr lang="hu-HU" b="1" dirty="0"/>
              <a:t>, fejedelmek legmagasabbja,</a:t>
            </a:r>
          </a:p>
          <a:p>
            <a:pPr marL="0" indent="0">
              <a:buNone/>
            </a:pPr>
            <a:r>
              <a:rPr lang="hu-HU" b="1" dirty="0"/>
              <a:t>hát ha a boldog </a:t>
            </a:r>
            <a:r>
              <a:rPr lang="hu-HU" b="1" dirty="0" err="1"/>
              <a:t>olümposziaknak</a:t>
            </a:r>
            <a:r>
              <a:rPr lang="hu-HU" b="1" dirty="0"/>
              <a:t> már ez a kedves,</a:t>
            </a:r>
          </a:p>
          <a:p>
            <a:pPr marL="0" indent="0">
              <a:buNone/>
            </a:pPr>
            <a:r>
              <a:rPr lang="hu-HU" b="1" dirty="0"/>
              <a:t>hogy házába a bölcs </a:t>
            </a:r>
            <a:r>
              <a:rPr lang="hu-HU" b="1" dirty="0" err="1"/>
              <a:t>Odüszeusz</a:t>
            </a:r>
            <a:r>
              <a:rPr lang="hu-HU" b="1" dirty="0"/>
              <a:t> hazatérjen, elérjen,</a:t>
            </a:r>
          </a:p>
          <a:p>
            <a:pPr marL="0" indent="0">
              <a:buNone/>
            </a:pPr>
            <a:r>
              <a:rPr lang="hu-HU" b="1" dirty="0"/>
              <a:t>küldjük el akkor az </a:t>
            </a:r>
            <a:r>
              <a:rPr lang="hu-HU" b="1" dirty="0" err="1"/>
              <a:t>Argoszölő</a:t>
            </a:r>
            <a:r>
              <a:rPr lang="hu-HU" b="1" dirty="0"/>
              <a:t> Hermészt, a vezérlőt</a:t>
            </a:r>
          </a:p>
          <a:p>
            <a:pPr marL="0" indent="0">
              <a:buNone/>
            </a:pPr>
            <a:r>
              <a:rPr lang="hu-HU" b="1" dirty="0" err="1"/>
              <a:t>Ógügié</a:t>
            </a:r>
            <a:r>
              <a:rPr lang="hu-HU" b="1" dirty="0"/>
              <a:t> szigetére, hogy ott kijelentse azonnal</a:t>
            </a:r>
          </a:p>
          <a:p>
            <a:pPr marL="0" indent="0">
              <a:buNone/>
            </a:pPr>
            <a:r>
              <a:rPr lang="hu-HU" b="1" dirty="0"/>
              <a:t>annak a szépfonatú nimfának: biztos a döntés,</a:t>
            </a:r>
          </a:p>
          <a:p>
            <a:pPr marL="0" indent="0">
              <a:buNone/>
            </a:pPr>
            <a:r>
              <a:rPr lang="hu-HU" b="1" dirty="0" err="1"/>
              <a:t>tűrőlelkü</a:t>
            </a:r>
            <a:r>
              <a:rPr lang="hu-HU" b="1" dirty="0"/>
              <a:t> Odüsszeusz már haza kell hogy eredjen.”</a:t>
            </a:r>
            <a:br>
              <a:rPr lang="hu-HU" b="1" dirty="0"/>
            </a:br>
            <a:r>
              <a:rPr lang="hu-HU" b="1" dirty="0"/>
              <a:t>													</a:t>
            </a:r>
            <a:r>
              <a:rPr lang="hu-HU" dirty="0"/>
              <a:t> </a:t>
            </a:r>
            <a:r>
              <a:rPr lang="hu-HU" b="1" dirty="0"/>
              <a:t>(</a:t>
            </a:r>
            <a:r>
              <a:rPr lang="hu-HU" b="1" i="1" dirty="0"/>
              <a:t>Odüsszeia,</a:t>
            </a:r>
            <a:r>
              <a:rPr lang="hu-HU" b="1" dirty="0"/>
              <a:t> 1, 80–87.)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710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EFD4AA-D5BA-4D80-9F5E-040928791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172" y="1264554"/>
            <a:ext cx="9665540" cy="54858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/>
              <a:t>S Hermészt megkérdezte Kalüpszó, isteni úrnő,</a:t>
            </a:r>
          </a:p>
          <a:p>
            <a:pPr marL="0" indent="0">
              <a:buNone/>
            </a:pPr>
            <a:r>
              <a:rPr lang="hu-HU" b="1" dirty="0"/>
              <a:t>fényes székre </a:t>
            </a:r>
            <a:r>
              <a:rPr lang="hu-HU" b="1" dirty="0" err="1"/>
              <a:t>leültetvén</a:t>
            </a:r>
            <a:r>
              <a:rPr lang="hu-HU" b="1" dirty="0"/>
              <a:t> őt, szép ragyogóra:</a:t>
            </a:r>
          </a:p>
          <a:p>
            <a:pPr marL="0" indent="0">
              <a:buNone/>
            </a:pPr>
            <a:r>
              <a:rPr lang="hu-HU" b="1" dirty="0"/>
              <a:t>„Mért jöttél, te aranyvesszős Hermész, ide hozzám,</a:t>
            </a:r>
          </a:p>
          <a:p>
            <a:pPr marL="0" indent="0">
              <a:buNone/>
            </a:pPr>
            <a:r>
              <a:rPr lang="hu-HU" b="1" dirty="0"/>
              <a:t>tisztelt és szeretett? Sose jöttél </a:t>
            </a:r>
            <a:r>
              <a:rPr lang="hu-HU" b="1" dirty="0" err="1"/>
              <a:t>sűrün</a:t>
            </a:r>
            <a:r>
              <a:rPr lang="hu-HU" b="1" dirty="0"/>
              <a:t> idáig.</a:t>
            </a:r>
          </a:p>
          <a:p>
            <a:pPr marL="0" indent="0">
              <a:buNone/>
            </a:pPr>
            <a:r>
              <a:rPr lang="hu-HU" b="1" dirty="0"/>
              <a:t>Mondd ki, amit gondolsz: megtennem sürget a lelkem;</a:t>
            </a:r>
          </a:p>
          <a:p>
            <a:pPr marL="0" indent="0">
              <a:buNone/>
            </a:pPr>
            <a:r>
              <a:rPr lang="hu-HU" b="1" dirty="0" err="1"/>
              <a:t>teljesitem</a:t>
            </a:r>
            <a:r>
              <a:rPr lang="hu-HU" b="1" dirty="0"/>
              <a:t>, ha tudom, s ha a kérés nem lehetetlen.</a:t>
            </a:r>
          </a:p>
          <a:p>
            <a:pPr marL="0" indent="0">
              <a:buNone/>
            </a:pPr>
            <a:r>
              <a:rPr lang="hu-HU" b="1" dirty="0"/>
              <a:t>Lépj beljebb, hogy ajándékom letehessem </a:t>
            </a:r>
            <a:r>
              <a:rPr lang="hu-HU" b="1" dirty="0" err="1"/>
              <a:t>elébed</a:t>
            </a:r>
            <a:r>
              <a:rPr lang="hu-HU" b="1" dirty="0"/>
              <a:t>.”</a:t>
            </a:r>
          </a:p>
          <a:p>
            <a:pPr marL="0" indent="0">
              <a:buNone/>
            </a:pPr>
            <a:r>
              <a:rPr lang="hu-HU" b="1" dirty="0"/>
              <a:t>Hát ezt mondta az istennő, s odatette az asztalt,</a:t>
            </a:r>
          </a:p>
          <a:p>
            <a:pPr marL="0" indent="0">
              <a:buNone/>
            </a:pPr>
            <a:r>
              <a:rPr lang="hu-HU" b="1" dirty="0" err="1"/>
              <a:t>ambrosziát</a:t>
            </a:r>
            <a:r>
              <a:rPr lang="hu-HU" b="1" dirty="0"/>
              <a:t> tálalt, vegyitette a </a:t>
            </a:r>
            <a:r>
              <a:rPr lang="hu-HU" b="1" dirty="0" err="1"/>
              <a:t>vérszinü</a:t>
            </a:r>
            <a:r>
              <a:rPr lang="hu-HU" b="1" dirty="0"/>
              <a:t> nektárt;</a:t>
            </a:r>
          </a:p>
          <a:p>
            <a:pPr marL="0" indent="0">
              <a:buNone/>
            </a:pPr>
            <a:r>
              <a:rPr lang="hu-HU" b="1" dirty="0"/>
              <a:t>ekkor evett meg ivott </a:t>
            </a:r>
            <a:r>
              <a:rPr lang="hu-HU" b="1" dirty="0" err="1"/>
              <a:t>Argosz</a:t>
            </a:r>
            <a:r>
              <a:rPr lang="hu-HU" b="1" dirty="0"/>
              <a:t> megölője, a hírnök.</a:t>
            </a:r>
          </a:p>
          <a:p>
            <a:pPr marL="0" indent="0">
              <a:buNone/>
            </a:pPr>
            <a:r>
              <a:rPr lang="hu-HU" b="1" dirty="0"/>
              <a:t>Majd, hogy evett s lelkét eledellel </a:t>
            </a:r>
            <a:r>
              <a:rPr lang="hu-HU" b="1" dirty="0" err="1"/>
              <a:t>fölviditotta</a:t>
            </a:r>
            <a:r>
              <a:rPr lang="hu-HU" b="1" dirty="0"/>
              <a:t>,</a:t>
            </a:r>
          </a:p>
          <a:p>
            <a:pPr marL="0" indent="0">
              <a:buNone/>
            </a:pPr>
            <a:r>
              <a:rPr lang="hu-HU" b="1" dirty="0"/>
              <a:t>válaszul akkor </a:t>
            </a:r>
            <a:r>
              <a:rPr lang="hu-HU" b="1" dirty="0" err="1"/>
              <a:t>eképen</a:t>
            </a:r>
            <a:r>
              <a:rPr lang="hu-HU" b="1" dirty="0"/>
              <a:t> szólt szólalva szavakkal:</a:t>
            </a:r>
          </a:p>
          <a:p>
            <a:pPr marL="0" indent="0">
              <a:buNone/>
            </a:pPr>
            <a:r>
              <a:rPr lang="hu-HU" b="1" dirty="0"/>
              <a:t>„Istennő istent, kérdeztél engem, a választ</a:t>
            </a:r>
          </a:p>
          <a:p>
            <a:pPr marL="0" indent="0">
              <a:buNone/>
            </a:pPr>
            <a:r>
              <a:rPr lang="hu-HU" b="1" dirty="0"/>
              <a:t>megmondom neked őszintén, hiszen ezt is akartad.”</a:t>
            </a:r>
          </a:p>
          <a:p>
            <a:pPr marL="0" indent="0">
              <a:buNone/>
            </a:pPr>
            <a:r>
              <a:rPr lang="hu-HU" dirty="0"/>
              <a:t>													</a:t>
            </a:r>
            <a:r>
              <a:rPr lang="hu-HU" b="1" dirty="0"/>
              <a:t>(</a:t>
            </a:r>
            <a:r>
              <a:rPr lang="hu-HU" b="1" i="1" dirty="0"/>
              <a:t>Odüsszeia,</a:t>
            </a:r>
            <a:r>
              <a:rPr lang="hu-HU" b="1" dirty="0"/>
              <a:t> 5, 85–98.)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4284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1C0672-2280-4F0D-BFD5-FF1CC2DA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Kultusza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078B9E-31FF-48A7-8BDE-1EAC843B4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294" y="1904999"/>
            <a:ext cx="8915400" cy="4612341"/>
          </a:xfrm>
        </p:spPr>
        <p:txBody>
          <a:bodyPr>
            <a:normAutofit/>
          </a:bodyPr>
          <a:lstStyle/>
          <a:p>
            <a:r>
              <a:rPr lang="hu-HU" b="1" dirty="0"/>
              <a:t>Kevés templom, sok szentély: Bár léteztek templomai (például a törökországi </a:t>
            </a:r>
            <a:r>
              <a:rPr lang="hu-HU" b="1" dirty="0" err="1"/>
              <a:t>Catiören</a:t>
            </a:r>
            <a:r>
              <a:rPr lang="hu-HU" b="1" dirty="0"/>
              <a:t> romjai), kultusza inkább a szabadban, útmenti oltároknál vagy más istenekkel közös szentélyekben (pl. Aphroditéval) zajlott. Legszentebb helyének születési helyét, az </a:t>
            </a:r>
            <a:r>
              <a:rPr lang="hu-HU" b="1" dirty="0" err="1"/>
              <a:t>arkádiai</a:t>
            </a:r>
            <a:r>
              <a:rPr lang="hu-HU" b="1" dirty="0"/>
              <a:t> </a:t>
            </a:r>
            <a:r>
              <a:rPr lang="hu-HU" b="1" dirty="0" err="1"/>
              <a:t>Külléné</a:t>
            </a:r>
            <a:r>
              <a:rPr lang="hu-HU" b="1" dirty="0"/>
              <a:t>-hegyet tekintették.</a:t>
            </a:r>
          </a:p>
          <a:p>
            <a:r>
              <a:rPr lang="hu-HU" b="1" dirty="0"/>
              <a:t>Hermák (határkövek)</a:t>
            </a:r>
          </a:p>
          <a:p>
            <a:r>
              <a:rPr lang="hu-HU" b="1" dirty="0"/>
              <a:t>Imádságok </a:t>
            </a:r>
          </a:p>
          <a:p>
            <a:pPr marL="400050" lvl="1" indent="0">
              <a:buNone/>
            </a:pPr>
            <a:r>
              <a:rPr lang="hu-HU" sz="2000" b="1" dirty="0"/>
              <a:t>„Perzsa nagyasszony, királyanya, önts az alant alvók nyoszolyáira bort, mi meg énekkel kérjük a holtak vezetőit alant, hogy legyenek jóakaróink</a:t>
            </a:r>
            <a:r>
              <a:rPr lang="hu-HU" sz="2000" b="1" dirty="0" smtClean="0"/>
              <a:t>! </a:t>
            </a:r>
            <a:r>
              <a:rPr lang="hu-HU" sz="2000" b="1" dirty="0" err="1" smtClean="0"/>
              <a:t>Földmélyi</a:t>
            </a:r>
            <a:r>
              <a:rPr lang="hu-HU" sz="2000" b="1" dirty="0"/>
              <a:t>, dicső, szent isteneink</a:t>
            </a:r>
            <a:r>
              <a:rPr lang="hu-HU" sz="2000" b="1" dirty="0" smtClean="0"/>
              <a:t>: </a:t>
            </a:r>
            <a:r>
              <a:rPr lang="hu-HU" sz="2000" b="1" dirty="0" err="1" smtClean="0"/>
              <a:t>Gé</a:t>
            </a:r>
            <a:r>
              <a:rPr lang="hu-HU" sz="2000" b="1" dirty="0" smtClean="0"/>
              <a:t> </a:t>
            </a:r>
            <a:r>
              <a:rPr lang="hu-HU" sz="2000" b="1" dirty="0"/>
              <a:t>és Hermész, s te a holtak Ura, küldd fel </a:t>
            </a:r>
            <a:r>
              <a:rPr lang="hu-HU" sz="2000" b="1" dirty="0" smtClean="0"/>
              <a:t>alulról </a:t>
            </a:r>
            <a:r>
              <a:rPr lang="hu-HU" sz="2000" b="1" dirty="0"/>
              <a:t>a fényre a lelket, mert, ha e vészre tud írt — mi a vége: csak ő mondhatja meg, ember.”</a:t>
            </a:r>
          </a:p>
          <a:p>
            <a:pPr marL="400050" lvl="1" indent="0">
              <a:buNone/>
            </a:pPr>
            <a:r>
              <a:rPr lang="hu-HU" sz="2000" b="1" dirty="0"/>
              <a:t>											Aiszkhülosz – Perzsák 598-627</a:t>
            </a:r>
          </a:p>
          <a:p>
            <a:pPr marL="0" indent="0">
              <a:buNone/>
            </a:pPr>
            <a:endParaRPr lang="hu-HU" b="1" dirty="0"/>
          </a:p>
          <a:p>
            <a:endParaRPr lang="hu-HU" b="1" dirty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78163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B2493CB0-2743-4F07-9040-E735F8F2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835693"/>
            <a:ext cx="9224215" cy="55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531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1CCAA3-4A91-4363-BD71-E4F70573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788555"/>
            <a:ext cx="8911687" cy="1280890"/>
          </a:xfrm>
        </p:spPr>
        <p:txBody>
          <a:bodyPr anchor="ctr"/>
          <a:lstStyle/>
          <a:p>
            <a:pPr algn="ctr"/>
            <a:r>
              <a:rPr lang="hu-HU" b="1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232799087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335</TotalTime>
  <Words>669</Words>
  <Application>Microsoft Office PowerPoint</Application>
  <PresentationFormat>Szélesvásznú</PresentationFormat>
  <Paragraphs>64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Szálak</vt:lpstr>
      <vt:lpstr>Hermész mítoszai és kultusza </vt:lpstr>
      <vt:lpstr>Felhasznált irodalom</vt:lpstr>
      <vt:lpstr>PowerPoint-bemutató</vt:lpstr>
      <vt:lpstr>Hermész születése</vt:lpstr>
      <vt:lpstr>Hermész eredete</vt:lpstr>
      <vt:lpstr>Hírnöki szerepe</vt:lpstr>
      <vt:lpstr>PowerPoint-bemutató</vt:lpstr>
      <vt:lpstr>Kultusza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Hermész mítoszai és kultusza</dc:title>
  <dc:creator>Békefi Balázs</dc:creator>
  <cp:lastModifiedBy>bekbal</cp:lastModifiedBy>
  <cp:revision>25</cp:revision>
  <dcterms:created xsi:type="dcterms:W3CDTF">2026-04-16T16:42:39Z</dcterms:created>
  <dcterms:modified xsi:type="dcterms:W3CDTF">2026-04-17T11:36:21Z</dcterms:modified>
</cp:coreProperties>
</file>