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70" r:id="rId7"/>
    <p:sldId id="266" r:id="rId8"/>
    <p:sldId id="267" r:id="rId9"/>
    <p:sldId id="268" r:id="rId10"/>
    <p:sldId id="261" r:id="rId11"/>
    <p:sldId id="263" r:id="rId12"/>
    <p:sldId id="272" r:id="rId13"/>
    <p:sldId id="273" r:id="rId14"/>
    <p:sldId id="274" r:id="rId15"/>
    <p:sldId id="275" r:id="rId16"/>
    <p:sldId id="260" r:id="rId17"/>
    <p:sldId id="269" r:id="rId18"/>
    <p:sldId id="271" r:id="rId19"/>
    <p:sldId id="264" r:id="rId20"/>
    <p:sldId id="265" r:id="rId21"/>
    <p:sldId id="277" r:id="rId22"/>
    <p:sldId id="276" r:id="rId2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6EF4C8-6620-7F7E-962E-FD66BE3B3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23E5933-E015-11BE-69C6-261E0AEA0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9238775-4FE0-8972-9DD7-10981990C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1E1685-270E-C2D2-69D7-D3C9EA6B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8AA0DC1-CE08-85A4-F8FE-5F010830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786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8B9861-41DE-2820-9CE3-DCB9EF2E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CF56B18-1A45-0626-6F85-8C72B2D53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9961FB4-A590-F6A4-2AE9-4ED59C72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CA0A45C-54CE-969E-807B-B673CD89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2A0E8BA-F8C0-50AD-E324-710228C3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13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F55964-41F0-49CB-9C39-8AB17462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903FBF5-09E8-8B67-B6AD-BA4B80299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7BEF9B-D588-E4DC-1E27-E7FFCC30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D2CEF64-529C-886A-A4F5-C300F2FF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FAEFD90-72F5-F618-2D70-088AD0F6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7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3A6ABA-DDC1-27D0-4D89-3FD65998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2E5461-F593-9D44-9413-B23B38EE1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4A68BE2-A5EA-91ED-13FE-0F2B8998E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6386E5B-8334-8085-255C-BA99F5C61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4355860-4141-A80C-A03B-DA4F3C60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5C87772-5D87-A4CD-66E5-CD2ADFB2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900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1397E4-B4AA-DCC5-7165-5577A3AD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CD7C56E-7142-FE82-BB86-88CEF571B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CCF2199-985A-D36A-658B-27AFB0F4A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542CF1B-EE79-AC52-2B83-DD5A79148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F8F2AD5-6B47-FCF7-2376-298BCE87D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9515971-2B68-5B0A-9B9A-F015C62B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6FAA676-5F93-B3E0-604F-25E8D36D9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91C0D06-43D2-711B-ADD3-D8BA90F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848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F615E3-A8C4-465C-D544-FF9E31B9C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FE51A77-AA86-4EB8-9A1D-1EA13393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0672B77-37CA-66AC-A08C-8EAA3085D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3494833-F45A-879F-AE06-DC557DD8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859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4806304-5795-8B1E-C369-61F354154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D10E0DC-8C87-AE0F-65FC-A2732FD6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5007B1E-AD2E-1077-8377-5C295BED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722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3A2CBF-3DA7-5F83-3822-C63400D1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4B335F-64BB-7D63-0C90-A3C80B28E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9062488-662B-867B-5900-3E1800118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76AAA9D-FA54-F213-D40A-F0CB1918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3F32DD-2407-D43A-6F72-6F1EE1F25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5B4130B-CA2D-775C-D4E4-65AFB284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93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C478B5-4E89-D1C1-A61D-694F417A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A34385D-7E5C-BD78-7CF4-81056AD04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E02A860-96FC-83C6-7BF1-A3011DCF5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9740EC1-E348-5F38-50B6-C5414A77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79C28F2-4920-4B3C-32D3-B4FC18F36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6EF28C1-1772-8D5D-BDE3-723F1290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438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8A9DB8-1911-C15D-ADE1-5BC2F642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FD55714-614C-FBD0-85C4-0746B35ED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3B03CA-EFAC-5E31-32E0-2814A7E7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B06E72D-B550-CEF9-E9B1-BD6FD4DD4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876C180-02E5-C5C0-3205-CA344A2D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570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6FF1C6C-B533-4A58-6FC4-51068B2B0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59F1D42-38DD-316E-1C32-DF9E020C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C3EE18F-E725-B0E5-D685-E0BE1127A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97E526-48F5-AF72-98CD-2488408A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3FF2146-6A68-FA2F-1778-80BC8FF4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949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89010FE-D7AB-F13D-D83F-77533B85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CB228F-D363-4272-3F77-40CEAF6D5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58C7BF6-11F3-09C8-EC2B-5A383A02FA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8C467F-DB86-4BD0-B270-36FC212F0B21}" type="datetimeFigureOut">
              <a:rPr lang="hu-HU" smtClean="0"/>
              <a:t>2026. 03. 25.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EA64EC-DAD8-6599-8BE1-00A98DA47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0A9794F-99DB-507E-404A-1A9B595C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A9C19F-572D-4B73-9992-EABD892496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931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616B97-951B-B48A-249A-A7E304DC3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H</a:t>
            </a:r>
            <a:r>
              <a:rPr lang="en-GB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á</a:t>
            </a:r>
            <a:r>
              <a:rPr lang="hu-HU" dirty="0" err="1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dész</a:t>
            </a:r>
            <a:r>
              <a:rPr lang="en-GB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,</a:t>
            </a:r>
            <a:r>
              <a:rPr lang="hu-HU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az alvilág istene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776FCEB-7B3F-83BD-A3F0-9DC6C5EF16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</a:t>
            </a:r>
            <a:r>
              <a:rPr lang="en-GB" dirty="0"/>
              <a:t>:</a:t>
            </a:r>
            <a:r>
              <a:rPr lang="hu-HU" dirty="0"/>
              <a:t> Mosonyi Milán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B59ACD8-32FE-91A9-B080-35E7BA078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97" r="51450"/>
          <a:stretch/>
        </p:blipFill>
        <p:spPr>
          <a:xfrm rot="313976">
            <a:off x="612353" y="2316163"/>
            <a:ext cx="911647" cy="164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45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25F906-CFCE-68A5-04BC-1E1E8EED9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0C290D-A1E9-1D96-3F5B-5053BCAC8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Mackin</a:t>
            </a:r>
            <a:r>
              <a:rPr lang="en-US" dirty="0"/>
              <a:t> Roberts, Ellie. Underworld Gods in Ancient Greek Religion: Death and Reciprocity. London: Routledge, 2020.</a:t>
            </a:r>
          </a:p>
          <a:p>
            <a:pPr marL="0" indent="0">
              <a:buNone/>
            </a:pPr>
            <a:r>
              <a:rPr lang="en-US" dirty="0"/>
              <a:t>J. Paul Getty Museum. The Ancient Underworld. Accessed March 20, 2024.https://www.getty.edu/art/exhibitions/ancient_underworld/inner.html</a:t>
            </a:r>
          </a:p>
          <a:p>
            <a:pPr marL="0" indent="0">
              <a:buNone/>
            </a:pPr>
            <a:r>
              <a:rPr lang="en-US" dirty="0"/>
              <a:t>Greek Legends and Myths. (n.d.). The Underworld in Greek </a:t>
            </a:r>
            <a:r>
              <a:rPr lang="en-US" dirty="0" err="1"/>
              <a:t>Mythology.https</a:t>
            </a:r>
            <a:r>
              <a:rPr lang="en-US" dirty="0"/>
              <a:t>://www.greeklegendsandmyths.com/the-underworld.html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494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0B7E2F-D8C1-AA76-A8A4-E245FBD0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65" y="224118"/>
            <a:ext cx="6315636" cy="1101445"/>
          </a:xfrm>
        </p:spPr>
        <p:txBody>
          <a:bodyPr/>
          <a:lstStyle/>
          <a:p>
            <a:r>
              <a:rPr lang="en-GB" dirty="0" err="1"/>
              <a:t>Hádész</a:t>
            </a:r>
            <a:r>
              <a:rPr lang="hu-HU" dirty="0"/>
              <a:t> és családja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23C2CE-BC96-20F9-6A0D-0C6FCCE03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365" y="1604682"/>
            <a:ext cx="7010010" cy="4697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holtak birodalmának ura</a:t>
            </a:r>
          </a:p>
          <a:p>
            <a:pPr marL="0" indent="0">
              <a:buNone/>
            </a:pPr>
            <a:r>
              <a:rPr lang="hu-HU" dirty="0"/>
              <a:t>Apja: Kronosz</a:t>
            </a:r>
          </a:p>
          <a:p>
            <a:pPr marL="0" indent="0">
              <a:buNone/>
            </a:pPr>
            <a:r>
              <a:rPr lang="hu-HU" dirty="0"/>
              <a:t>Anyja: Rhea</a:t>
            </a:r>
          </a:p>
          <a:p>
            <a:pPr marL="0" indent="0">
              <a:buNone/>
            </a:pPr>
            <a:r>
              <a:rPr lang="hu-HU" dirty="0"/>
              <a:t>Testvér</a:t>
            </a:r>
            <a:r>
              <a:rPr lang="en-GB" dirty="0" err="1"/>
              <a:t>ei</a:t>
            </a:r>
            <a:r>
              <a:rPr lang="hu-HU" dirty="0"/>
              <a:t>: Zeusz, Poszeidón, Héra, Démétér, </a:t>
            </a:r>
            <a:r>
              <a:rPr lang="hu-HU" dirty="0" err="1"/>
              <a:t>Hesztia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A világ felosztásánál az alvilágot kapja 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Vésés, Tárgyi lelet, szobor, Kőfarag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7C15D98-533F-7B37-CDDA-1F0D47926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9644" y="1306412"/>
            <a:ext cx="6702308" cy="424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9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39D5F8-FD90-4080-F150-2905B643B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9340C4-9F9B-498C-C7BA-B9923E415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36" y="155668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Nem „gonosz” isten</a:t>
            </a:r>
            <a:r>
              <a:rPr lang="en-GB" dirty="0"/>
              <a:t>,</a:t>
            </a:r>
            <a:r>
              <a:rPr lang="hu-HU" dirty="0"/>
              <a:t> inkább őrző</a:t>
            </a:r>
            <a:r>
              <a:rPr lang="en-GB" dirty="0"/>
              <a:t>,</a:t>
            </a:r>
            <a:r>
              <a:rPr lang="hu-HU" dirty="0"/>
              <a:t> vagy felvigyázó szerep</a:t>
            </a:r>
          </a:p>
          <a:p>
            <a:r>
              <a:rPr lang="en-GB" dirty="0"/>
              <a:t>I</a:t>
            </a:r>
            <a:r>
              <a:rPr lang="hu-HU" dirty="0"/>
              <a:t>gazságot szolgáltat</a:t>
            </a:r>
          </a:p>
          <a:p>
            <a:r>
              <a:rPr lang="hu-HU" dirty="0"/>
              <a:t>Kulcsok és az alvilág kapujának őre</a:t>
            </a:r>
          </a:p>
          <a:p>
            <a:r>
              <a:rPr lang="hu-HU" dirty="0"/>
              <a:t>NEM maga a halál istene</a:t>
            </a:r>
            <a:r>
              <a:rPr lang="en-GB" dirty="0"/>
              <a:t>, a </a:t>
            </a:r>
            <a:r>
              <a:rPr lang="en-GB" dirty="0" err="1"/>
              <a:t>lelkeket</a:t>
            </a:r>
            <a:r>
              <a:rPr lang="en-GB" dirty="0"/>
              <a:t> </a:t>
            </a:r>
            <a:r>
              <a:rPr lang="en-GB" dirty="0" err="1"/>
              <a:t>Hermész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Thanatosz</a:t>
            </a:r>
            <a:r>
              <a:rPr lang="en-GB" dirty="0"/>
              <a:t> </a:t>
            </a:r>
            <a:r>
              <a:rPr lang="en-GB" dirty="0" err="1"/>
              <a:t>vezeti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alvilágba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u="sng" dirty="0"/>
              <a:t>A gazdagság istene </a:t>
            </a:r>
          </a:p>
          <a:p>
            <a:pPr marL="0" indent="0">
              <a:buNone/>
            </a:pPr>
            <a:r>
              <a:rPr lang="hu-HU" dirty="0"/>
              <a:t>Föld alatti ásványkincsek biztosítója</a:t>
            </a:r>
          </a:p>
          <a:p>
            <a:pPr marL="0" indent="0">
              <a:buNone/>
            </a:pPr>
            <a:r>
              <a:rPr lang="hu-HU" dirty="0"/>
              <a:t>Földi termékenység </a:t>
            </a:r>
            <a:r>
              <a:rPr lang="en-GB" dirty="0"/>
              <a:t>- </a:t>
            </a:r>
            <a:r>
              <a:rPr lang="hu-HU" dirty="0"/>
              <a:t>mag-föld-növény</a:t>
            </a:r>
          </a:p>
          <a:p>
            <a:pPr marL="0" indent="0">
              <a:buNone/>
            </a:pPr>
            <a:r>
              <a:rPr lang="hu-HU" dirty="0"/>
              <a:t>Kapcsolat Démétér kultuszával</a:t>
            </a:r>
            <a:r>
              <a:rPr lang="en-GB" dirty="0"/>
              <a:t>, </a:t>
            </a:r>
            <a:r>
              <a:rPr lang="en-GB" u="sng" dirty="0"/>
              <a:t>DE NEM AZONOS!</a:t>
            </a:r>
            <a:endParaRPr lang="hu-HU" u="sng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84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A64D0B-3D56-6FB3-D889-A27BF295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Nevének etimológiája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C17169-C24A-0DD5-4505-9703FB326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Több néven is ismert:</a:t>
            </a:r>
          </a:p>
          <a:p>
            <a:r>
              <a:rPr lang="hu-HU" dirty="0" err="1"/>
              <a:t>Plouton</a:t>
            </a:r>
            <a:r>
              <a:rPr lang="hu-HU" dirty="0"/>
              <a:t>/Pluto - „A gazdag”</a:t>
            </a:r>
          </a:p>
          <a:p>
            <a:r>
              <a:rPr lang="hu-HU" dirty="0" err="1"/>
              <a:t>Clymenus</a:t>
            </a:r>
            <a:r>
              <a:rPr lang="hu-HU" dirty="0"/>
              <a:t> – „A hírhedt”</a:t>
            </a:r>
          </a:p>
          <a:p>
            <a:r>
              <a:rPr lang="hu-HU" dirty="0" err="1"/>
              <a:t>Polydegmon</a:t>
            </a:r>
            <a:r>
              <a:rPr lang="hu-HU" dirty="0"/>
              <a:t> – „Aki sokakat fogad” 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D5FDB70-1E64-6B7F-3574-EE6201B22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724" y="286981"/>
            <a:ext cx="4439617" cy="628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49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0FAA9D-F78F-CDAA-3AA7-406EB962C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094"/>
            <a:ext cx="10515600" cy="4930869"/>
          </a:xfrm>
        </p:spPr>
        <p:txBody>
          <a:bodyPr/>
          <a:lstStyle/>
          <a:p>
            <a:r>
              <a:rPr lang="el-GR" dirty="0"/>
              <a:t>ἀ- (</a:t>
            </a:r>
            <a:r>
              <a:rPr lang="hu-HU" dirty="0"/>
              <a:t>a-) = „nem” (fosztóképző) </a:t>
            </a:r>
          </a:p>
          <a:p>
            <a:r>
              <a:rPr lang="el-GR" dirty="0"/>
              <a:t>ἰδεῖν (</a:t>
            </a:r>
            <a:r>
              <a:rPr lang="hu-HU" dirty="0"/>
              <a:t>idein) = „látni”</a:t>
            </a:r>
            <a:endParaRPr lang="en-GB" dirty="0"/>
          </a:p>
          <a:p>
            <a:pPr lvl="1"/>
            <a:r>
              <a:rPr lang="en-GB" dirty="0" err="1"/>
              <a:t>láthatatlan</a:t>
            </a:r>
            <a:r>
              <a:rPr lang="en-GB" dirty="0"/>
              <a:t>; </a:t>
            </a:r>
            <a:r>
              <a:rPr lang="en-GB" dirty="0" err="1"/>
              <a:t>láthatatlanná</a:t>
            </a:r>
            <a:r>
              <a:rPr lang="en-GB" dirty="0"/>
              <a:t> </a:t>
            </a:r>
            <a:r>
              <a:rPr lang="en-GB" dirty="0" err="1"/>
              <a:t>tévő</a:t>
            </a:r>
            <a:r>
              <a:rPr lang="en-GB" dirty="0"/>
              <a:t> (</a:t>
            </a:r>
            <a:r>
              <a:rPr lang="en-GB" dirty="0" err="1"/>
              <a:t>alvilág</a:t>
            </a:r>
            <a:r>
              <a:rPr lang="en-GB" dirty="0"/>
              <a:t>, </a:t>
            </a:r>
            <a:r>
              <a:rPr lang="en-GB" dirty="0" err="1"/>
              <a:t>sötétség</a:t>
            </a:r>
            <a:r>
              <a:rPr lang="en-GB" dirty="0"/>
              <a:t>, </a:t>
            </a:r>
            <a:r>
              <a:rPr lang="en-GB" dirty="0" err="1"/>
              <a:t>föld</a:t>
            </a:r>
            <a:r>
              <a:rPr lang="en-GB" dirty="0"/>
              <a:t> </a:t>
            </a:r>
            <a:r>
              <a:rPr lang="en-GB" dirty="0" err="1"/>
              <a:t>kincsei</a:t>
            </a:r>
            <a:r>
              <a:rPr lang="en-GB" dirty="0"/>
              <a:t>)</a:t>
            </a:r>
          </a:p>
          <a:p>
            <a:pPr marL="228600" lvl="1"/>
            <a:r>
              <a:rPr lang="en-GB" sz="2800" dirty="0"/>
              <a:t>Neve </a:t>
            </a:r>
            <a:r>
              <a:rPr lang="en-GB" sz="2800" dirty="0" err="1"/>
              <a:t>egyszerre</a:t>
            </a:r>
            <a:r>
              <a:rPr lang="en-GB" sz="2800" dirty="0"/>
              <a:t> </a:t>
            </a:r>
            <a:r>
              <a:rPr lang="en-GB" sz="2800" dirty="0" err="1"/>
              <a:t>jelent</a:t>
            </a:r>
            <a:r>
              <a:rPr lang="en-GB" sz="2800" dirty="0"/>
              <a:t> </a:t>
            </a:r>
            <a:r>
              <a:rPr lang="en-GB" sz="2800" dirty="0" err="1"/>
              <a:t>istent</a:t>
            </a:r>
            <a:r>
              <a:rPr lang="en-GB" sz="2800" dirty="0"/>
              <a:t> </a:t>
            </a:r>
            <a:r>
              <a:rPr lang="en-GB" sz="2800" dirty="0" err="1"/>
              <a:t>és</a:t>
            </a:r>
            <a:r>
              <a:rPr lang="en-GB" sz="2800" dirty="0"/>
              <a:t> </a:t>
            </a:r>
            <a:r>
              <a:rPr lang="en-GB" sz="2800" dirty="0" err="1"/>
              <a:t>helyet</a:t>
            </a:r>
            <a:r>
              <a:rPr lang="en-GB" sz="2800" dirty="0"/>
              <a:t> </a:t>
            </a:r>
          </a:p>
          <a:p>
            <a:pPr marL="228600" lvl="1"/>
            <a:endParaRPr lang="en-GB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GB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Haragot, istennő zengd </a:t>
            </a:r>
            <a:r>
              <a:rPr lang="hu-HU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Péleidész</a:t>
            </a: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Akhileuszét</a:t>
            </a: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b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vészest, mely sokezer kínt szerzett minden akhájnak, </a:t>
            </a:r>
            <a:b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mert sok hősnek erős lelkét </a:t>
            </a:r>
            <a:r>
              <a:rPr lang="hu-HU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Hádészra</a:t>
            </a:r>
            <a:r>
              <a:rPr lang="hu-HU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vetette,</a:t>
            </a:r>
            <a:r>
              <a:rPr lang="hu-H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…]” </a:t>
            </a:r>
          </a:p>
          <a:p>
            <a:pPr marL="0" lvl="1" indent="0" algn="r">
              <a:buNone/>
            </a:pPr>
            <a:r>
              <a:rPr lang="en-GB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GB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Homérosz</a:t>
            </a:r>
            <a:r>
              <a:rPr lang="en-GB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i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GB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Iliász</a:t>
            </a:r>
            <a:r>
              <a:rPr lang="en-GB" i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GB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lvl="1" indent="0">
              <a:buNone/>
            </a:pPr>
            <a:endParaRPr lang="en-GB" kern="0" dirty="0">
              <a:latin typeface="Times New Roman" panose="02020603050405020304" pitchFamily="18" charset="0"/>
            </a:endParaRPr>
          </a:p>
          <a:p>
            <a:pPr marL="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45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9ED35F-9DA1-E779-D387-BE9557F7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792"/>
            <a:ext cx="6176683" cy="1190066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Atribútumai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szimbolikája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0CA528-5B7B-517C-F97D-2FE13540F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472"/>
            <a:ext cx="617668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 err="1"/>
              <a:t>Láthatatlanná</a:t>
            </a:r>
            <a:r>
              <a:rPr lang="en-GB" u="sng" dirty="0"/>
              <a:t> </a:t>
            </a:r>
            <a:r>
              <a:rPr lang="en-GB" u="sng" dirty="0" err="1"/>
              <a:t>tévő</a:t>
            </a:r>
            <a:r>
              <a:rPr lang="en-GB" u="sng" dirty="0"/>
              <a:t> </a:t>
            </a:r>
            <a:r>
              <a:rPr lang="en-GB" u="sng" dirty="0" err="1"/>
              <a:t>sisak</a:t>
            </a:r>
            <a:endParaRPr lang="en-GB" u="sng" dirty="0"/>
          </a:p>
          <a:p>
            <a:pPr>
              <a:buFontTx/>
              <a:buChar char="-"/>
            </a:pPr>
            <a:r>
              <a:rPr lang="en-GB" dirty="0" err="1"/>
              <a:t>Teljes</a:t>
            </a:r>
            <a:r>
              <a:rPr lang="en-GB" dirty="0"/>
              <a:t> </a:t>
            </a:r>
            <a:r>
              <a:rPr lang="en-GB" dirty="0" err="1"/>
              <a:t>láthatatlanságot</a:t>
            </a:r>
            <a:r>
              <a:rPr lang="en-GB" dirty="0"/>
              <a:t> ad </a:t>
            </a:r>
            <a:r>
              <a:rPr lang="en-GB" dirty="0" err="1"/>
              <a:t>viselőjének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istenektől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emberektől</a:t>
            </a:r>
            <a:r>
              <a:rPr lang="en-GB" dirty="0"/>
              <a:t> is</a:t>
            </a:r>
          </a:p>
          <a:p>
            <a:pPr>
              <a:buFontTx/>
              <a:buChar char="-"/>
            </a:pPr>
            <a:r>
              <a:rPr lang="en-GB" dirty="0"/>
              <a:t>A</a:t>
            </a:r>
            <a:r>
              <a:rPr lang="hu-HU" dirty="0"/>
              <a:t> küklopszok készítették, és ajándékba adták </a:t>
            </a:r>
            <a:r>
              <a:rPr lang="hu-HU" dirty="0" err="1"/>
              <a:t>Hádész</a:t>
            </a:r>
            <a:r>
              <a:rPr lang="hu-HU" dirty="0"/>
              <a:t> számára, amikor ő és testvérei harcoltak a titánok ellen </a:t>
            </a:r>
            <a:endParaRPr lang="en-GB" dirty="0"/>
          </a:p>
          <a:p>
            <a:pPr>
              <a:buFontTx/>
              <a:buChar char="-"/>
            </a:pPr>
            <a:r>
              <a:rPr lang="hu-HU" dirty="0"/>
              <a:t> </a:t>
            </a:r>
            <a:r>
              <a:rPr lang="en-GB" dirty="0" err="1"/>
              <a:t>Használták</a:t>
            </a:r>
            <a:r>
              <a:rPr lang="en-GB" dirty="0"/>
              <a:t> </a:t>
            </a:r>
            <a:r>
              <a:rPr lang="en-GB" dirty="0" err="1"/>
              <a:t>még</a:t>
            </a:r>
            <a:r>
              <a:rPr lang="en-GB" dirty="0"/>
              <a:t>: </a:t>
            </a:r>
            <a:r>
              <a:rPr lang="en-GB" dirty="0" err="1"/>
              <a:t>Perszeusz</a:t>
            </a:r>
            <a:r>
              <a:rPr lang="en-GB" dirty="0"/>
              <a:t> (</a:t>
            </a:r>
            <a:r>
              <a:rPr lang="en-GB" dirty="0" err="1"/>
              <a:t>menekülés</a:t>
            </a:r>
            <a:r>
              <a:rPr lang="en-GB" dirty="0"/>
              <a:t> a </a:t>
            </a:r>
            <a:r>
              <a:rPr lang="en-GB" dirty="0" err="1"/>
              <a:t>Gorgók</a:t>
            </a:r>
            <a:r>
              <a:rPr lang="en-GB" dirty="0"/>
              <a:t> </a:t>
            </a:r>
            <a:r>
              <a:rPr lang="en-GB" dirty="0" err="1"/>
              <a:t>elől</a:t>
            </a:r>
            <a:r>
              <a:rPr lang="en-GB" dirty="0"/>
              <a:t>), </a:t>
            </a:r>
            <a:r>
              <a:rPr lang="en-GB" dirty="0" err="1"/>
              <a:t>Hermész</a:t>
            </a:r>
            <a:r>
              <a:rPr lang="en-GB" dirty="0"/>
              <a:t> (</a:t>
            </a:r>
            <a:r>
              <a:rPr lang="en-GB" dirty="0" err="1"/>
              <a:t>kölcsön</a:t>
            </a:r>
            <a:r>
              <a:rPr lang="en-GB" dirty="0"/>
              <a:t> </a:t>
            </a:r>
            <a:r>
              <a:rPr lang="en-GB" dirty="0" err="1"/>
              <a:t>kapja</a:t>
            </a:r>
            <a:r>
              <a:rPr lang="en-GB" dirty="0"/>
              <a:t>)</a:t>
            </a:r>
          </a:p>
          <a:p>
            <a:pPr>
              <a:buFontTx/>
              <a:buChar char="-"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23A279C-B927-60A1-8003-9F535F09B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883" y="1250857"/>
            <a:ext cx="4935071" cy="493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97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41AA96-8869-967A-F52F-5908F064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Az </a:t>
            </a:r>
            <a:r>
              <a:rPr lang="en-GB" dirty="0" err="1"/>
              <a:t>uralkodás</a:t>
            </a:r>
            <a:r>
              <a:rPr lang="en-GB" dirty="0"/>
              <a:t> </a:t>
            </a:r>
            <a:r>
              <a:rPr lang="en-GB" dirty="0" err="1"/>
              <a:t>jogara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909C2EB-849E-97C9-B8E1-C441F4590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5024" cy="4351338"/>
          </a:xfrm>
        </p:spPr>
        <p:txBody>
          <a:bodyPr>
            <a:normAutofit fontScale="92500"/>
          </a:bodyPr>
          <a:lstStyle/>
          <a:p>
            <a:r>
              <a:rPr lang="en-GB" dirty="0" err="1"/>
              <a:t>Jogar</a:t>
            </a:r>
            <a:r>
              <a:rPr lang="en-GB" dirty="0"/>
              <a:t>,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szóval</a:t>
            </a:r>
            <a:r>
              <a:rPr lang="en-GB" dirty="0"/>
              <a:t> </a:t>
            </a:r>
            <a:r>
              <a:rPr lang="en-GB" dirty="0" err="1"/>
              <a:t>sceptrum</a:t>
            </a:r>
            <a:r>
              <a:rPr lang="en-GB" dirty="0"/>
              <a:t>, </a:t>
            </a:r>
            <a:r>
              <a:rPr lang="en-GB" dirty="0" err="1"/>
              <a:t>három</a:t>
            </a:r>
            <a:r>
              <a:rPr lang="en-GB" dirty="0"/>
              <a:t> </a:t>
            </a:r>
            <a:r>
              <a:rPr lang="en-GB" dirty="0" err="1"/>
              <a:t>jelentése</a:t>
            </a:r>
            <a:r>
              <a:rPr lang="en-GB" dirty="0"/>
              <a:t> van: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1.Az </a:t>
            </a:r>
            <a:r>
              <a:rPr lang="en-GB" dirty="0" err="1"/>
              <a:t>alvilág</a:t>
            </a:r>
            <a:r>
              <a:rPr lang="en-GB" dirty="0"/>
              <a:t> </a:t>
            </a:r>
            <a:r>
              <a:rPr lang="en-GB" dirty="0" err="1"/>
              <a:t>feletti</a:t>
            </a:r>
            <a:r>
              <a:rPr lang="en-GB" dirty="0"/>
              <a:t> </a:t>
            </a:r>
            <a:r>
              <a:rPr lang="en-GB" dirty="0" err="1"/>
              <a:t>abszolút</a:t>
            </a:r>
            <a:r>
              <a:rPr lang="en-GB" dirty="0"/>
              <a:t> </a:t>
            </a:r>
            <a:r>
              <a:rPr lang="en-GB" dirty="0" err="1"/>
              <a:t>uralom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rend </a:t>
            </a:r>
            <a:r>
              <a:rPr lang="en-GB" dirty="0" err="1"/>
              <a:t>és</a:t>
            </a:r>
            <a:r>
              <a:rPr lang="en-GB" dirty="0"/>
              <a:t> a </a:t>
            </a:r>
            <a:r>
              <a:rPr lang="en-GB" dirty="0" err="1"/>
              <a:t>törvény</a:t>
            </a:r>
            <a:r>
              <a:rPr lang="en-GB" dirty="0"/>
              <a:t> </a:t>
            </a:r>
            <a:r>
              <a:rPr lang="en-GB" dirty="0" err="1"/>
              <a:t>jelképe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</a:t>
            </a:r>
            <a:r>
              <a:rPr lang="en-GB" dirty="0" err="1"/>
              <a:t>halál</a:t>
            </a:r>
            <a:r>
              <a:rPr lang="en-GB" dirty="0"/>
              <a:t> </a:t>
            </a:r>
            <a:r>
              <a:rPr lang="en-GB" dirty="0" err="1"/>
              <a:t>elkerülhetetlensége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biztossága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Olykor</a:t>
            </a:r>
            <a:r>
              <a:rPr lang="en-GB" dirty="0"/>
              <a:t> </a:t>
            </a:r>
            <a:r>
              <a:rPr lang="en-GB" dirty="0" err="1"/>
              <a:t>két</a:t>
            </a:r>
            <a:r>
              <a:rPr lang="en-GB" dirty="0"/>
              <a:t> </a:t>
            </a:r>
            <a:r>
              <a:rPr lang="en-GB" dirty="0" err="1"/>
              <a:t>ágú</a:t>
            </a:r>
            <a:r>
              <a:rPr lang="en-GB" dirty="0"/>
              <a:t> </a:t>
            </a:r>
            <a:r>
              <a:rPr lang="en-GB" dirty="0" err="1"/>
              <a:t>szigonnyal</a:t>
            </a:r>
            <a:r>
              <a:rPr lang="en-GB" dirty="0"/>
              <a:t> (Bident) </a:t>
            </a:r>
            <a:r>
              <a:rPr lang="en-GB" dirty="0" err="1"/>
              <a:t>ábrázolják</a:t>
            </a:r>
            <a:r>
              <a:rPr lang="en-GB" dirty="0"/>
              <a:t>, </a:t>
            </a:r>
            <a:r>
              <a:rPr lang="en-GB" dirty="0" err="1"/>
              <a:t>ami</a:t>
            </a:r>
            <a:r>
              <a:rPr lang="en-GB" dirty="0"/>
              <a:t> </a:t>
            </a:r>
            <a:r>
              <a:rPr lang="en-GB" dirty="0" err="1"/>
              <a:t>Poszeidón</a:t>
            </a:r>
            <a:r>
              <a:rPr lang="en-GB" dirty="0"/>
              <a:t> </a:t>
            </a:r>
            <a:r>
              <a:rPr lang="en-GB" dirty="0" err="1"/>
              <a:t>fegyverének</a:t>
            </a:r>
            <a:r>
              <a:rPr lang="en-GB" dirty="0"/>
              <a:t> “</a:t>
            </a:r>
            <a:r>
              <a:rPr lang="en-GB" dirty="0" err="1"/>
              <a:t>testvére</a:t>
            </a:r>
            <a:r>
              <a:rPr lang="en-GB" dirty="0"/>
              <a:t>”</a:t>
            </a:r>
          </a:p>
          <a:p>
            <a:endParaRPr lang="en-GB" dirty="0"/>
          </a:p>
          <a:p>
            <a:endParaRPr lang="en-GB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2F3465A-4665-7AC9-C308-822D2654B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224" y="77881"/>
            <a:ext cx="3349615" cy="627529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2DB8F3A-EABB-83CA-8410-9771A4AD4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839" y="77881"/>
            <a:ext cx="2638808" cy="627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03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3E5609-B45F-5018-16E4-9E97535A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3"/>
            <a:ext cx="6901523" cy="846231"/>
          </a:xfrm>
        </p:spPr>
        <p:txBody>
          <a:bodyPr/>
          <a:lstStyle/>
          <a:p>
            <a:r>
              <a:rPr lang="en-GB" dirty="0"/>
              <a:t>Kerberos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82B530-88A4-4E44-17D3-AC1EA9BE3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44706"/>
            <a:ext cx="6901524" cy="4832257"/>
          </a:xfrm>
        </p:spPr>
        <p:txBody>
          <a:bodyPr/>
          <a:lstStyle/>
          <a:p>
            <a:r>
              <a:rPr lang="en-GB" dirty="0" err="1"/>
              <a:t>Feladata</a:t>
            </a:r>
            <a:r>
              <a:rPr lang="en-GB" dirty="0"/>
              <a:t>: Az </a:t>
            </a:r>
            <a:r>
              <a:rPr lang="en-GB" dirty="0" err="1"/>
              <a:t>alvilág</a:t>
            </a:r>
            <a:r>
              <a:rPr lang="en-GB" dirty="0"/>
              <a:t> </a:t>
            </a:r>
            <a:r>
              <a:rPr lang="en-GB" dirty="0" err="1"/>
              <a:t>kapujának</a:t>
            </a:r>
            <a:r>
              <a:rPr lang="en-GB" dirty="0"/>
              <a:t> </a:t>
            </a:r>
            <a:r>
              <a:rPr lang="en-GB" dirty="0" err="1"/>
              <a:t>őrzése</a:t>
            </a:r>
            <a:r>
              <a:rPr lang="en-GB" dirty="0"/>
              <a:t>,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élőket</a:t>
            </a:r>
            <a:r>
              <a:rPr lang="en-GB" dirty="0"/>
              <a:t> </a:t>
            </a:r>
            <a:r>
              <a:rPr lang="en-GB" dirty="0" err="1"/>
              <a:t>kivételes</a:t>
            </a:r>
            <a:r>
              <a:rPr lang="en-GB" dirty="0"/>
              <a:t> </a:t>
            </a:r>
            <a:r>
              <a:rPr lang="en-GB" dirty="0" err="1"/>
              <a:t>esetben</a:t>
            </a:r>
            <a:r>
              <a:rPr lang="en-GB" dirty="0"/>
              <a:t> </a:t>
            </a:r>
            <a:r>
              <a:rPr lang="en-GB" dirty="0" err="1"/>
              <a:t>engedi</a:t>
            </a:r>
            <a:r>
              <a:rPr lang="en-GB" dirty="0"/>
              <a:t> be, </a:t>
            </a:r>
            <a:r>
              <a:rPr lang="en-GB" dirty="0" err="1"/>
              <a:t>vagy</a:t>
            </a:r>
            <a:r>
              <a:rPr lang="en-GB" dirty="0"/>
              <a:t> </a:t>
            </a:r>
            <a:r>
              <a:rPr lang="en-GB" dirty="0" err="1"/>
              <a:t>Hádész</a:t>
            </a:r>
            <a:r>
              <a:rPr lang="en-GB" dirty="0"/>
              <a:t> </a:t>
            </a:r>
            <a:r>
              <a:rPr lang="en-GB" dirty="0" err="1"/>
              <a:t>utasítására</a:t>
            </a:r>
            <a:endParaRPr lang="en-GB" dirty="0"/>
          </a:p>
          <a:p>
            <a:r>
              <a:rPr lang="en-GB" dirty="0" err="1"/>
              <a:t>Három</a:t>
            </a:r>
            <a:r>
              <a:rPr lang="en-GB" dirty="0"/>
              <a:t> </a:t>
            </a:r>
            <a:r>
              <a:rPr lang="en-GB" dirty="0" err="1"/>
              <a:t>fej</a:t>
            </a:r>
            <a:r>
              <a:rPr lang="en-GB" dirty="0"/>
              <a:t>, </a:t>
            </a:r>
            <a:r>
              <a:rPr lang="en-GB" dirty="0" err="1"/>
              <a:t>kígyókból</a:t>
            </a:r>
            <a:r>
              <a:rPr lang="en-GB" dirty="0"/>
              <a:t> </a:t>
            </a:r>
            <a:r>
              <a:rPr lang="en-GB" dirty="0" err="1"/>
              <a:t>álló</a:t>
            </a:r>
            <a:r>
              <a:rPr lang="en-GB" dirty="0"/>
              <a:t> </a:t>
            </a:r>
            <a:r>
              <a:rPr lang="en-GB" dirty="0" err="1"/>
              <a:t>sörény</a:t>
            </a:r>
            <a:r>
              <a:rPr lang="en-GB" dirty="0"/>
              <a:t> </a:t>
            </a:r>
            <a:r>
              <a:rPr lang="en-GB" dirty="0" err="1"/>
              <a:t>vagy</a:t>
            </a:r>
            <a:r>
              <a:rPr lang="en-GB" dirty="0"/>
              <a:t> </a:t>
            </a:r>
            <a:r>
              <a:rPr lang="en-GB" dirty="0" err="1"/>
              <a:t>farok</a:t>
            </a:r>
            <a:endParaRPr lang="en-GB" dirty="0"/>
          </a:p>
          <a:p>
            <a:r>
              <a:rPr lang="en-GB" dirty="0" err="1"/>
              <a:t>Egy</a:t>
            </a:r>
            <a:r>
              <a:rPr lang="en-GB" dirty="0"/>
              <a:t> “</a:t>
            </a:r>
            <a:r>
              <a:rPr lang="en-GB" dirty="0" err="1"/>
              <a:t>szörny</a:t>
            </a:r>
            <a:r>
              <a:rPr lang="en-GB" dirty="0"/>
              <a:t> </a:t>
            </a:r>
            <a:r>
              <a:rPr lang="en-GB" dirty="0" err="1"/>
              <a:t>család</a:t>
            </a:r>
            <a:r>
              <a:rPr lang="en-GB" dirty="0"/>
              <a:t> </a:t>
            </a:r>
            <a:r>
              <a:rPr lang="en-GB" dirty="0" err="1"/>
              <a:t>része</a:t>
            </a:r>
            <a:r>
              <a:rPr lang="en-GB" dirty="0"/>
              <a:t>”</a:t>
            </a:r>
          </a:p>
          <a:p>
            <a:r>
              <a:rPr lang="en-GB" dirty="0"/>
              <a:t>A </a:t>
            </a:r>
            <a:r>
              <a:rPr lang="en-GB" dirty="0" err="1"/>
              <a:t>visszatérés</a:t>
            </a:r>
            <a:r>
              <a:rPr lang="en-GB" dirty="0"/>
              <a:t> </a:t>
            </a:r>
            <a:r>
              <a:rPr lang="en-GB" dirty="0" err="1"/>
              <a:t>tilalmának</a:t>
            </a:r>
            <a:r>
              <a:rPr lang="en-GB" dirty="0"/>
              <a:t> </a:t>
            </a:r>
            <a:r>
              <a:rPr lang="en-GB" dirty="0" err="1"/>
              <a:t>szimbóluma</a:t>
            </a:r>
            <a:endParaRPr lang="en-GB" dirty="0"/>
          </a:p>
          <a:p>
            <a:r>
              <a:rPr lang="en-GB" dirty="0" err="1"/>
              <a:t>Hádész</a:t>
            </a:r>
            <a:r>
              <a:rPr lang="en-GB" dirty="0"/>
              <a:t> </a:t>
            </a:r>
            <a:r>
              <a:rPr lang="en-GB" dirty="0" err="1"/>
              <a:t>megszelidíti</a:t>
            </a:r>
            <a:r>
              <a:rPr lang="en-GB" dirty="0"/>
              <a:t>, de </a:t>
            </a:r>
            <a:r>
              <a:rPr lang="en-GB" dirty="0" err="1"/>
              <a:t>nem</a:t>
            </a:r>
            <a:r>
              <a:rPr lang="en-GB" dirty="0"/>
              <a:t> </a:t>
            </a:r>
            <a:r>
              <a:rPr lang="en-GB" dirty="0" err="1"/>
              <a:t>feltétlen</a:t>
            </a:r>
            <a:r>
              <a:rPr lang="en-GB" dirty="0"/>
              <a:t> ad </a:t>
            </a:r>
            <a:r>
              <a:rPr lang="en-GB" dirty="0" err="1"/>
              <a:t>közvetlen</a:t>
            </a:r>
            <a:r>
              <a:rPr lang="en-GB" dirty="0"/>
              <a:t> </a:t>
            </a:r>
            <a:r>
              <a:rPr lang="en-GB" dirty="0" err="1"/>
              <a:t>parancsot</a:t>
            </a:r>
            <a:r>
              <a:rPr lang="en-GB" dirty="0"/>
              <a:t> </a:t>
            </a:r>
            <a:r>
              <a:rPr lang="en-GB" dirty="0" err="1"/>
              <a:t>neki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C8E2B72-828D-8B2A-5037-00D2C666E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240" y="348409"/>
            <a:ext cx="4347055" cy="61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31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7C2325-F8B8-17A1-4C43-55881D54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3848" y="454772"/>
            <a:ext cx="5311587" cy="1325563"/>
          </a:xfrm>
        </p:spPr>
        <p:txBody>
          <a:bodyPr/>
          <a:lstStyle/>
          <a:p>
            <a:r>
              <a:rPr lang="hu-HU" dirty="0"/>
              <a:t>Hadész a mítoszokban </a:t>
            </a:r>
          </a:p>
        </p:txBody>
      </p:sp>
      <p:pic>
        <p:nvPicPr>
          <p:cNvPr id="5" name="Tartalom helye 4" descr="A képen nő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3C24839-C872-C793-0A2B-06A3EADFA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22" y="1690688"/>
            <a:ext cx="7708944" cy="4351338"/>
          </a:xfrm>
        </p:spPr>
      </p:pic>
    </p:spTree>
    <p:extLst>
      <p:ext uri="{BB962C8B-B14F-4D97-AF65-F5344CB8AC3E}">
        <p14:creationId xmlns:p14="http://schemas.microsoft.com/office/powerpoint/2010/main" val="196588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CEDE06-5F49-AF31-778D-A71218FA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Persephoné</a:t>
            </a:r>
            <a:r>
              <a:rPr lang="en-GB" dirty="0"/>
              <a:t> </a:t>
            </a:r>
            <a:r>
              <a:rPr lang="en-GB" dirty="0" err="1"/>
              <a:t>elrablása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6ED8AD-0C3E-A236-3618-8B212280B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Hádész</a:t>
            </a:r>
            <a:r>
              <a:rPr lang="hu-HU" dirty="0"/>
              <a:t> elrabolja </a:t>
            </a:r>
            <a:r>
              <a:rPr lang="hu-HU" dirty="0" err="1"/>
              <a:t>Persephonét</a:t>
            </a:r>
            <a:r>
              <a:rPr lang="hu-HU" dirty="0"/>
              <a:t> az alvilágba → Démétér gyásza miatt a föld terméketlenné válik → kompromisszum: </a:t>
            </a:r>
            <a:r>
              <a:rPr lang="hu-HU" dirty="0" err="1"/>
              <a:t>Persephoné</a:t>
            </a:r>
            <a:r>
              <a:rPr lang="hu-HU" dirty="0"/>
              <a:t> az év egy részét az alvilágban tölti.</a:t>
            </a:r>
            <a:endParaRPr lang="en-GB" dirty="0"/>
          </a:p>
          <a:p>
            <a:r>
              <a:rPr lang="en-GB" dirty="0" err="1"/>
              <a:t>Évszakok</a:t>
            </a:r>
            <a:r>
              <a:rPr lang="en-GB" dirty="0"/>
              <a:t> </a:t>
            </a:r>
            <a:r>
              <a:rPr lang="en-GB" dirty="0" err="1"/>
              <a:t>magyarázása</a:t>
            </a:r>
            <a:r>
              <a:rPr lang="en-GB" dirty="0"/>
              <a:t> </a:t>
            </a:r>
          </a:p>
          <a:p>
            <a:r>
              <a:rPr lang="hu-HU" dirty="0"/>
              <a:t>halál–újjászületés ciklusa</a:t>
            </a:r>
            <a:endParaRPr lang="en-GB" dirty="0"/>
          </a:p>
          <a:p>
            <a:r>
              <a:rPr lang="hu-HU" dirty="0" err="1"/>
              <a:t>Hádész</a:t>
            </a:r>
            <a:r>
              <a:rPr lang="en-GB" dirty="0"/>
              <a:t> “</a:t>
            </a:r>
            <a:r>
              <a:rPr lang="en-GB" dirty="0" err="1"/>
              <a:t>tisztán</a:t>
            </a:r>
            <a:r>
              <a:rPr lang="en-GB" dirty="0"/>
              <a:t>” </a:t>
            </a:r>
            <a:r>
              <a:rPr lang="en-GB" dirty="0" err="1"/>
              <a:t>szerez</a:t>
            </a:r>
            <a:r>
              <a:rPr lang="en-GB" dirty="0"/>
              <a:t> </a:t>
            </a:r>
            <a:r>
              <a:rPr lang="en-GB" dirty="0" err="1"/>
              <a:t>maga</a:t>
            </a:r>
            <a:r>
              <a:rPr lang="en-GB" dirty="0"/>
              <a:t> </a:t>
            </a:r>
            <a:r>
              <a:rPr lang="en-GB" dirty="0" err="1"/>
              <a:t>mellé</a:t>
            </a:r>
            <a:r>
              <a:rPr lang="en-GB" dirty="0"/>
              <a:t> </a:t>
            </a:r>
            <a:r>
              <a:rPr lang="en-GB" dirty="0" err="1"/>
              <a:t>társat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6784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F2017C-A852-95B3-12DE-6D04C743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Orpheusz és Eurüdiké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A8F116-1E70-9F76-4028-A75E46814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79776" cy="4351338"/>
          </a:xfrm>
        </p:spPr>
        <p:txBody>
          <a:bodyPr/>
          <a:lstStyle/>
          <a:p>
            <a:r>
              <a:rPr lang="hu-HU" dirty="0"/>
              <a:t>Orpheusz lemegy az alvilágba, hogy visszahozza feleségét. Zenéjével meglágyítja </a:t>
            </a:r>
            <a:r>
              <a:rPr lang="hu-HU" dirty="0" err="1"/>
              <a:t>Hádészt</a:t>
            </a:r>
            <a:r>
              <a:rPr lang="hu-HU" dirty="0"/>
              <a:t>, aki feltétellel elengedi Eurüdikét → Orpheusz megszegi → örökre elveszíti.</a:t>
            </a:r>
            <a:endParaRPr lang="en-GB" dirty="0"/>
          </a:p>
          <a:p>
            <a:r>
              <a:rPr lang="hu-HU" dirty="0" err="1"/>
              <a:t>Hádész</a:t>
            </a:r>
            <a:r>
              <a:rPr lang="hu-HU" dirty="0"/>
              <a:t> nem kegyetlen, hanem feltételesen engedékeny</a:t>
            </a:r>
            <a:endParaRPr lang="en-GB" dirty="0"/>
          </a:p>
          <a:p>
            <a:r>
              <a:rPr lang="en-GB" dirty="0"/>
              <a:t>A </a:t>
            </a:r>
            <a:r>
              <a:rPr lang="en-GB" dirty="0" err="1"/>
              <a:t>halált</a:t>
            </a:r>
            <a:r>
              <a:rPr lang="en-GB" dirty="0"/>
              <a:t> </a:t>
            </a:r>
            <a:r>
              <a:rPr lang="en-GB" dirty="0" err="1"/>
              <a:t>nem</a:t>
            </a:r>
            <a:r>
              <a:rPr lang="en-GB" dirty="0"/>
              <a:t> </a:t>
            </a:r>
            <a:r>
              <a:rPr lang="en-GB" dirty="0" err="1"/>
              <a:t>lehet</a:t>
            </a:r>
            <a:r>
              <a:rPr lang="en-GB" dirty="0"/>
              <a:t> </a:t>
            </a:r>
            <a:r>
              <a:rPr lang="en-GB" dirty="0" err="1"/>
              <a:t>legyőzni</a:t>
            </a:r>
            <a:r>
              <a:rPr lang="en-GB" dirty="0"/>
              <a:t> </a:t>
            </a:r>
            <a:r>
              <a:rPr lang="en-GB" dirty="0" err="1"/>
              <a:t>vagy</a:t>
            </a:r>
            <a:r>
              <a:rPr lang="en-GB" dirty="0"/>
              <a:t> </a:t>
            </a:r>
            <a:r>
              <a:rPr lang="en-GB" dirty="0" err="1"/>
              <a:t>visszafordítani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204851E-F06E-FEF1-445E-218CA1146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345" y="1773514"/>
            <a:ext cx="3720914" cy="440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4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AA7DDE-0236-E128-7C0C-13F1AE5D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Héraklész és Kerberosz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D19207-9408-164E-790F-AC90E5DE9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61847" cy="4351338"/>
          </a:xfrm>
        </p:spPr>
        <p:txBody>
          <a:bodyPr/>
          <a:lstStyle/>
          <a:p>
            <a:r>
              <a:rPr lang="hu-HU" dirty="0"/>
              <a:t>Héraklész feladata, hogy felhozza Kerberoszt az alvilágból. </a:t>
            </a:r>
            <a:r>
              <a:rPr lang="hu-HU" dirty="0" err="1"/>
              <a:t>Hádész</a:t>
            </a:r>
            <a:r>
              <a:rPr lang="hu-HU" dirty="0"/>
              <a:t> beleegyezik, ha fegyver nélkül győzi le.</a:t>
            </a:r>
            <a:endParaRPr lang="en-GB" dirty="0"/>
          </a:p>
          <a:p>
            <a:r>
              <a:rPr lang="en-GB" dirty="0"/>
              <a:t>Puszta </a:t>
            </a:r>
            <a:r>
              <a:rPr lang="en-GB" dirty="0" err="1"/>
              <a:t>kézzel</a:t>
            </a:r>
            <a:r>
              <a:rPr lang="en-GB" dirty="0"/>
              <a:t> </a:t>
            </a:r>
            <a:r>
              <a:rPr lang="en-GB" dirty="0" err="1"/>
              <a:t>megmarkolja</a:t>
            </a:r>
            <a:r>
              <a:rPr lang="en-GB" dirty="0"/>
              <a:t> a </a:t>
            </a:r>
            <a:r>
              <a:rPr lang="en-GB" dirty="0" err="1"/>
              <a:t>szörny</a:t>
            </a:r>
            <a:r>
              <a:rPr lang="en-GB" dirty="0"/>
              <a:t> </a:t>
            </a:r>
            <a:r>
              <a:rPr lang="en-GB" dirty="0" err="1"/>
              <a:t>nyakát</a:t>
            </a:r>
            <a:r>
              <a:rPr lang="en-GB" dirty="0"/>
              <a:t> s </a:t>
            </a:r>
            <a:r>
              <a:rPr lang="en-GB" dirty="0" err="1"/>
              <a:t>elvonszolja</a:t>
            </a:r>
            <a:r>
              <a:rPr lang="en-GB" dirty="0"/>
              <a:t> </a:t>
            </a:r>
            <a:r>
              <a:rPr lang="en-GB" dirty="0" err="1"/>
              <a:t>később</a:t>
            </a:r>
            <a:r>
              <a:rPr lang="en-GB" dirty="0"/>
              <a:t> </a:t>
            </a:r>
            <a:r>
              <a:rPr lang="en-GB" dirty="0" err="1"/>
              <a:t>vissza</a:t>
            </a:r>
            <a:r>
              <a:rPr lang="en-GB" dirty="0"/>
              <a:t> </a:t>
            </a:r>
            <a:r>
              <a:rPr lang="en-GB" dirty="0" err="1"/>
              <a:t>viszi</a:t>
            </a:r>
            <a:endParaRPr lang="en-GB" dirty="0"/>
          </a:p>
          <a:p>
            <a:r>
              <a:rPr lang="hu-HU" dirty="0" err="1"/>
              <a:t>Hádész</a:t>
            </a:r>
            <a:r>
              <a:rPr lang="hu-HU" dirty="0"/>
              <a:t> </a:t>
            </a:r>
            <a:r>
              <a:rPr lang="en-GB" dirty="0" err="1"/>
              <a:t>szabályokhoz</a:t>
            </a:r>
            <a:r>
              <a:rPr lang="en-GB" dirty="0"/>
              <a:t> </a:t>
            </a:r>
            <a:r>
              <a:rPr lang="en-GB" dirty="0" err="1"/>
              <a:t>köti</a:t>
            </a:r>
            <a:r>
              <a:rPr lang="en-GB" dirty="0"/>
              <a:t> a </a:t>
            </a:r>
            <a:r>
              <a:rPr lang="en-GB" dirty="0" err="1"/>
              <a:t>próbát</a:t>
            </a:r>
            <a:r>
              <a:rPr lang="en-GB" dirty="0"/>
              <a:t> de </a:t>
            </a:r>
            <a:r>
              <a:rPr lang="en-GB" dirty="0" err="1"/>
              <a:t>nem</a:t>
            </a:r>
            <a:r>
              <a:rPr lang="en-GB" dirty="0"/>
              <a:t> </a:t>
            </a:r>
            <a:r>
              <a:rPr lang="en-GB" dirty="0" err="1"/>
              <a:t>hátráltatja</a:t>
            </a:r>
            <a:r>
              <a:rPr lang="en-GB" dirty="0"/>
              <a:t> </a:t>
            </a:r>
            <a:r>
              <a:rPr lang="en-GB" dirty="0" err="1"/>
              <a:t>Héraklészt</a:t>
            </a:r>
            <a:endParaRPr lang="en-GB" dirty="0"/>
          </a:p>
          <a:p>
            <a:r>
              <a:rPr lang="en-GB" dirty="0"/>
              <a:t>12. </a:t>
            </a:r>
            <a:r>
              <a:rPr lang="en-GB" dirty="0" err="1"/>
              <a:t>próbája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CF3905C-7977-B5BB-4932-155976A47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657" y="1750416"/>
            <a:ext cx="3584201" cy="450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65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2ACD8B-3D24-87BE-63EB-053B57DC2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Sisyphosz</a:t>
            </a:r>
            <a:r>
              <a:rPr lang="en-GB" dirty="0"/>
              <a:t>, </a:t>
            </a:r>
            <a:r>
              <a:rPr lang="en-GB" dirty="0" err="1"/>
              <a:t>Tantalosz</a:t>
            </a:r>
            <a:r>
              <a:rPr lang="en-GB" dirty="0"/>
              <a:t>, </a:t>
            </a:r>
            <a:r>
              <a:rPr lang="en-GB" dirty="0" err="1"/>
              <a:t>Ixión</a:t>
            </a:r>
            <a:r>
              <a:rPr lang="en-GB" dirty="0"/>
              <a:t>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9D8848-64FC-C793-4E85-7078EB121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u="sng" dirty="0" err="1"/>
              <a:t>Sisyphosz</a:t>
            </a:r>
            <a:r>
              <a:rPr lang="hu-HU" dirty="0"/>
              <a:t> becsapja a halált, majd </a:t>
            </a:r>
            <a:r>
              <a:rPr lang="hu-HU" dirty="0" err="1"/>
              <a:t>Hádészt</a:t>
            </a:r>
            <a:r>
              <a:rPr lang="hu-HU" dirty="0"/>
              <a:t> is → büntetés: örökké követ görget egy hegyre.</a:t>
            </a:r>
            <a:endParaRPr lang="en-GB" dirty="0"/>
          </a:p>
          <a:p>
            <a:r>
              <a:rPr lang="en-GB" u="sng" dirty="0" err="1"/>
              <a:t>Tantalosz</a:t>
            </a:r>
            <a:r>
              <a:rPr lang="en-GB" dirty="0"/>
              <a:t> </a:t>
            </a:r>
            <a:r>
              <a:rPr lang="en-GB" dirty="0" err="1"/>
              <a:t>ellopta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istenek</a:t>
            </a:r>
            <a:r>
              <a:rPr lang="en-GB" dirty="0"/>
              <a:t> </a:t>
            </a:r>
            <a:r>
              <a:rPr lang="en-GB" dirty="0" err="1"/>
              <a:t>nektárát</a:t>
            </a:r>
            <a:r>
              <a:rPr lang="en-GB" dirty="0"/>
              <a:t> </a:t>
            </a:r>
            <a:r>
              <a:rPr lang="en-GB" dirty="0" err="1"/>
              <a:t>majd</a:t>
            </a:r>
            <a:r>
              <a:rPr lang="en-GB" dirty="0"/>
              <a:t> </a:t>
            </a:r>
            <a:r>
              <a:rPr lang="en-GB" dirty="0" err="1"/>
              <a:t>megölte</a:t>
            </a:r>
            <a:r>
              <a:rPr lang="en-GB" dirty="0"/>
              <a:t> a </a:t>
            </a:r>
            <a:r>
              <a:rPr lang="en-GB" dirty="0" err="1"/>
              <a:t>fiát</a:t>
            </a:r>
            <a:r>
              <a:rPr lang="en-GB" dirty="0"/>
              <a:t> </a:t>
            </a:r>
            <a:r>
              <a:rPr lang="en-GB" dirty="0" err="1"/>
              <a:t>hogy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isteni</a:t>
            </a:r>
            <a:r>
              <a:rPr lang="en-GB" dirty="0"/>
              <a:t> </a:t>
            </a:r>
            <a:r>
              <a:rPr lang="en-GB" dirty="0" err="1"/>
              <a:t>tudást</a:t>
            </a:r>
            <a:r>
              <a:rPr lang="en-GB" dirty="0"/>
              <a:t> </a:t>
            </a:r>
            <a:r>
              <a:rPr lang="en-GB" dirty="0" err="1"/>
              <a:t>próbára</a:t>
            </a:r>
            <a:r>
              <a:rPr lang="en-GB" dirty="0"/>
              <a:t> </a:t>
            </a:r>
            <a:r>
              <a:rPr lang="en-GB" dirty="0" err="1"/>
              <a:t>tegye</a:t>
            </a:r>
            <a:r>
              <a:rPr lang="en-GB" dirty="0"/>
              <a:t> </a:t>
            </a:r>
            <a:r>
              <a:rPr lang="hu-HU" dirty="0"/>
              <a:t>→ Büntetésül az alvilágban örök éhségre és szomjúságra ítélték: vízben állt, de ha inni akart, a víz elapadt, gyümölcsök lógtak felette, de nem érte el őket</a:t>
            </a:r>
            <a:r>
              <a:rPr lang="en-GB" dirty="0"/>
              <a:t>.</a:t>
            </a:r>
          </a:p>
          <a:p>
            <a:r>
              <a:rPr lang="en-GB" dirty="0" err="1"/>
              <a:t>Ixión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első</a:t>
            </a:r>
            <a:r>
              <a:rPr lang="en-GB" dirty="0"/>
              <a:t> </a:t>
            </a:r>
            <a:r>
              <a:rPr lang="en-GB" dirty="0" err="1"/>
              <a:t>rokon</a:t>
            </a:r>
            <a:r>
              <a:rPr lang="en-GB" dirty="0"/>
              <a:t> </a:t>
            </a:r>
            <a:r>
              <a:rPr lang="en-GB" dirty="0" err="1"/>
              <a:t>gyilkosként</a:t>
            </a:r>
            <a:r>
              <a:rPr lang="en-GB" dirty="0"/>
              <a:t> </a:t>
            </a:r>
            <a:r>
              <a:rPr lang="en-GB" dirty="0" err="1"/>
              <a:t>ismert</a:t>
            </a:r>
            <a:r>
              <a:rPr lang="en-GB" dirty="0"/>
              <a:t> </a:t>
            </a:r>
            <a:r>
              <a:rPr lang="en-GB" dirty="0" err="1"/>
              <a:t>ugyanakkor</a:t>
            </a:r>
            <a:r>
              <a:rPr lang="en-GB" dirty="0"/>
              <a:t> </a:t>
            </a:r>
            <a:r>
              <a:rPr lang="hu-HU" b="0" i="0" dirty="0">
                <a:effectLst/>
              </a:rPr>
              <a:t>Hérára pályázott, ezért büntetésül az alvilágban egy örökké forgó tüzes kerékhez kötözték</a:t>
            </a:r>
            <a:endParaRPr lang="en-GB" b="0" i="0" dirty="0">
              <a:solidFill>
                <a:srgbClr val="E6E8F0"/>
              </a:solidFill>
              <a:effectLst/>
            </a:endParaRPr>
          </a:p>
          <a:p>
            <a:endParaRPr lang="en-GB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4131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1AF771-EAEF-DD37-6286-C3C199AC3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/>
              <a:t>Theseus</a:t>
            </a:r>
            <a:r>
              <a:rPr lang="hu-HU" dirty="0"/>
              <a:t> és </a:t>
            </a:r>
            <a:r>
              <a:rPr lang="hu-HU" dirty="0" err="1"/>
              <a:t>Peirithoosz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1207C6-64DF-163A-62CC-0940BB219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Megpróbálják elrabolni Perszephonét → </a:t>
            </a:r>
            <a:r>
              <a:rPr lang="hu-HU" dirty="0" err="1"/>
              <a:t>Hádész</a:t>
            </a:r>
            <a:r>
              <a:rPr lang="hu-HU" dirty="0"/>
              <a:t> csapdába ejti őket → csak </a:t>
            </a:r>
            <a:r>
              <a:rPr lang="hu-HU" dirty="0" err="1"/>
              <a:t>Theseus</a:t>
            </a:r>
            <a:r>
              <a:rPr lang="hu-HU" dirty="0"/>
              <a:t> szabadul (Héraklész segítségével).</a:t>
            </a:r>
            <a:endParaRPr lang="en-GB" dirty="0"/>
          </a:p>
          <a:p>
            <a:r>
              <a:rPr lang="en-GB" dirty="0"/>
              <a:t>Az </a:t>
            </a:r>
            <a:r>
              <a:rPr lang="en-GB" dirty="0" err="1"/>
              <a:t>alvilág</a:t>
            </a:r>
            <a:r>
              <a:rPr lang="en-GB" dirty="0"/>
              <a:t> </a:t>
            </a:r>
            <a:r>
              <a:rPr lang="en-GB" dirty="0" err="1"/>
              <a:t>megsértése</a:t>
            </a:r>
            <a:r>
              <a:rPr lang="en-GB" dirty="0"/>
              <a:t> hybris </a:t>
            </a:r>
            <a:r>
              <a:rPr lang="en-GB" dirty="0" err="1"/>
              <a:t>ugyanakkor</a:t>
            </a:r>
            <a:r>
              <a:rPr lang="en-GB" dirty="0"/>
              <a:t> </a:t>
            </a:r>
            <a:r>
              <a:rPr lang="en-GB" dirty="0" err="1"/>
              <a:t>Hádész</a:t>
            </a:r>
            <a:r>
              <a:rPr lang="en-GB" dirty="0"/>
              <a:t> </a:t>
            </a:r>
            <a:r>
              <a:rPr lang="en-GB" dirty="0" err="1"/>
              <a:t>védelmezi</a:t>
            </a:r>
            <a:r>
              <a:rPr lang="en-GB" dirty="0"/>
              <a:t> a </a:t>
            </a:r>
            <a:r>
              <a:rPr lang="en-GB" dirty="0" err="1"/>
              <a:t>rendet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a </a:t>
            </a:r>
            <a:r>
              <a:rPr lang="en-GB" dirty="0" err="1"/>
              <a:t>feleségét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0791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BDD69C-CAA0-DB51-D483-3E1BE887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A görög alvilág és annak működése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7F83F7DB-5411-4CD6-5B33-7FCA419DA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0921" y="1690688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2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F119C3-6411-8A99-CF80-3747205A4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459"/>
            <a:ext cx="9372600" cy="566569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A </a:t>
            </a:r>
            <a:r>
              <a:rPr lang="en-GB" dirty="0" err="1"/>
              <a:t>Tartarosz</a:t>
            </a:r>
            <a:r>
              <a:rPr lang="en-GB" dirty="0"/>
              <a:t> </a:t>
            </a:r>
            <a:r>
              <a:rPr lang="en-GB" dirty="0" err="1"/>
              <a:t>három</a:t>
            </a:r>
            <a:r>
              <a:rPr lang="en-GB" dirty="0"/>
              <a:t> </a:t>
            </a:r>
            <a:r>
              <a:rPr lang="en-GB" dirty="0" err="1"/>
              <a:t>dolgot</a:t>
            </a:r>
            <a:r>
              <a:rPr lang="en-GB" dirty="0"/>
              <a:t> </a:t>
            </a:r>
            <a:r>
              <a:rPr lang="en-GB" dirty="0" err="1"/>
              <a:t>jelent</a:t>
            </a:r>
            <a:r>
              <a:rPr lang="en-GB" dirty="0"/>
              <a:t> </a:t>
            </a:r>
            <a:r>
              <a:rPr lang="en-GB" dirty="0" err="1"/>
              <a:t>egyszerre</a:t>
            </a:r>
            <a:r>
              <a:rPr lang="en-GB" dirty="0"/>
              <a:t>:</a:t>
            </a:r>
          </a:p>
          <a:p>
            <a:pPr marL="514350" indent="-514350">
              <a:buAutoNum type="arabicPeriod"/>
            </a:pPr>
            <a:r>
              <a:rPr lang="en-GB" dirty="0" err="1"/>
              <a:t>Kozmikus</a:t>
            </a:r>
            <a:r>
              <a:rPr lang="en-GB" dirty="0"/>
              <a:t> </a:t>
            </a:r>
            <a:r>
              <a:rPr lang="en-GB" dirty="0" err="1"/>
              <a:t>mélység</a:t>
            </a:r>
            <a:r>
              <a:rPr lang="en-GB" dirty="0"/>
              <a:t> –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univerzum</a:t>
            </a:r>
            <a:r>
              <a:rPr lang="en-GB" dirty="0"/>
              <a:t> </a:t>
            </a:r>
            <a:r>
              <a:rPr lang="en-GB" dirty="0" err="1"/>
              <a:t>legalja</a:t>
            </a:r>
            <a:endParaRPr lang="en-GB" dirty="0"/>
          </a:p>
          <a:p>
            <a:pPr marL="514350" indent="-514350">
              <a:buAutoNum type="arabicPeriod"/>
            </a:pPr>
            <a:r>
              <a:rPr lang="en-GB" dirty="0" err="1"/>
              <a:t>Börtön</a:t>
            </a:r>
            <a:r>
              <a:rPr lang="en-GB" dirty="0"/>
              <a:t> –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istenek</a:t>
            </a:r>
            <a:r>
              <a:rPr lang="en-GB" dirty="0"/>
              <a:t> </a:t>
            </a:r>
            <a:r>
              <a:rPr lang="en-GB" dirty="0" err="1"/>
              <a:t>ellenségeinek</a:t>
            </a:r>
            <a:r>
              <a:rPr lang="en-GB" dirty="0"/>
              <a:t> a </a:t>
            </a:r>
            <a:r>
              <a:rPr lang="en-GB" dirty="0" err="1"/>
              <a:t>helye</a:t>
            </a:r>
            <a:endParaRPr lang="en-GB" dirty="0"/>
          </a:p>
          <a:p>
            <a:pPr marL="514350" indent="-514350">
              <a:buAutoNum type="arabicPeriod"/>
            </a:pPr>
            <a:r>
              <a:rPr lang="en-GB" dirty="0" err="1"/>
              <a:t>Büntető</a:t>
            </a:r>
            <a:r>
              <a:rPr lang="en-GB" dirty="0"/>
              <a:t> </a:t>
            </a:r>
            <a:r>
              <a:rPr lang="en-GB" dirty="0" err="1"/>
              <a:t>tér</a:t>
            </a:r>
            <a:r>
              <a:rPr lang="en-GB" dirty="0"/>
              <a:t> – </a:t>
            </a:r>
            <a:r>
              <a:rPr lang="en-GB" dirty="0" err="1"/>
              <a:t>súlyos</a:t>
            </a:r>
            <a:r>
              <a:rPr lang="en-GB" dirty="0"/>
              <a:t> </a:t>
            </a:r>
            <a:r>
              <a:rPr lang="en-GB" dirty="0" err="1"/>
              <a:t>vétkek</a:t>
            </a:r>
            <a:r>
              <a:rPr lang="en-GB" dirty="0"/>
              <a:t> </a:t>
            </a:r>
            <a:r>
              <a:rPr lang="en-GB" dirty="0" err="1"/>
              <a:t>helye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i="1" dirty="0"/>
              <a:t>“</a:t>
            </a:r>
            <a:r>
              <a:rPr lang="en-GB" i="1" dirty="0" err="1"/>
              <a:t>Olyan</a:t>
            </a:r>
            <a:r>
              <a:rPr lang="en-GB" i="1" dirty="0"/>
              <a:t> </a:t>
            </a:r>
            <a:r>
              <a:rPr lang="en-GB" i="1" dirty="0" err="1"/>
              <a:t>mély</a:t>
            </a:r>
            <a:r>
              <a:rPr lang="en-GB" i="1" dirty="0"/>
              <a:t> </a:t>
            </a:r>
            <a:r>
              <a:rPr lang="en-GB" i="1" dirty="0" err="1"/>
              <a:t>hogy</a:t>
            </a:r>
            <a:r>
              <a:rPr lang="en-GB" i="1" dirty="0"/>
              <a:t> </a:t>
            </a:r>
            <a:r>
              <a:rPr lang="en-GB" i="1" dirty="0" err="1"/>
              <a:t>egy</a:t>
            </a:r>
            <a:r>
              <a:rPr lang="en-GB" i="1" dirty="0"/>
              <a:t> </a:t>
            </a:r>
            <a:r>
              <a:rPr lang="en-GB" i="1" dirty="0" err="1"/>
              <a:t>üllő</a:t>
            </a:r>
            <a:r>
              <a:rPr lang="en-GB" i="1" dirty="0"/>
              <a:t> </a:t>
            </a:r>
            <a:r>
              <a:rPr lang="en-GB" i="1" dirty="0" err="1"/>
              <a:t>kilenc</a:t>
            </a:r>
            <a:r>
              <a:rPr lang="en-GB" i="1" dirty="0"/>
              <a:t> </a:t>
            </a:r>
            <a:r>
              <a:rPr lang="en-GB" i="1" dirty="0" err="1"/>
              <a:t>napig</a:t>
            </a:r>
            <a:r>
              <a:rPr lang="en-GB" i="1" dirty="0"/>
              <a:t> </a:t>
            </a:r>
            <a:r>
              <a:rPr lang="en-GB" i="1" dirty="0" err="1"/>
              <a:t>esne</a:t>
            </a:r>
            <a:r>
              <a:rPr lang="en-GB" i="1" dirty="0"/>
              <a:t>, mire </a:t>
            </a:r>
            <a:r>
              <a:rPr lang="en-GB" i="1" dirty="0" err="1"/>
              <a:t>leér</a:t>
            </a:r>
            <a:r>
              <a:rPr lang="en-GB" i="1" dirty="0"/>
              <a:t>” </a:t>
            </a:r>
          </a:p>
          <a:p>
            <a:pPr marL="0" indent="0" algn="r">
              <a:buNone/>
            </a:pPr>
            <a:r>
              <a:rPr lang="en-GB" i="1" dirty="0"/>
              <a:t>/</a:t>
            </a:r>
            <a:r>
              <a:rPr lang="en-GB" i="1" dirty="0" err="1"/>
              <a:t>Hésziodosz</a:t>
            </a:r>
            <a:r>
              <a:rPr lang="en-GB" i="1" dirty="0"/>
              <a:t>/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dirty="0" err="1"/>
              <a:t>Alvilág</a:t>
            </a:r>
            <a:r>
              <a:rPr lang="en-GB" dirty="0"/>
              <a:t> </a:t>
            </a:r>
            <a:r>
              <a:rPr lang="en-GB" dirty="0" err="1"/>
              <a:t>részei</a:t>
            </a:r>
            <a:r>
              <a:rPr lang="en-GB" dirty="0"/>
              <a:t>:</a:t>
            </a:r>
          </a:p>
          <a:p>
            <a:r>
              <a:rPr lang="en-GB" u="sng" dirty="0" err="1"/>
              <a:t>Aszphodélosz</a:t>
            </a:r>
            <a:r>
              <a:rPr lang="en-GB" u="sng" dirty="0"/>
              <a:t> </a:t>
            </a:r>
            <a:r>
              <a:rPr lang="en-GB" u="sng" dirty="0" err="1"/>
              <a:t>mező</a:t>
            </a:r>
            <a:r>
              <a:rPr lang="en-GB" u="sng" dirty="0"/>
              <a:t> </a:t>
            </a:r>
            <a:r>
              <a:rPr lang="en-GB" dirty="0"/>
              <a:t>– </a:t>
            </a:r>
            <a:r>
              <a:rPr lang="en-GB" dirty="0" err="1"/>
              <a:t>Átlagos</a:t>
            </a:r>
            <a:r>
              <a:rPr lang="en-GB" dirty="0"/>
              <a:t> </a:t>
            </a:r>
            <a:r>
              <a:rPr lang="en-GB" dirty="0" err="1"/>
              <a:t>lelkek</a:t>
            </a:r>
            <a:r>
              <a:rPr lang="en-GB" dirty="0"/>
              <a:t> </a:t>
            </a:r>
            <a:r>
              <a:rPr lang="en-GB" dirty="0" err="1"/>
              <a:t>helye</a:t>
            </a:r>
            <a:endParaRPr lang="en-GB" dirty="0"/>
          </a:p>
          <a:p>
            <a:r>
              <a:rPr lang="en-GB" u="sng" dirty="0" err="1"/>
              <a:t>Elysion</a:t>
            </a:r>
            <a:r>
              <a:rPr lang="en-GB" dirty="0"/>
              <a:t> – </a:t>
            </a:r>
            <a:r>
              <a:rPr lang="en-GB" dirty="0" err="1"/>
              <a:t>Kiválasztottak</a:t>
            </a:r>
            <a:r>
              <a:rPr lang="en-GB" dirty="0"/>
              <a:t> </a:t>
            </a:r>
          </a:p>
          <a:p>
            <a:r>
              <a:rPr lang="en-GB" u="sng" dirty="0" err="1"/>
              <a:t>Büntető</a:t>
            </a:r>
            <a:r>
              <a:rPr lang="en-GB" u="sng" dirty="0"/>
              <a:t> </a:t>
            </a:r>
            <a:r>
              <a:rPr lang="en-GB" u="sng" dirty="0" err="1"/>
              <a:t>zónák</a:t>
            </a:r>
            <a:endParaRPr lang="en-GB" u="sng" dirty="0"/>
          </a:p>
          <a:p>
            <a:r>
              <a:rPr lang="en-GB" u="sng" dirty="0" err="1"/>
              <a:t>Legalul</a:t>
            </a:r>
            <a:r>
              <a:rPr lang="en-GB" u="sng" dirty="0"/>
              <a:t> a </a:t>
            </a:r>
            <a:r>
              <a:rPr lang="en-GB" u="sng" dirty="0" err="1"/>
              <a:t>Tartarosz</a:t>
            </a:r>
            <a:endParaRPr lang="en-GB" u="sng" dirty="0"/>
          </a:p>
          <a:p>
            <a:endParaRPr lang="en-GB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399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3BBEFB-D920-4FE1-D156-674A561C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 </a:t>
            </a:r>
            <a:r>
              <a:rPr lang="en-GB" dirty="0" err="1"/>
              <a:t>legnagyobb</a:t>
            </a:r>
            <a:r>
              <a:rPr lang="en-GB" dirty="0"/>
              <a:t> </a:t>
            </a:r>
            <a:r>
              <a:rPr lang="en-GB" dirty="0" err="1"/>
              <a:t>börtön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BA74E8-54D8-B5A2-569C-7A150439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3494" cy="4351338"/>
          </a:xfrm>
        </p:spPr>
        <p:txBody>
          <a:bodyPr/>
          <a:lstStyle/>
          <a:p>
            <a:r>
              <a:rPr lang="en-GB" dirty="0" err="1"/>
              <a:t>Bronz</a:t>
            </a:r>
            <a:r>
              <a:rPr lang="en-GB" dirty="0"/>
              <a:t> </a:t>
            </a:r>
            <a:r>
              <a:rPr lang="en-GB" dirty="0" err="1"/>
              <a:t>falak</a:t>
            </a:r>
            <a:r>
              <a:rPr lang="en-GB" dirty="0"/>
              <a:t>, </a:t>
            </a:r>
            <a:r>
              <a:rPr lang="en-GB" dirty="0" err="1"/>
              <a:t>nagy</a:t>
            </a:r>
            <a:r>
              <a:rPr lang="en-GB" dirty="0"/>
              <a:t> </a:t>
            </a:r>
            <a:r>
              <a:rPr lang="en-GB" dirty="0" err="1"/>
              <a:t>kapu</a:t>
            </a:r>
            <a:r>
              <a:rPr lang="en-GB" dirty="0"/>
              <a:t> (</a:t>
            </a:r>
            <a:r>
              <a:rPr lang="en-GB" dirty="0" err="1"/>
              <a:t>Hádésznál</a:t>
            </a:r>
            <a:r>
              <a:rPr lang="en-GB" dirty="0"/>
              <a:t> a </a:t>
            </a:r>
            <a:r>
              <a:rPr lang="en-GB" dirty="0" err="1"/>
              <a:t>kulcs</a:t>
            </a:r>
            <a:r>
              <a:rPr lang="en-GB" dirty="0"/>
              <a:t>)</a:t>
            </a:r>
          </a:p>
          <a:p>
            <a:r>
              <a:rPr lang="hu-HU" dirty="0" err="1"/>
              <a:t>Hekatonkheirek</a:t>
            </a:r>
            <a:r>
              <a:rPr lang="en-GB" dirty="0"/>
              <a:t> </a:t>
            </a:r>
            <a:r>
              <a:rPr lang="en-GB" dirty="0" err="1"/>
              <a:t>őrzi</a:t>
            </a:r>
            <a:endParaRPr lang="en-GB" dirty="0"/>
          </a:p>
          <a:p>
            <a:r>
              <a:rPr lang="en-GB" dirty="0" err="1"/>
              <a:t>Egy</a:t>
            </a:r>
            <a:r>
              <a:rPr lang="en-GB" dirty="0"/>
              <a:t> </a:t>
            </a:r>
            <a:r>
              <a:rPr lang="en-GB" dirty="0" err="1"/>
              <a:t>kaotikus</a:t>
            </a:r>
            <a:r>
              <a:rPr lang="en-GB" dirty="0"/>
              <a:t> </a:t>
            </a:r>
            <a:r>
              <a:rPr lang="en-GB" dirty="0" err="1"/>
              <a:t>mélység</a:t>
            </a:r>
            <a:r>
              <a:rPr lang="en-GB" dirty="0"/>
              <a:t>, </a:t>
            </a:r>
            <a:r>
              <a:rPr lang="en-GB" dirty="0" err="1"/>
              <a:t>melyben</a:t>
            </a:r>
            <a:r>
              <a:rPr lang="en-GB" dirty="0"/>
              <a:t> </a:t>
            </a:r>
            <a:r>
              <a:rPr lang="en-GB" dirty="0" err="1"/>
              <a:t>Kronosz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titán</a:t>
            </a:r>
            <a:r>
              <a:rPr lang="en-GB" dirty="0"/>
              <a:t> </a:t>
            </a:r>
            <a:r>
              <a:rPr lang="en-GB" dirty="0" err="1"/>
              <a:t>társai</a:t>
            </a:r>
            <a:r>
              <a:rPr lang="en-GB" dirty="0"/>
              <a:t> </a:t>
            </a:r>
            <a:r>
              <a:rPr lang="en-GB" dirty="0" err="1"/>
              <a:t>raboskodnak</a:t>
            </a:r>
            <a:endParaRPr lang="en-GB" dirty="0"/>
          </a:p>
          <a:p>
            <a:r>
              <a:rPr lang="en-GB" dirty="0" err="1"/>
              <a:t>Tüphón</a:t>
            </a:r>
            <a:r>
              <a:rPr lang="en-GB" dirty="0"/>
              <a:t> a </a:t>
            </a:r>
            <a:r>
              <a:rPr lang="en-GB" dirty="0" err="1"/>
              <a:t>szörnyek</a:t>
            </a:r>
            <a:r>
              <a:rPr lang="en-GB" dirty="0"/>
              <a:t> </a:t>
            </a:r>
            <a:r>
              <a:rPr lang="en-GB" dirty="0" err="1"/>
              <a:t>atyja</a:t>
            </a:r>
            <a:r>
              <a:rPr lang="en-GB" dirty="0"/>
              <a:t> is </a:t>
            </a:r>
            <a:r>
              <a:rPr lang="en-GB" dirty="0" err="1"/>
              <a:t>itt</a:t>
            </a:r>
            <a:r>
              <a:rPr lang="en-GB" dirty="0"/>
              <a:t> van </a:t>
            </a:r>
            <a:r>
              <a:rPr lang="en-GB" dirty="0" err="1"/>
              <a:t>elzárva</a:t>
            </a:r>
            <a:r>
              <a:rPr lang="en-GB" dirty="0"/>
              <a:t> (Etna </a:t>
            </a:r>
            <a:r>
              <a:rPr lang="en-GB" dirty="0" err="1"/>
              <a:t>alatt</a:t>
            </a:r>
            <a:r>
              <a:rPr lang="en-GB" dirty="0"/>
              <a:t>)</a:t>
            </a:r>
          </a:p>
          <a:p>
            <a:r>
              <a:rPr lang="en-GB" dirty="0" err="1"/>
              <a:t>Említésre</a:t>
            </a:r>
            <a:r>
              <a:rPr lang="en-GB" dirty="0"/>
              <a:t> </a:t>
            </a:r>
            <a:r>
              <a:rPr lang="en-GB" dirty="0" err="1"/>
              <a:t>méltó</a:t>
            </a:r>
            <a:r>
              <a:rPr lang="en-GB" dirty="0"/>
              <a:t>: </a:t>
            </a:r>
            <a:r>
              <a:rPr lang="en-GB" dirty="0" err="1"/>
              <a:t>Sisyphosz</a:t>
            </a:r>
            <a:r>
              <a:rPr lang="en-GB" dirty="0"/>
              <a:t>, </a:t>
            </a:r>
            <a:r>
              <a:rPr lang="en-GB" dirty="0" err="1"/>
              <a:t>Tantalosz</a:t>
            </a:r>
            <a:r>
              <a:rPr lang="en-GB" dirty="0"/>
              <a:t>, </a:t>
            </a:r>
            <a:r>
              <a:rPr lang="en-GB" dirty="0" err="1"/>
              <a:t>Ixión</a:t>
            </a:r>
            <a:endParaRPr lang="en-GB" dirty="0"/>
          </a:p>
          <a:p>
            <a:r>
              <a:rPr lang="en-GB" dirty="0" err="1"/>
              <a:t>Lehetetlen</a:t>
            </a:r>
            <a:r>
              <a:rPr lang="en-GB" dirty="0"/>
              <a:t> a </a:t>
            </a:r>
            <a:r>
              <a:rPr lang="en-GB" dirty="0" err="1"/>
              <a:t>kijutás</a:t>
            </a:r>
            <a:r>
              <a:rPr lang="en-GB" dirty="0"/>
              <a:t>, </a:t>
            </a:r>
            <a:r>
              <a:rPr lang="en-GB" dirty="0" err="1"/>
              <a:t>személyre</a:t>
            </a:r>
            <a:r>
              <a:rPr lang="en-GB" dirty="0"/>
              <a:t> </a:t>
            </a:r>
            <a:r>
              <a:rPr lang="en-GB" dirty="0" err="1"/>
              <a:t>szabott</a:t>
            </a:r>
            <a:r>
              <a:rPr lang="en-GB" dirty="0"/>
              <a:t> </a:t>
            </a:r>
            <a:r>
              <a:rPr lang="en-GB" dirty="0" err="1"/>
              <a:t>büntetések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04D0BC1-E9FE-76FF-1BAA-E8FCCF13A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170" y="1570726"/>
            <a:ext cx="3864502" cy="486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91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660889-2550-C83F-E9B8-1F552961D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Tisztelete</a:t>
            </a:r>
            <a:r>
              <a:rPr lang="en-GB" dirty="0"/>
              <a:t> a </a:t>
            </a:r>
            <a:r>
              <a:rPr lang="en-GB" dirty="0" err="1"/>
              <a:t>görgöknél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6A94A9-6BFC-545B-0D6A-5BFC2CBA6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/>
              <a:t>Ritkán</a:t>
            </a:r>
            <a:r>
              <a:rPr lang="en-GB" dirty="0"/>
              <a:t> </a:t>
            </a:r>
            <a:r>
              <a:rPr lang="en-GB" dirty="0" err="1"/>
              <a:t>imádták</a:t>
            </a:r>
            <a:r>
              <a:rPr lang="en-GB" dirty="0"/>
              <a:t>, </a:t>
            </a:r>
            <a:r>
              <a:rPr lang="en-GB" dirty="0" err="1"/>
              <a:t>leginkább</a:t>
            </a:r>
            <a:r>
              <a:rPr lang="en-GB" dirty="0"/>
              <a:t> </a:t>
            </a:r>
            <a:r>
              <a:rPr lang="en-GB" dirty="0" err="1"/>
              <a:t>féltek</a:t>
            </a:r>
            <a:r>
              <a:rPr lang="en-GB" dirty="0"/>
              <a:t> </a:t>
            </a:r>
            <a:r>
              <a:rPr lang="en-GB" dirty="0" err="1"/>
              <a:t>tőle</a:t>
            </a:r>
            <a:endParaRPr lang="en-GB" dirty="0"/>
          </a:p>
          <a:p>
            <a:r>
              <a:rPr lang="en-GB" dirty="0" err="1"/>
              <a:t>Éjszaka</a:t>
            </a:r>
            <a:r>
              <a:rPr lang="en-GB" dirty="0"/>
              <a:t> (kb 10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hajnal</a:t>
            </a:r>
            <a:r>
              <a:rPr lang="en-GB" dirty="0"/>
              <a:t> 1 </a:t>
            </a:r>
            <a:r>
              <a:rPr lang="en-GB" dirty="0" err="1"/>
              <a:t>közt</a:t>
            </a:r>
            <a:r>
              <a:rPr lang="en-GB" dirty="0"/>
              <a:t>) </a:t>
            </a:r>
            <a:r>
              <a:rPr lang="en-GB" dirty="0" err="1"/>
              <a:t>áldoztak</a:t>
            </a:r>
            <a:r>
              <a:rPr lang="en-GB" dirty="0"/>
              <a:t> </a:t>
            </a:r>
            <a:r>
              <a:rPr lang="en-GB" dirty="0" err="1"/>
              <a:t>neki</a:t>
            </a:r>
            <a:r>
              <a:rPr lang="en-GB" dirty="0"/>
              <a:t>, </a:t>
            </a:r>
            <a:r>
              <a:rPr lang="en-GB" dirty="0" err="1"/>
              <a:t>fekete</a:t>
            </a:r>
            <a:r>
              <a:rPr lang="en-GB" dirty="0"/>
              <a:t> </a:t>
            </a:r>
            <a:r>
              <a:rPr lang="en-GB" dirty="0" err="1"/>
              <a:t>állatokat</a:t>
            </a:r>
            <a:r>
              <a:rPr lang="en-GB" dirty="0"/>
              <a:t>, pl. </a:t>
            </a:r>
            <a:r>
              <a:rPr lang="en-GB" dirty="0" err="1"/>
              <a:t>birkát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kecskét</a:t>
            </a:r>
            <a:r>
              <a:rPr lang="en-GB" dirty="0"/>
              <a:t>, </a:t>
            </a:r>
            <a:r>
              <a:rPr lang="en-GB" dirty="0" err="1"/>
              <a:t>kezüket</a:t>
            </a:r>
            <a:r>
              <a:rPr lang="en-GB" dirty="0"/>
              <a:t> </a:t>
            </a:r>
            <a:r>
              <a:rPr lang="en-GB" dirty="0" err="1"/>
              <a:t>először</a:t>
            </a:r>
            <a:r>
              <a:rPr lang="en-GB" dirty="0"/>
              <a:t> a </a:t>
            </a:r>
            <a:r>
              <a:rPr lang="en-GB" dirty="0" err="1"/>
              <a:t>földbe</a:t>
            </a:r>
            <a:r>
              <a:rPr lang="en-GB" dirty="0"/>
              <a:t> </a:t>
            </a:r>
            <a:r>
              <a:rPr lang="en-GB" dirty="0" err="1"/>
              <a:t>mártották</a:t>
            </a:r>
            <a:r>
              <a:rPr lang="en-GB" dirty="0"/>
              <a:t> </a:t>
            </a:r>
          </a:p>
          <a:p>
            <a:r>
              <a:rPr lang="en-GB" dirty="0" err="1"/>
              <a:t>Ünnep</a:t>
            </a:r>
            <a:r>
              <a:rPr lang="en-GB" dirty="0"/>
              <a:t> </a:t>
            </a:r>
            <a:r>
              <a:rPr lang="en-GB" dirty="0" err="1"/>
              <a:t>nem</a:t>
            </a:r>
            <a:r>
              <a:rPr lang="en-GB" dirty="0"/>
              <a:t> </a:t>
            </a:r>
            <a:r>
              <a:rPr lang="en-GB" dirty="0" err="1"/>
              <a:t>köthető</a:t>
            </a:r>
            <a:r>
              <a:rPr lang="en-GB" dirty="0"/>
              <a:t> </a:t>
            </a:r>
            <a:r>
              <a:rPr lang="en-GB" dirty="0" err="1"/>
              <a:t>nevéhez</a:t>
            </a:r>
            <a:r>
              <a:rPr lang="en-GB" dirty="0"/>
              <a:t>, </a:t>
            </a:r>
            <a:r>
              <a:rPr lang="en-GB" dirty="0" err="1"/>
              <a:t>őszi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téli</a:t>
            </a:r>
            <a:r>
              <a:rPr lang="en-GB" dirty="0"/>
              <a:t> </a:t>
            </a:r>
            <a:r>
              <a:rPr lang="en-GB" dirty="0" err="1"/>
              <a:t>napfordulón</a:t>
            </a:r>
            <a:r>
              <a:rPr lang="en-GB" dirty="0"/>
              <a:t> </a:t>
            </a:r>
            <a:r>
              <a:rPr lang="en-GB" dirty="0" err="1"/>
              <a:t>jelent</a:t>
            </a:r>
            <a:r>
              <a:rPr lang="en-GB" dirty="0"/>
              <a:t> meg, </a:t>
            </a:r>
            <a:r>
              <a:rPr lang="en-GB" dirty="0" err="1"/>
              <a:t>továbbá</a:t>
            </a:r>
            <a:r>
              <a:rPr lang="en-GB" dirty="0"/>
              <a:t> </a:t>
            </a:r>
            <a:r>
              <a:rPr lang="en-GB" dirty="0" err="1"/>
              <a:t>temetési</a:t>
            </a:r>
            <a:r>
              <a:rPr lang="en-GB" dirty="0"/>
              <a:t> </a:t>
            </a:r>
            <a:r>
              <a:rPr lang="en-GB" dirty="0" err="1"/>
              <a:t>szertartásokon</a:t>
            </a:r>
            <a:r>
              <a:rPr lang="en-GB" dirty="0"/>
              <a:t> </a:t>
            </a:r>
          </a:p>
          <a:p>
            <a:r>
              <a:rPr lang="en-GB" dirty="0"/>
              <a:t>Az </a:t>
            </a:r>
            <a:r>
              <a:rPr lang="en-GB" dirty="0" err="1"/>
              <a:t>áldozatok</a:t>
            </a:r>
            <a:r>
              <a:rPr lang="en-GB" dirty="0"/>
              <a:t> </a:t>
            </a:r>
            <a:r>
              <a:rPr lang="en-GB" dirty="0" err="1"/>
              <a:t>célja</a:t>
            </a:r>
            <a:r>
              <a:rPr lang="en-GB" dirty="0"/>
              <a:t> a </a:t>
            </a:r>
            <a:r>
              <a:rPr lang="en-GB" dirty="0" err="1"/>
              <a:t>termékenység</a:t>
            </a:r>
            <a:r>
              <a:rPr lang="en-GB" dirty="0"/>
              <a:t> </a:t>
            </a:r>
            <a:r>
              <a:rPr lang="en-GB" dirty="0" err="1"/>
              <a:t>megtartása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hu-HU" dirty="0"/>
              <a:t>hogy ne kerüljön az alvilág sötétsége a világra</a:t>
            </a:r>
          </a:p>
          <a:p>
            <a:r>
              <a:rPr lang="hu-HU" dirty="0"/>
              <a:t>Olykor az ellenségre kértek átkot tőle</a:t>
            </a:r>
            <a:r>
              <a:rPr lang="en-GB" dirty="0"/>
              <a:t>,</a:t>
            </a:r>
            <a:r>
              <a:rPr lang="hu-HU" dirty="0"/>
              <a:t> amit valamelyik alvilági lény segítségével </a:t>
            </a:r>
            <a:r>
              <a:rPr lang="hu-HU" dirty="0" err="1"/>
              <a:t>kül</a:t>
            </a:r>
            <a:r>
              <a:rPr lang="en-GB" dirty="0" err="1"/>
              <a:t>dhetett</a:t>
            </a:r>
            <a:r>
              <a:rPr lang="hu-HU" dirty="0"/>
              <a:t> az isten</a:t>
            </a:r>
            <a:endParaRPr lang="en-GB" dirty="0"/>
          </a:p>
          <a:p>
            <a:r>
              <a:rPr lang="en-GB" dirty="0" err="1"/>
              <a:t>Eleusziszi</a:t>
            </a:r>
            <a:r>
              <a:rPr lang="en-GB" dirty="0"/>
              <a:t> </a:t>
            </a:r>
            <a:r>
              <a:rPr lang="en-GB" dirty="0" err="1"/>
              <a:t>misztériumok</a:t>
            </a:r>
            <a:r>
              <a:rPr lang="en-GB" dirty="0"/>
              <a:t> </a:t>
            </a:r>
            <a:r>
              <a:rPr lang="en-GB" dirty="0" err="1"/>
              <a:t>tekintetében</a:t>
            </a:r>
            <a:r>
              <a:rPr lang="en-GB" dirty="0"/>
              <a:t> </a:t>
            </a:r>
            <a:r>
              <a:rPr lang="en-GB" dirty="0" err="1"/>
              <a:t>jelenik</a:t>
            </a:r>
            <a:r>
              <a:rPr lang="en-GB" dirty="0"/>
              <a:t> meg </a:t>
            </a:r>
            <a:r>
              <a:rPr lang="en-GB" dirty="0" err="1"/>
              <a:t>ritkábban</a:t>
            </a:r>
            <a:r>
              <a:rPr lang="en-GB" dirty="0"/>
              <a:t> (</a:t>
            </a:r>
            <a:r>
              <a:rPr lang="en-GB" dirty="0" err="1"/>
              <a:t>termékenység</a:t>
            </a:r>
            <a:r>
              <a:rPr lang="en-GB" dirty="0"/>
              <a:t>)</a:t>
            </a:r>
          </a:p>
          <a:p>
            <a:endParaRPr lang="hu-HU" dirty="0"/>
          </a:p>
          <a:p>
            <a:pPr marL="0" indent="0">
              <a:buNone/>
            </a:pPr>
            <a:endParaRPr lang="en-GB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5985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1F6172-7895-4558-1C5B-5AC7D8F2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Római megfelelője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7AF131-77AD-2B86-D386-8ECAC6EC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100"/>
            <a:ext cx="7910512" cy="4351338"/>
          </a:xfrm>
        </p:spPr>
        <p:txBody>
          <a:bodyPr/>
          <a:lstStyle/>
          <a:p>
            <a:r>
              <a:rPr lang="hu-HU" dirty="0"/>
              <a:t>Pluto vagy </a:t>
            </a:r>
            <a:r>
              <a:rPr lang="hu-HU" dirty="0" err="1"/>
              <a:t>Dis</a:t>
            </a:r>
            <a:r>
              <a:rPr lang="hu-HU" dirty="0"/>
              <a:t> </a:t>
            </a:r>
            <a:r>
              <a:rPr lang="hu-HU" dirty="0" err="1"/>
              <a:t>Pater</a:t>
            </a:r>
            <a:r>
              <a:rPr lang="hu-HU" dirty="0"/>
              <a:t> néven ismerték</a:t>
            </a:r>
          </a:p>
          <a:p>
            <a:r>
              <a:rPr lang="hu-HU" dirty="0"/>
              <a:t>Távoli félelmetes isten nagy hatalommal </a:t>
            </a:r>
          </a:p>
          <a:p>
            <a:r>
              <a:rPr lang="hu-HU" dirty="0"/>
              <a:t>Nevét kerülték kimondani</a:t>
            </a:r>
          </a:p>
          <a:p>
            <a:r>
              <a:rPr lang="hu-HU" dirty="0"/>
              <a:t>Bemutatott állat áldozatokat porig égették majd egy gödörbe helyezték hogy könnyebben eljuthasson az alvilágba</a:t>
            </a:r>
          </a:p>
          <a:p>
            <a:r>
              <a:rPr lang="hu-HU" dirty="0"/>
              <a:t>Két ünnep köthető nevéhez: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u="sng" dirty="0" err="1"/>
              <a:t>Lemuria</a:t>
            </a:r>
            <a:r>
              <a:rPr lang="hu-HU" dirty="0"/>
              <a:t>: nyugtalan lelkek kiengesztelése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u="sng" dirty="0" err="1"/>
              <a:t>Parentalia</a:t>
            </a:r>
            <a:r>
              <a:rPr lang="hu-HU" dirty="0"/>
              <a:t>: az ősök tisztelete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ABC259C-87D4-22B7-B6A7-D55F567AC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712" y="977808"/>
            <a:ext cx="3262313" cy="490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33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EA3DA2-1CB7-9B2D-25CC-A8E88972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Gonosz</a:t>
            </a:r>
            <a:r>
              <a:rPr lang="en-GB" dirty="0"/>
              <a:t> Isten </a:t>
            </a:r>
            <a:r>
              <a:rPr lang="en-GB" dirty="0" err="1"/>
              <a:t>lenne</a:t>
            </a:r>
            <a:r>
              <a:rPr lang="en-GB" dirty="0"/>
              <a:t>?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5132FD-9F62-D5C3-978D-D4503E898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3575"/>
            <a:ext cx="10515600" cy="3783387"/>
          </a:xfrm>
        </p:spPr>
        <p:txBody>
          <a:bodyPr/>
          <a:lstStyle/>
          <a:p>
            <a:r>
              <a:rPr lang="en-GB" dirty="0" err="1"/>
              <a:t>Alvilághoz</a:t>
            </a:r>
            <a:r>
              <a:rPr lang="en-GB" dirty="0"/>
              <a:t> </a:t>
            </a:r>
            <a:r>
              <a:rPr lang="en-GB" dirty="0" err="1"/>
              <a:t>kötődik</a:t>
            </a:r>
            <a:r>
              <a:rPr lang="en-GB" dirty="0"/>
              <a:t>, </a:t>
            </a:r>
            <a:r>
              <a:rPr lang="en-GB" dirty="0" err="1"/>
              <a:t>az</a:t>
            </a:r>
            <a:r>
              <a:rPr lang="en-GB" dirty="0"/>
              <a:t> ember </a:t>
            </a:r>
            <a:r>
              <a:rPr lang="en-GB" dirty="0" err="1"/>
              <a:t>természetéből</a:t>
            </a:r>
            <a:r>
              <a:rPr lang="en-GB" dirty="0"/>
              <a:t> </a:t>
            </a:r>
            <a:r>
              <a:rPr lang="en-GB" dirty="0" err="1"/>
              <a:t>adódóan</a:t>
            </a:r>
            <a:r>
              <a:rPr lang="en-GB" dirty="0"/>
              <a:t> </a:t>
            </a:r>
            <a:r>
              <a:rPr lang="en-GB" dirty="0" err="1"/>
              <a:t>fél</a:t>
            </a:r>
            <a:r>
              <a:rPr lang="en-GB" dirty="0"/>
              <a:t> a </a:t>
            </a:r>
            <a:r>
              <a:rPr lang="en-GB" dirty="0" err="1"/>
              <a:t>haláltól</a:t>
            </a:r>
            <a:endParaRPr lang="en-GB" dirty="0"/>
          </a:p>
          <a:p>
            <a:r>
              <a:rPr lang="en-GB" dirty="0" err="1"/>
              <a:t>Ritkán</a:t>
            </a:r>
            <a:r>
              <a:rPr lang="en-GB" dirty="0"/>
              <a:t> </a:t>
            </a:r>
            <a:r>
              <a:rPr lang="en-GB" dirty="0" err="1"/>
              <a:t>jelenik</a:t>
            </a:r>
            <a:r>
              <a:rPr lang="en-GB" dirty="0"/>
              <a:t> meg </a:t>
            </a:r>
            <a:r>
              <a:rPr lang="en-GB" dirty="0" err="1"/>
              <a:t>pozitív</a:t>
            </a:r>
            <a:r>
              <a:rPr lang="en-GB" dirty="0"/>
              <a:t> </a:t>
            </a:r>
            <a:r>
              <a:rPr lang="en-GB" dirty="0" err="1"/>
              <a:t>hősként</a:t>
            </a:r>
            <a:r>
              <a:rPr lang="en-GB" dirty="0"/>
              <a:t> a </a:t>
            </a:r>
            <a:r>
              <a:rPr lang="en-GB" dirty="0" err="1"/>
              <a:t>történetekben</a:t>
            </a:r>
            <a:endParaRPr lang="en-GB" dirty="0"/>
          </a:p>
          <a:p>
            <a:r>
              <a:rPr lang="en-GB" dirty="0" err="1"/>
              <a:t>Popkulturális</a:t>
            </a:r>
            <a:r>
              <a:rPr lang="en-GB" dirty="0"/>
              <a:t> </a:t>
            </a:r>
            <a:r>
              <a:rPr lang="en-GB" dirty="0" err="1"/>
              <a:t>befolyás</a:t>
            </a:r>
            <a:endParaRPr lang="en-GB" dirty="0"/>
          </a:p>
          <a:p>
            <a:r>
              <a:rPr lang="en-GB" dirty="0" err="1"/>
              <a:t>Filmek</a:t>
            </a:r>
            <a:r>
              <a:rPr lang="en-GB" dirty="0"/>
              <a:t>, </a:t>
            </a:r>
            <a:r>
              <a:rPr lang="en-GB" dirty="0" err="1"/>
              <a:t>sorozatok</a:t>
            </a:r>
            <a:r>
              <a:rPr lang="en-GB" dirty="0"/>
              <a:t>, </a:t>
            </a:r>
            <a:r>
              <a:rPr lang="en-GB" dirty="0" err="1"/>
              <a:t>játékok</a:t>
            </a:r>
            <a:r>
              <a:rPr lang="en-GB" dirty="0"/>
              <a:t>, </a:t>
            </a:r>
            <a:r>
              <a:rPr lang="en-GB" dirty="0" err="1"/>
              <a:t>sztereotípiák</a:t>
            </a:r>
            <a:r>
              <a:rPr lang="en-GB" dirty="0"/>
              <a:t> – </a:t>
            </a:r>
            <a:r>
              <a:rPr lang="en-GB" dirty="0" err="1"/>
              <a:t>legtöbbször</a:t>
            </a:r>
            <a:r>
              <a:rPr lang="en-GB" dirty="0"/>
              <a:t> </a:t>
            </a:r>
            <a:r>
              <a:rPr lang="en-GB" dirty="0" err="1"/>
              <a:t>főgonoszként</a:t>
            </a:r>
            <a:r>
              <a:rPr lang="en-GB" dirty="0"/>
              <a:t> (Disney), de </a:t>
            </a:r>
            <a:r>
              <a:rPr lang="en-GB" dirty="0" err="1"/>
              <a:t>sok</a:t>
            </a:r>
            <a:r>
              <a:rPr lang="en-GB" dirty="0"/>
              <a:t> </a:t>
            </a:r>
            <a:r>
              <a:rPr lang="en-GB" dirty="0" err="1"/>
              <a:t>esetben</a:t>
            </a:r>
            <a:r>
              <a:rPr lang="en-GB" dirty="0"/>
              <a:t> </a:t>
            </a:r>
            <a:r>
              <a:rPr lang="en-GB" dirty="0" err="1"/>
              <a:t>romanticizált</a:t>
            </a:r>
            <a:r>
              <a:rPr lang="en-GB" dirty="0"/>
              <a:t> </a:t>
            </a:r>
            <a:r>
              <a:rPr lang="en-GB" dirty="0" err="1"/>
              <a:t>antihősként</a:t>
            </a:r>
            <a:r>
              <a:rPr lang="en-GB" dirty="0"/>
              <a:t> </a:t>
            </a:r>
            <a:r>
              <a:rPr lang="en-GB" dirty="0" err="1"/>
              <a:t>ábrázolják</a:t>
            </a:r>
            <a:r>
              <a:rPr lang="en-GB" dirty="0"/>
              <a:t> (fantasy)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7374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841B9F9-F6CA-727F-2495-9DA0FE995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348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81150">
            <a:off x="1557645" y="5062704"/>
            <a:ext cx="1719370" cy="171937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67B4273-600F-9BC2-20EE-A58CED660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Köszönöm</a:t>
            </a:r>
            <a:r>
              <a:rPr lang="en-GB" dirty="0"/>
              <a:t> a </a:t>
            </a:r>
            <a:r>
              <a:rPr lang="en-GB" dirty="0" err="1"/>
              <a:t>figyelmet</a:t>
            </a:r>
            <a:r>
              <a:rPr lang="en-GB" dirty="0"/>
              <a:t>!</a:t>
            </a:r>
            <a:endParaRPr lang="hu-HU" dirty="0"/>
          </a:p>
        </p:txBody>
      </p:sp>
      <p:pic>
        <p:nvPicPr>
          <p:cNvPr id="5" name="Tartalom helye 4" descr="A képen Animáció, rajzfilm, Animációs film, Számítógépes játé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01981B7-CD65-9204-3869-5DE63BE7A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21095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973</Words>
  <Application>Microsoft Office PowerPoint</Application>
  <PresentationFormat>Szélesvásznú</PresentationFormat>
  <Paragraphs>119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8" baseType="lpstr">
      <vt:lpstr>Yu Gothic UI Semibold</vt:lpstr>
      <vt:lpstr>Aptos</vt:lpstr>
      <vt:lpstr>Arial</vt:lpstr>
      <vt:lpstr>Courier New</vt:lpstr>
      <vt:lpstr>Times New Roman</vt:lpstr>
      <vt:lpstr>Office-téma</vt:lpstr>
      <vt:lpstr>Hádész, az alvilág istene</vt:lpstr>
      <vt:lpstr>Források</vt:lpstr>
      <vt:lpstr>Hádész és családja</vt:lpstr>
      <vt:lpstr>Feladatai</vt:lpstr>
      <vt:lpstr>Nevének etimológiája</vt:lpstr>
      <vt:lpstr>PowerPoint-bemutató</vt:lpstr>
      <vt:lpstr>Atribútumai és szimbolikája</vt:lpstr>
      <vt:lpstr>Az uralkodás jogara</vt:lpstr>
      <vt:lpstr>Kerberos </vt:lpstr>
      <vt:lpstr>Hadész a mítoszokban </vt:lpstr>
      <vt:lpstr>Persephoné elrablása</vt:lpstr>
      <vt:lpstr>Orpheusz és Eurüdiké</vt:lpstr>
      <vt:lpstr>Héraklész és Kerberosz</vt:lpstr>
      <vt:lpstr>Sisyphosz, Tantalosz, Ixión </vt:lpstr>
      <vt:lpstr>Theseus és Peirithoosz</vt:lpstr>
      <vt:lpstr>A görög alvilág és annak működése</vt:lpstr>
      <vt:lpstr>PowerPoint-bemutató</vt:lpstr>
      <vt:lpstr>A legnagyobb börtön</vt:lpstr>
      <vt:lpstr>Tisztelete a görgöknél</vt:lpstr>
      <vt:lpstr>Római megfelelője </vt:lpstr>
      <vt:lpstr>Gonosz Isten lenne?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Emoer</dc:creator>
  <cp:lastModifiedBy>Emoer</cp:lastModifiedBy>
  <cp:revision>24</cp:revision>
  <dcterms:created xsi:type="dcterms:W3CDTF">2026-03-23T18:53:07Z</dcterms:created>
  <dcterms:modified xsi:type="dcterms:W3CDTF">2026-03-25T22:09:29Z</dcterms:modified>
</cp:coreProperties>
</file>