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A5F12C-1472-3993-0B5A-00745ACED30E}" v="62" dt="2026-04-26T11:49:55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174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050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6358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695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9168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7832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8127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308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3066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309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225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F1901C-D33B-4565-A7E4-5DF903098DB6}" type="datetimeFigureOut">
              <a:rPr lang="hu-HU" smtClean="0"/>
              <a:t>2026. 04. 26.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806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D%C3%A1k%E2%80%93r%C3%B3mai_h%C3%A1bor%C3%BAk#/media/F%C3%A1jl:Dacia_82_BC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Galea_%28helmet%29" TargetMode="External"/><Relationship Id="rId3" Type="http://schemas.openxmlformats.org/officeDocument/2006/relationships/hyperlink" Target="https://www.res-bellica.com/en/shop/rhomphaia/" TargetMode="External"/><Relationship Id="rId7" Type="http://schemas.openxmlformats.org/officeDocument/2006/relationships/hyperlink" Target="https://commons.wikimedia.org/wiki/File:Roman_legionaire_with_manica_02.jpg" TargetMode="External"/><Relationship Id="rId2" Type="http://schemas.openxmlformats.org/officeDocument/2006/relationships/hyperlink" Target="https://www.jstor.org/stable/29558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edievalcollectibles.com/product/roman-steel-greaves/?srsltid=AfmBOorT5AYa07xDNP7YLR1RMPkbsghVxuNtv3h6oHy9nadHTo-KHvM2" TargetMode="External"/><Relationship Id="rId5" Type="http://schemas.openxmlformats.org/officeDocument/2006/relationships/hyperlink" Target="https://en.wikipedia.org/wiki/Falx" TargetMode="External"/><Relationship Id="rId10" Type="http://schemas.openxmlformats.org/officeDocument/2006/relationships/hyperlink" Target="https://en.wikipedia.org/wiki/Trajan%27s_Column" TargetMode="External"/><Relationship Id="rId4" Type="http://schemas.openxmlformats.org/officeDocument/2006/relationships/hyperlink" Target="https://courses.lumenlearning.com/suny-ncc-zeliart/chapter/early-empire-column-of-trajan-2/" TargetMode="External"/><Relationship Id="rId9" Type="http://schemas.openxmlformats.org/officeDocument/2006/relationships/hyperlink" Target="https://hu.wikipedia.org/wiki/Tropaeum_Traiani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>
                <a:solidFill>
                  <a:schemeClr val="bg1"/>
                </a:solidFill>
              </a:rPr>
              <a:t>Dák-csodafegyver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u-HU">
                <a:solidFill>
                  <a:schemeClr val="bg1"/>
                </a:solidFill>
              </a:rPr>
              <a:t>Készítette: Nyári Balázs</a:t>
            </a:r>
          </a:p>
        </p:txBody>
      </p:sp>
    </p:spTree>
    <p:extLst>
      <p:ext uri="{BB962C8B-B14F-4D97-AF65-F5344CB8AC3E}">
        <p14:creationId xmlns:p14="http://schemas.microsoft.com/office/powerpoint/2010/main" val="426674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60F94D6-ACCE-5A10-41BE-636183A29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hu-HU" sz="5400"/>
              <a:t>Történelmi háttér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0D2BCD4-5C6B-9A8D-267B-5A3F8C9F0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hu-HU" sz="2200"/>
          </a:p>
          <a:p>
            <a:endParaRPr lang="hu-HU" sz="2200"/>
          </a:p>
          <a:p>
            <a:r>
              <a:rPr lang="hu-HU" sz="2200"/>
              <a:t>Dák királyság elhelyeszkedése</a:t>
            </a:r>
          </a:p>
          <a:p>
            <a:r>
              <a:rPr lang="hu-HU" sz="2200"/>
              <a:t>Története</a:t>
            </a:r>
          </a:p>
        </p:txBody>
      </p:sp>
      <p:pic>
        <p:nvPicPr>
          <p:cNvPr id="4" name="Kép 3" descr="A képen szöveg, térkép, Betűtípus, atlasz látható&#10;&#10;Lehet, hogy az AI által létrehozott tartalom helytelen.">
            <a:extLst>
              <a:ext uri="{FF2B5EF4-FFF2-40B4-BE49-F238E27FC236}">
                <a16:creationId xmlns:a16="http://schemas.microsoft.com/office/drawing/2014/main" id="{BCAD7C23-F586-320F-1D5B-3933E1A58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270" y="789013"/>
            <a:ext cx="6739746" cy="5434302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925B4EF8-8A1A-B0A6-BCF0-CBC68849BE47}"/>
              </a:ext>
            </a:extLst>
          </p:cNvPr>
          <p:cNvSpPr txBox="1"/>
          <p:nvPr/>
        </p:nvSpPr>
        <p:spPr>
          <a:xfrm>
            <a:off x="4817194" y="6220413"/>
            <a:ext cx="542011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1200"/>
              <a:t>Forrás: </a:t>
            </a:r>
            <a:r>
              <a:rPr lang="hu-HU" sz="1200">
                <a:ea typeface="+mn-lt"/>
                <a:cs typeface="+mn-lt"/>
                <a:hlinkClick r:id="rId3"/>
              </a:rPr>
              <a:t>https://hu.wikipedia.org/wiki/D%C3%A1k%E2%80%93r%C3%B3mai_h%C3%A1bor%C3%BAk#/media/F%C3%A1jl:Dacia_82_BC.png</a:t>
            </a:r>
            <a:r>
              <a:rPr lang="hu-HU" sz="1200">
                <a:ea typeface="+mn-lt"/>
                <a:cs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2763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C72130-0AE5-D118-E8F1-05994C787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Dák-római elmélet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44330DF-80C6-4795-8E05-DA401FD27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u-HU" sz="2200">
                <a:ea typeface="+mn-lt"/>
                <a:cs typeface="+mn-lt"/>
              </a:rPr>
              <a:t>Román</a:t>
            </a:r>
            <a:r>
              <a:rPr lang="hu-HU" sz="2200"/>
              <a:t> nép eredetére vonatkozó, a 18–19. században kialakult tudományos-politikai </a:t>
            </a:r>
            <a:r>
              <a:rPr lang="hu-HU" sz="2200" dirty="0"/>
              <a:t>koncepció</a:t>
            </a:r>
            <a:endParaRPr lang="hu-HU" dirty="0"/>
          </a:p>
          <a:p>
            <a:pPr marL="0" indent="0">
              <a:buNone/>
            </a:pPr>
            <a:endParaRPr lang="hu-HU" sz="2200" dirty="0">
              <a:ea typeface="+mn-lt"/>
              <a:cs typeface="+mn-lt"/>
            </a:endParaRPr>
          </a:p>
          <a:p>
            <a:r>
              <a:rPr lang="hu-HU" sz="2200">
                <a:ea typeface="+mn-lt"/>
                <a:cs typeface="+mn-lt"/>
              </a:rPr>
              <a:t>Az elmélet szerint a dák őslakosság nem tűnt el a római uralom  megszűnését követően sem</a:t>
            </a:r>
          </a:p>
          <a:p>
            <a:pPr marL="0" indent="0">
              <a:buNone/>
            </a:pPr>
            <a:endParaRPr lang="hu-HU" sz="2200" dirty="0"/>
          </a:p>
          <a:p>
            <a:r>
              <a:rPr lang="hu-HU" sz="2200"/>
              <a:t>Kritika több oldalról is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3206984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B1410E2-9026-EAAB-A18E-2FBB80D65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220" y="-238055"/>
            <a:ext cx="7328627" cy="1725207"/>
          </a:xfrm>
        </p:spPr>
        <p:txBody>
          <a:bodyPr anchor="b">
            <a:normAutofit/>
          </a:bodyPr>
          <a:lstStyle/>
          <a:p>
            <a:r>
              <a:rPr lang="hu-HU" sz="4000">
                <a:ea typeface="+mj-lt"/>
                <a:cs typeface="+mj-lt"/>
              </a:rPr>
              <a:t>Traianus oszlopa, Tropaeum Traiani</a:t>
            </a:r>
          </a:p>
        </p:txBody>
      </p:sp>
      <p:pic>
        <p:nvPicPr>
          <p:cNvPr id="4" name="Tartalom helye 3" descr="Traianus oszlopa">
            <a:extLst>
              <a:ext uri="{FF2B5EF4-FFF2-40B4-BE49-F238E27FC236}">
                <a16:creationId xmlns:a16="http://schemas.microsoft.com/office/drawing/2014/main" id="{FD604FA8-CB98-49C5-AC19-6807D8D5D7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" r="2" b="2"/>
          <a:stretch>
            <a:fillRect/>
          </a:stretch>
        </p:blipFill>
        <p:spPr>
          <a:xfrm>
            <a:off x="20" y="1"/>
            <a:ext cx="3624550" cy="6189946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4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61CAD7F4-27E0-10B3-0EE6-B1B2F541282E}"/>
              </a:ext>
            </a:extLst>
          </p:cNvPr>
          <p:cNvSpPr txBox="1"/>
          <p:nvPr/>
        </p:nvSpPr>
        <p:spPr>
          <a:xfrm>
            <a:off x="-1586" y="6222713"/>
            <a:ext cx="399788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/>
              <a:t>Traianus oszlop, Olaszország,Róma</a:t>
            </a:r>
          </a:p>
        </p:txBody>
      </p:sp>
      <p:pic>
        <p:nvPicPr>
          <p:cNvPr id="5" name="Kép 4" descr="A képen ég, épület, felhő, kültéri látható&#10;&#10;Lehet, hogy az AI által létrehozott tartalom helytelen.">
            <a:extLst>
              <a:ext uri="{FF2B5EF4-FFF2-40B4-BE49-F238E27FC236}">
                <a16:creationId xmlns:a16="http://schemas.microsoft.com/office/drawing/2014/main" id="{8CCDB4DE-BE20-D20B-F5A8-0BD0D0CDC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829" y="1849482"/>
            <a:ext cx="5512755" cy="4192434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9C69E08E-017B-F83A-1F13-0D2F3FEAC8BE}"/>
              </a:ext>
            </a:extLst>
          </p:cNvPr>
          <p:cNvSpPr txBox="1"/>
          <p:nvPr/>
        </p:nvSpPr>
        <p:spPr>
          <a:xfrm>
            <a:off x="7578246" y="6043807"/>
            <a:ext cx="461375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>
                <a:latin typeface="Aptos Display"/>
              </a:rPr>
              <a:t>Tropaeum Traiani,Románia,Dobrudzsa</a:t>
            </a:r>
            <a:endParaRPr lang="hu-HU"/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11E9E5D2-1628-27A6-9A3D-7114BCD0F4F8}"/>
              </a:ext>
            </a:extLst>
          </p:cNvPr>
          <p:cNvSpPr/>
          <p:nvPr/>
        </p:nvSpPr>
        <p:spPr>
          <a:xfrm rot="5400000">
            <a:off x="5213779" y="1360015"/>
            <a:ext cx="695325" cy="208726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0796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E9986A5-A7D1-4022-BAC0-885FB7A14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ép 1" descr="undefined">
            <a:extLst>
              <a:ext uri="{FF2B5EF4-FFF2-40B4-BE49-F238E27FC236}">
                <a16:creationId xmlns:a16="http://schemas.microsoft.com/office/drawing/2014/main" id="{6623FB7A-E7BF-49A5-3516-15C16926D1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33" r="-4" b="13217"/>
          <a:stretch>
            <a:fillRect/>
          </a:stretch>
        </p:blipFill>
        <p:spPr>
          <a:xfrm>
            <a:off x="20" y="1112107"/>
            <a:ext cx="3975444" cy="4306593"/>
          </a:xfrm>
          <a:custGeom>
            <a:avLst/>
            <a:gdLst/>
            <a:ahLst/>
            <a:cxnLst/>
            <a:rect l="l" t="t" r="r" b="b"/>
            <a:pathLst>
              <a:path w="3975464" h="4365555">
                <a:moveTo>
                  <a:pt x="0" y="0"/>
                </a:moveTo>
                <a:lnTo>
                  <a:pt x="3954724" y="0"/>
                </a:lnTo>
                <a:lnTo>
                  <a:pt x="3944328" y="441228"/>
                </a:lnTo>
                <a:cubicBezTo>
                  <a:pt x="3942781" y="508796"/>
                  <a:pt x="3939430" y="576877"/>
                  <a:pt x="3951159" y="643804"/>
                </a:cubicBezTo>
                <a:cubicBezTo>
                  <a:pt x="3980543" y="810736"/>
                  <a:pt x="3979900" y="978310"/>
                  <a:pt x="3967011" y="1146396"/>
                </a:cubicBezTo>
                <a:cubicBezTo>
                  <a:pt x="3954123" y="1321150"/>
                  <a:pt x="3931569" y="1495262"/>
                  <a:pt x="3940203" y="1671170"/>
                </a:cubicBezTo>
                <a:cubicBezTo>
                  <a:pt x="3945230" y="1770534"/>
                  <a:pt x="3953091" y="1869643"/>
                  <a:pt x="3953091" y="1969263"/>
                </a:cubicBezTo>
                <a:cubicBezTo>
                  <a:pt x="3955799" y="2447623"/>
                  <a:pt x="3948581" y="2926496"/>
                  <a:pt x="3959665" y="3405241"/>
                </a:cubicBezTo>
                <a:cubicBezTo>
                  <a:pt x="3962629" y="3529479"/>
                  <a:pt x="3949097" y="3653076"/>
                  <a:pt x="3946777" y="3777057"/>
                </a:cubicBezTo>
                <a:cubicBezTo>
                  <a:pt x="3944973" y="3878089"/>
                  <a:pt x="3947873" y="3979056"/>
                  <a:pt x="3950499" y="4080023"/>
                </a:cubicBezTo>
                <a:lnTo>
                  <a:pt x="3952324" y="4346210"/>
                </a:lnTo>
                <a:lnTo>
                  <a:pt x="3923793" y="4344582"/>
                </a:lnTo>
                <a:cubicBezTo>
                  <a:pt x="3869166" y="4337251"/>
                  <a:pt x="3813841" y="4336693"/>
                  <a:pt x="3759075" y="4342933"/>
                </a:cubicBezTo>
                <a:cubicBezTo>
                  <a:pt x="3703277" y="4347626"/>
                  <a:pt x="3647607" y="4354981"/>
                  <a:pt x="3591682" y="4357645"/>
                </a:cubicBezTo>
                <a:cubicBezTo>
                  <a:pt x="3349688" y="4370998"/>
                  <a:pt x="3107046" y="4367447"/>
                  <a:pt x="2865549" y="4346991"/>
                </a:cubicBezTo>
                <a:cubicBezTo>
                  <a:pt x="2661378" y="4329084"/>
                  <a:pt x="2456048" y="4328501"/>
                  <a:pt x="2251775" y="4345215"/>
                </a:cubicBezTo>
                <a:cubicBezTo>
                  <a:pt x="2200819" y="4349148"/>
                  <a:pt x="2149862" y="4359293"/>
                  <a:pt x="2098906" y="4351937"/>
                </a:cubicBezTo>
                <a:cubicBezTo>
                  <a:pt x="2025044" y="4342895"/>
                  <a:pt x="1950494" y="4340688"/>
                  <a:pt x="1876224" y="4345343"/>
                </a:cubicBezTo>
                <a:cubicBezTo>
                  <a:pt x="1700042" y="4352318"/>
                  <a:pt x="1523986" y="4361576"/>
                  <a:pt x="1347676" y="4359039"/>
                </a:cubicBezTo>
                <a:cubicBezTo>
                  <a:pt x="1064484" y="4355108"/>
                  <a:pt x="781420" y="4341031"/>
                  <a:pt x="498101" y="4351430"/>
                </a:cubicBezTo>
                <a:cubicBezTo>
                  <a:pt x="364340" y="4356376"/>
                  <a:pt x="230578" y="4360752"/>
                  <a:pt x="96817" y="4355568"/>
                </a:cubicBezTo>
                <a:lnTo>
                  <a:pt x="0" y="4349268"/>
                </a:lnTo>
                <a:close/>
              </a:path>
            </a:pathLst>
          </a:custGeom>
        </p:spPr>
      </p:pic>
      <p:pic>
        <p:nvPicPr>
          <p:cNvPr id="4" name="Tartalom helye 3" descr="Trajan's Dacian Campaign – Jay's Gaming Blog">
            <a:extLst>
              <a:ext uri="{FF2B5EF4-FFF2-40B4-BE49-F238E27FC236}">
                <a16:creationId xmlns:a16="http://schemas.microsoft.com/office/drawing/2014/main" id="{FBE09D06-0159-31E7-7D6D-8D456F4BFF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041" r="18348" b="-2"/>
          <a:stretch>
            <a:fillRect/>
          </a:stretch>
        </p:blipFill>
        <p:spPr>
          <a:xfrm>
            <a:off x="8194954" y="1184188"/>
            <a:ext cx="3997047" cy="4306593"/>
          </a:xfrm>
          <a:custGeom>
            <a:avLst/>
            <a:gdLst/>
            <a:ahLst/>
            <a:cxnLst/>
            <a:rect l="l" t="t" r="r" b="b"/>
            <a:pathLst>
              <a:path w="3997047" h="4358703">
                <a:moveTo>
                  <a:pt x="9389" y="0"/>
                </a:moveTo>
                <a:lnTo>
                  <a:pt x="3997047" y="0"/>
                </a:lnTo>
                <a:lnTo>
                  <a:pt x="3997047" y="4347477"/>
                </a:lnTo>
                <a:lnTo>
                  <a:pt x="3922844" y="4341211"/>
                </a:lnTo>
                <a:cubicBezTo>
                  <a:pt x="3821334" y="4336140"/>
                  <a:pt x="3719771" y="4340396"/>
                  <a:pt x="3618208" y="4343440"/>
                </a:cubicBezTo>
                <a:cubicBezTo>
                  <a:pt x="3488013" y="4347245"/>
                  <a:pt x="3357819" y="4358659"/>
                  <a:pt x="3227370" y="4344455"/>
                </a:cubicBezTo>
                <a:cubicBezTo>
                  <a:pt x="3152388" y="4335717"/>
                  <a:pt x="3076577" y="4336833"/>
                  <a:pt x="3001887" y="4347752"/>
                </a:cubicBezTo>
                <a:cubicBezTo>
                  <a:pt x="2932216" y="4357340"/>
                  <a:pt x="2861768" y="4360092"/>
                  <a:pt x="2791563" y="4355995"/>
                </a:cubicBezTo>
                <a:cubicBezTo>
                  <a:pt x="2658694" y="4350416"/>
                  <a:pt x="2524678" y="4346991"/>
                  <a:pt x="2391171" y="4351303"/>
                </a:cubicBezTo>
                <a:cubicBezTo>
                  <a:pt x="2185433" y="4357898"/>
                  <a:pt x="1979696" y="4363985"/>
                  <a:pt x="1773830" y="4351303"/>
                </a:cubicBezTo>
                <a:cubicBezTo>
                  <a:pt x="1620961" y="4342172"/>
                  <a:pt x="1468090" y="4341031"/>
                  <a:pt x="1315220" y="4345723"/>
                </a:cubicBezTo>
                <a:cubicBezTo>
                  <a:pt x="1162350" y="4350416"/>
                  <a:pt x="1009480" y="4359927"/>
                  <a:pt x="856610" y="4351303"/>
                </a:cubicBezTo>
                <a:cubicBezTo>
                  <a:pt x="678261" y="4341158"/>
                  <a:pt x="499913" y="4342933"/>
                  <a:pt x="321565" y="4344708"/>
                </a:cubicBezTo>
                <a:cubicBezTo>
                  <a:pt x="235449" y="4345596"/>
                  <a:pt x="149428" y="4348323"/>
                  <a:pt x="63422" y="4349686"/>
                </a:cubicBezTo>
                <a:lnTo>
                  <a:pt x="12951" y="4349060"/>
                </a:lnTo>
                <a:lnTo>
                  <a:pt x="371" y="4107346"/>
                </a:lnTo>
                <a:cubicBezTo>
                  <a:pt x="-757" y="4015610"/>
                  <a:pt x="887" y="3923810"/>
                  <a:pt x="2691" y="3832074"/>
                </a:cubicBezTo>
                <a:cubicBezTo>
                  <a:pt x="5913" y="3674244"/>
                  <a:pt x="16095" y="3516543"/>
                  <a:pt x="20090" y="3358714"/>
                </a:cubicBezTo>
                <a:cubicBezTo>
                  <a:pt x="25761" y="3131266"/>
                  <a:pt x="3336" y="2903945"/>
                  <a:pt x="10940" y="2576618"/>
                </a:cubicBezTo>
                <a:cubicBezTo>
                  <a:pt x="20219" y="2395455"/>
                  <a:pt x="14032" y="2115054"/>
                  <a:pt x="14677" y="1833500"/>
                </a:cubicBezTo>
                <a:cubicBezTo>
                  <a:pt x="15451" y="1643745"/>
                  <a:pt x="5269" y="1454247"/>
                  <a:pt x="6171" y="1264621"/>
                </a:cubicBezTo>
                <a:cubicBezTo>
                  <a:pt x="6815" y="1124998"/>
                  <a:pt x="19961" y="986016"/>
                  <a:pt x="25375" y="846777"/>
                </a:cubicBezTo>
                <a:cubicBezTo>
                  <a:pt x="30078" y="676691"/>
                  <a:pt x="25426" y="506464"/>
                  <a:pt x="11455" y="336877"/>
                </a:cubicBezTo>
                <a:cubicBezTo>
                  <a:pt x="4818" y="243154"/>
                  <a:pt x="5623" y="149366"/>
                  <a:pt x="8088" y="55563"/>
                </a:cubicBezTo>
                <a:close/>
              </a:path>
            </a:pathLst>
          </a:custGeom>
        </p:spPr>
      </p:pic>
      <p:sp>
        <p:nvSpPr>
          <p:cNvPr id="19" name="sketch line">
            <a:extLst>
              <a:ext uri="{FF2B5EF4-FFF2-40B4-BE49-F238E27FC236}">
                <a16:creationId xmlns:a16="http://schemas.microsoft.com/office/drawing/2014/main" id="{D2758DA7-6A89-49A1-B9F5-546D9932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422904" y="5413767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23A7F9A6-FBD7-7371-A0A0-EF43B646781C}"/>
              </a:ext>
            </a:extLst>
          </p:cNvPr>
          <p:cNvSpPr txBox="1"/>
          <p:nvPr/>
        </p:nvSpPr>
        <p:spPr>
          <a:xfrm>
            <a:off x="222937" y="5611769"/>
            <a:ext cx="336129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>
                <a:latin typeface="Aptos Display"/>
              </a:rPr>
              <a:t>Tropaeum Traiani részlet</a:t>
            </a:r>
            <a:endParaRPr lang="hu-HU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265F07D1-2A39-C2CC-01AA-6F65B231EB87}"/>
              </a:ext>
            </a:extLst>
          </p:cNvPr>
          <p:cNvSpPr txBox="1"/>
          <p:nvPr/>
        </p:nvSpPr>
        <p:spPr>
          <a:xfrm>
            <a:off x="8454081" y="5612026"/>
            <a:ext cx="35113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>
                <a:latin typeface="Aptos Display"/>
              </a:rPr>
              <a:t>Traianus oszlop részlet</a:t>
            </a:r>
          </a:p>
        </p:txBody>
      </p:sp>
      <p:pic>
        <p:nvPicPr>
          <p:cNvPr id="5" name="Kép 4" descr="A római katonák fegyverzete | tortenelemcikkek.hu">
            <a:extLst>
              <a:ext uri="{FF2B5EF4-FFF2-40B4-BE49-F238E27FC236}">
                <a16:creationId xmlns:a16="http://schemas.microsoft.com/office/drawing/2014/main" id="{6805A958-DAD9-22EA-2041-215A683A13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338" r="-1" b="7997"/>
          <a:stretch>
            <a:fillRect/>
          </a:stretch>
        </p:blipFill>
        <p:spPr>
          <a:xfrm>
            <a:off x="3967906" y="731107"/>
            <a:ext cx="4225081" cy="4754269"/>
          </a:xfrm>
          <a:custGeom>
            <a:avLst/>
            <a:gdLst/>
            <a:ahLst/>
            <a:cxnLst/>
            <a:rect l="l" t="t" r="r" b="b"/>
            <a:pathLst>
              <a:path w="3872656" h="4370715">
                <a:moveTo>
                  <a:pt x="9308" y="0"/>
                </a:moveTo>
                <a:lnTo>
                  <a:pt x="3851998" y="0"/>
                </a:lnTo>
                <a:lnTo>
                  <a:pt x="3841520" y="444702"/>
                </a:lnTo>
                <a:cubicBezTo>
                  <a:pt x="3839973" y="512270"/>
                  <a:pt x="3836622" y="580351"/>
                  <a:pt x="3848351" y="647278"/>
                </a:cubicBezTo>
                <a:cubicBezTo>
                  <a:pt x="3877736" y="814210"/>
                  <a:pt x="3877092" y="981784"/>
                  <a:pt x="3864203" y="1149870"/>
                </a:cubicBezTo>
                <a:cubicBezTo>
                  <a:pt x="3851315" y="1324624"/>
                  <a:pt x="3828761" y="1498736"/>
                  <a:pt x="3837395" y="1674644"/>
                </a:cubicBezTo>
                <a:cubicBezTo>
                  <a:pt x="3842422" y="1774008"/>
                  <a:pt x="3850284" y="1873117"/>
                  <a:pt x="3850284" y="1972737"/>
                </a:cubicBezTo>
                <a:cubicBezTo>
                  <a:pt x="3852991" y="2451097"/>
                  <a:pt x="3845773" y="2929970"/>
                  <a:pt x="3856857" y="3408715"/>
                </a:cubicBezTo>
                <a:cubicBezTo>
                  <a:pt x="3859821" y="3532953"/>
                  <a:pt x="3846289" y="3656550"/>
                  <a:pt x="3843969" y="3780531"/>
                </a:cubicBezTo>
                <a:cubicBezTo>
                  <a:pt x="3842165" y="3881563"/>
                  <a:pt x="3845065" y="3982530"/>
                  <a:pt x="3847691" y="4083497"/>
                </a:cubicBezTo>
                <a:lnTo>
                  <a:pt x="3849494" y="4346466"/>
                </a:lnTo>
                <a:lnTo>
                  <a:pt x="3739963" y="4345485"/>
                </a:lnTo>
                <a:cubicBezTo>
                  <a:pt x="3702780" y="4346420"/>
                  <a:pt x="3665581" y="4348259"/>
                  <a:pt x="3628383" y="4349908"/>
                </a:cubicBezTo>
                <a:cubicBezTo>
                  <a:pt x="3508316" y="4356655"/>
                  <a:pt x="3387918" y="4354828"/>
                  <a:pt x="3268119" y="4344454"/>
                </a:cubicBezTo>
                <a:cubicBezTo>
                  <a:pt x="3196206" y="4335589"/>
                  <a:pt x="3123466" y="4335589"/>
                  <a:pt x="3051553" y="4344454"/>
                </a:cubicBezTo>
                <a:cubicBezTo>
                  <a:pt x="2869715" y="4368829"/>
                  <a:pt x="2685977" y="4376260"/>
                  <a:pt x="2502751" y="4366648"/>
                </a:cubicBezTo>
                <a:cubicBezTo>
                  <a:pt x="2288987" y="4357263"/>
                  <a:pt x="2075733" y="4337859"/>
                  <a:pt x="1861843" y="4332533"/>
                </a:cubicBezTo>
                <a:cubicBezTo>
                  <a:pt x="1726297" y="4329109"/>
                  <a:pt x="1589733" y="4319851"/>
                  <a:pt x="1455972" y="4342552"/>
                </a:cubicBezTo>
                <a:cubicBezTo>
                  <a:pt x="1319536" y="4365887"/>
                  <a:pt x="1184374" y="4354980"/>
                  <a:pt x="1048318" y="4348258"/>
                </a:cubicBezTo>
                <a:cubicBezTo>
                  <a:pt x="946532" y="4340953"/>
                  <a:pt x="844365" y="4340953"/>
                  <a:pt x="742578" y="4348258"/>
                </a:cubicBezTo>
                <a:cubicBezTo>
                  <a:pt x="618869" y="4360661"/>
                  <a:pt x="494432" y="4364263"/>
                  <a:pt x="370214" y="4359038"/>
                </a:cubicBezTo>
                <a:cubicBezTo>
                  <a:pt x="296007" y="4355170"/>
                  <a:pt x="221738" y="4351270"/>
                  <a:pt x="147421" y="4348702"/>
                </a:cubicBezTo>
                <a:lnTo>
                  <a:pt x="13040" y="4347289"/>
                </a:lnTo>
                <a:lnTo>
                  <a:pt x="371" y="4103870"/>
                </a:lnTo>
                <a:cubicBezTo>
                  <a:pt x="-757" y="4012134"/>
                  <a:pt x="886" y="3920334"/>
                  <a:pt x="2690" y="3828598"/>
                </a:cubicBezTo>
                <a:cubicBezTo>
                  <a:pt x="5913" y="3670768"/>
                  <a:pt x="16095" y="3513067"/>
                  <a:pt x="20090" y="3355238"/>
                </a:cubicBezTo>
                <a:cubicBezTo>
                  <a:pt x="25761" y="3127790"/>
                  <a:pt x="3336" y="2900469"/>
                  <a:pt x="10940" y="2573142"/>
                </a:cubicBezTo>
                <a:cubicBezTo>
                  <a:pt x="20218" y="2391979"/>
                  <a:pt x="14032" y="2111578"/>
                  <a:pt x="14677" y="1830024"/>
                </a:cubicBezTo>
                <a:cubicBezTo>
                  <a:pt x="15451" y="1640269"/>
                  <a:pt x="5268" y="1450771"/>
                  <a:pt x="6171" y="1261145"/>
                </a:cubicBezTo>
                <a:cubicBezTo>
                  <a:pt x="6815" y="1121522"/>
                  <a:pt x="19961" y="982540"/>
                  <a:pt x="25374" y="843301"/>
                </a:cubicBezTo>
                <a:cubicBezTo>
                  <a:pt x="30078" y="673215"/>
                  <a:pt x="25426" y="502988"/>
                  <a:pt x="11455" y="333401"/>
                </a:cubicBezTo>
                <a:cubicBezTo>
                  <a:pt x="4817" y="239678"/>
                  <a:pt x="5623" y="145890"/>
                  <a:pt x="8088" y="52087"/>
                </a:cubicBezTo>
                <a:close/>
              </a:path>
            </a:pathLst>
          </a:custGeom>
        </p:spPr>
      </p:pic>
      <p:sp>
        <p:nvSpPr>
          <p:cNvPr id="10" name="Téglalap 9">
            <a:extLst>
              <a:ext uri="{FF2B5EF4-FFF2-40B4-BE49-F238E27FC236}">
                <a16:creationId xmlns:a16="http://schemas.microsoft.com/office/drawing/2014/main" id="{E308B97A-1245-43D3-EE87-75F5E27E1C6D}"/>
              </a:ext>
            </a:extLst>
          </p:cNvPr>
          <p:cNvSpPr/>
          <p:nvPr/>
        </p:nvSpPr>
        <p:spPr>
          <a:xfrm>
            <a:off x="3966004" y="5419467"/>
            <a:ext cx="760456" cy="143853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1595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Kép 4" descr="A képen Kőfaragás, Vésés, dombormű, szobor látható&#10;&#10;Lehet, hogy az AI által létrehozott tartalom helytelen.">
            <a:extLst>
              <a:ext uri="{FF2B5EF4-FFF2-40B4-BE49-F238E27FC236}">
                <a16:creationId xmlns:a16="http://schemas.microsoft.com/office/drawing/2014/main" id="{8B8152C9-0CD9-5CAB-BDA6-99FE66A9E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514" y="872793"/>
            <a:ext cx="2789651" cy="4809744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Tartalom helye 3" descr="File:Falx on Trajan's column.JPG">
            <a:extLst>
              <a:ext uri="{FF2B5EF4-FFF2-40B4-BE49-F238E27FC236}">
                <a16:creationId xmlns:a16="http://schemas.microsoft.com/office/drawing/2014/main" id="{191FC9C1-06C2-16F2-AC24-51A023E586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40963" y="872793"/>
            <a:ext cx="3102284" cy="4809744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Kép 5" descr="Dacian falx - Res Bellica">
            <a:extLst>
              <a:ext uri="{FF2B5EF4-FFF2-40B4-BE49-F238E27FC236}">
                <a16:creationId xmlns:a16="http://schemas.microsoft.com/office/drawing/2014/main" id="{5CDED530-835B-8F90-BA86-1921093B5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87" y="2075635"/>
            <a:ext cx="3209544" cy="2404059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D9CD99EF-6E43-8929-F23A-1356117FF010}"/>
              </a:ext>
            </a:extLst>
          </p:cNvPr>
          <p:cNvSpPr txBox="1"/>
          <p:nvPr/>
        </p:nvSpPr>
        <p:spPr>
          <a:xfrm>
            <a:off x="1029729" y="6065107"/>
            <a:ext cx="252283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>
                <a:latin typeface="Aptos Display"/>
              </a:rPr>
              <a:t>Traianus oszlop részlet</a:t>
            </a:r>
          </a:p>
          <a:p>
            <a:pPr algn="l"/>
            <a:endParaRPr lang="hu-HU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DA1A69C7-B606-DB60-5BEB-86F0F7FE5181}"/>
              </a:ext>
            </a:extLst>
          </p:cNvPr>
          <p:cNvSpPr txBox="1"/>
          <p:nvPr/>
        </p:nvSpPr>
        <p:spPr>
          <a:xfrm>
            <a:off x="4602891" y="6034216"/>
            <a:ext cx="301710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>
                <a:latin typeface="Aptos Display"/>
              </a:rPr>
              <a:t>Traianus oszlop részlet</a:t>
            </a:r>
          </a:p>
          <a:p>
            <a:pPr algn="l"/>
            <a:endParaRPr lang="hu-HU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A861DEC8-1C9D-5C53-91F4-91F0B08B9C81}"/>
              </a:ext>
            </a:extLst>
          </p:cNvPr>
          <p:cNvSpPr txBox="1"/>
          <p:nvPr/>
        </p:nvSpPr>
        <p:spPr>
          <a:xfrm>
            <a:off x="8742405" y="6065108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hu-HU"/>
              <a:t>Falx</a:t>
            </a:r>
          </a:p>
        </p:txBody>
      </p:sp>
    </p:spTree>
    <p:extLst>
      <p:ext uri="{BB962C8B-B14F-4D97-AF65-F5344CB8AC3E}">
        <p14:creationId xmlns:p14="http://schemas.microsoft.com/office/powerpoint/2010/main" val="1671340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ADA216DF-C268-4A25-A2DC-51E15F550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64D1EA9-0B32-D651-D2F0-3D57B349F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474080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err="1"/>
              <a:t>Változtatások</a:t>
            </a:r>
            <a:r>
              <a:rPr lang="en-US" sz="6600"/>
              <a:t>.</a:t>
            </a:r>
            <a:endParaRPr lang="en-US"/>
          </a:p>
        </p:txBody>
      </p:sp>
      <p:pic>
        <p:nvPicPr>
          <p:cNvPr id="5" name="Kép 4" descr="Ocrea - Legio X Fretensis">
            <a:extLst>
              <a:ext uri="{FF2B5EF4-FFF2-40B4-BE49-F238E27FC236}">
                <a16:creationId xmlns:a16="http://schemas.microsoft.com/office/drawing/2014/main" id="{1609A26E-D87D-D13D-C028-2340C0324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56" r="3" b="6826"/>
          <a:stretch>
            <a:fillRect/>
          </a:stretch>
        </p:blipFill>
        <p:spPr>
          <a:xfrm>
            <a:off x="600504" y="164592"/>
            <a:ext cx="3160679" cy="4087368"/>
          </a:xfrm>
          <a:prstGeom prst="rect">
            <a:avLst/>
          </a:prstGeom>
        </p:spPr>
      </p:pic>
      <p:pic>
        <p:nvPicPr>
          <p:cNvPr id="4" name="Tartalom helye 3" descr="File:Roman legionaire with manica 02.jpg">
            <a:extLst>
              <a:ext uri="{FF2B5EF4-FFF2-40B4-BE49-F238E27FC236}">
                <a16:creationId xmlns:a16="http://schemas.microsoft.com/office/drawing/2014/main" id="{41668496-C5FE-8F56-A5F9-CD2EEF57F2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1" b="12867"/>
          <a:stretch>
            <a:fillRect/>
          </a:stretch>
        </p:blipFill>
        <p:spPr>
          <a:xfrm>
            <a:off x="4538030" y="164592"/>
            <a:ext cx="3131179" cy="4087368"/>
          </a:xfrm>
          <a:prstGeom prst="rect">
            <a:avLst/>
          </a:prstGeom>
        </p:spPr>
      </p:pic>
      <p:pic>
        <p:nvPicPr>
          <p:cNvPr id="6" name="Kép 5" descr="Galea (helmet) - Wikipedia">
            <a:extLst>
              <a:ext uri="{FF2B5EF4-FFF2-40B4-BE49-F238E27FC236}">
                <a16:creationId xmlns:a16="http://schemas.microsoft.com/office/drawing/2014/main" id="{9BBC4A5D-BA93-2ED7-9E10-6570EA07E6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648" r="22735"/>
          <a:stretch>
            <a:fillRect/>
          </a:stretch>
        </p:blipFill>
        <p:spPr>
          <a:xfrm>
            <a:off x="8446039" y="164592"/>
            <a:ext cx="3160714" cy="4087368"/>
          </a:xfrm>
          <a:prstGeom prst="rect">
            <a:avLst/>
          </a:prstGeom>
        </p:spPr>
      </p:pic>
      <p:sp>
        <p:nvSpPr>
          <p:cNvPr id="37" name="sketch line">
            <a:extLst>
              <a:ext uri="{FF2B5EF4-FFF2-40B4-BE49-F238E27FC236}">
                <a16:creationId xmlns:a16="http://schemas.microsoft.com/office/drawing/2014/main" id="{DE127D07-37F2-4FE3-9F47-F0CD6740D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5634765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032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AB92D5-F61D-B173-44BC-3B1580D7F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849" y="-87956"/>
            <a:ext cx="10515600" cy="1325563"/>
          </a:xfrm>
        </p:spPr>
        <p:txBody>
          <a:bodyPr/>
          <a:lstStyle/>
          <a:p>
            <a:r>
              <a:rPr lang="hu-HU"/>
              <a:t>Szakirodalom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9AC9130-3DA0-54D0-48CF-548588E21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254" y="1238680"/>
            <a:ext cx="11102546" cy="56179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1800">
                <a:ea typeface="+mn-lt"/>
                <a:cs typeface="+mn-lt"/>
              </a:rPr>
              <a:t>G. A. T. Davies. “Trajan's First Dacian War.” </a:t>
            </a:r>
            <a:r>
              <a:rPr lang="hu-HU" sz="1800" i="1">
                <a:ea typeface="+mn-lt"/>
                <a:cs typeface="+mn-lt"/>
              </a:rPr>
              <a:t>The Journal of Roman Studies</a:t>
            </a:r>
            <a:r>
              <a:rPr lang="hu-HU" sz="1800">
                <a:ea typeface="+mn-lt"/>
                <a:cs typeface="+mn-lt"/>
              </a:rPr>
              <a:t> 7 (1917): 74–97. Link: </a:t>
            </a:r>
            <a:r>
              <a:rPr lang="hu-HU" sz="1800">
                <a:ea typeface="+mn-lt"/>
                <a:cs typeface="+mn-lt"/>
                <a:hlinkClick r:id="rId2"/>
              </a:rPr>
              <a:t>https://www.jstor.org/stable/295582</a:t>
            </a:r>
            <a:endParaRPr lang="hu-HU" sz="1800">
              <a:ea typeface="+mn-lt"/>
              <a:cs typeface="+mn-lt"/>
            </a:endParaRPr>
          </a:p>
          <a:p>
            <a:r>
              <a:rPr lang="hu-HU" sz="1800">
                <a:ea typeface="+mn-lt"/>
                <a:cs typeface="+mn-lt"/>
              </a:rPr>
              <a:t>Alexandre Simon Stefan, </a:t>
            </a:r>
            <a:r>
              <a:rPr lang="hu-HU" sz="1800" i="1">
                <a:ea typeface="+mn-lt"/>
                <a:cs typeface="+mn-lt"/>
              </a:rPr>
              <a:t>Les guerres daciques de Domitien et de Trajan: Architecture militaire, topographie, images et histoire</a:t>
            </a:r>
            <a:r>
              <a:rPr lang="hu-HU" sz="1800">
                <a:ea typeface="+mn-lt"/>
                <a:cs typeface="+mn-lt"/>
              </a:rPr>
              <a:t> (Rome: École française de Rome, 2005).</a:t>
            </a:r>
          </a:p>
          <a:p>
            <a:r>
              <a:rPr lang="hu-HU" sz="1800">
                <a:ea typeface="+mn-lt"/>
                <a:cs typeface="+mn-lt"/>
              </a:rPr>
              <a:t>Sim, D., and J. Kaminski. </a:t>
            </a:r>
            <a:r>
              <a:rPr lang="hu-HU" sz="1800" i="1">
                <a:ea typeface="+mn-lt"/>
                <a:cs typeface="+mn-lt"/>
              </a:rPr>
              <a:t>Roman Imperial Armour: The Production of Early Imperial Military Armour</a:t>
            </a:r>
            <a:r>
              <a:rPr lang="hu-HU" sz="1800">
                <a:ea typeface="+mn-lt"/>
                <a:cs typeface="+mn-lt"/>
              </a:rPr>
              <a:t>. Oxford and Oakville: Oxbow Books, 2012.</a:t>
            </a:r>
          </a:p>
          <a:p>
            <a:r>
              <a:rPr lang="hu-HU" sz="1800">
                <a:ea typeface="+mn-lt"/>
                <a:cs typeface="+mn-lt"/>
              </a:rPr>
              <a:t>Robinson, Russell. </a:t>
            </a:r>
            <a:r>
              <a:rPr lang="hu-HU" sz="1800" i="1">
                <a:ea typeface="+mn-lt"/>
                <a:cs typeface="+mn-lt"/>
              </a:rPr>
              <a:t>The Armour of Imperial Rome</a:t>
            </a:r>
            <a:r>
              <a:rPr lang="hu-HU" sz="1800">
                <a:ea typeface="+mn-lt"/>
                <a:cs typeface="+mn-lt"/>
              </a:rPr>
              <a:t>. London: Arms and Armour Press, 1975.</a:t>
            </a:r>
            <a:endParaRPr lang="hu-HU" sz="1800"/>
          </a:p>
          <a:p>
            <a:r>
              <a:rPr lang="hu-HU" sz="1800">
                <a:ea typeface="+mn-lt"/>
                <a:cs typeface="+mn-lt"/>
              </a:rPr>
              <a:t>Wilcox, Peter. </a:t>
            </a:r>
            <a:r>
              <a:rPr lang="hu-HU" sz="1800" i="1">
                <a:ea typeface="+mn-lt"/>
                <a:cs typeface="+mn-lt"/>
              </a:rPr>
              <a:t>Rome's Enemies 1: Germanics and Dacians</a:t>
            </a:r>
            <a:r>
              <a:rPr lang="hu-HU" sz="1800">
                <a:ea typeface="+mn-lt"/>
                <a:cs typeface="+mn-lt"/>
              </a:rPr>
              <a:t>. London: Osprey Publishing, 1982.</a:t>
            </a:r>
            <a:endParaRPr lang="hu-HU" sz="1800"/>
          </a:p>
          <a:p>
            <a:r>
              <a:rPr lang="hu-HU" sz="1800">
                <a:ea typeface="+mn-lt"/>
                <a:cs typeface="+mn-lt"/>
              </a:rPr>
              <a:t>Schmitz, Michael. “Dacian Military Equipment and Technology.” </a:t>
            </a:r>
            <a:r>
              <a:rPr lang="hu-HU" sz="1800" i="1">
                <a:ea typeface="+mn-lt"/>
                <a:cs typeface="+mn-lt"/>
              </a:rPr>
              <a:t>Digressus</a:t>
            </a:r>
            <a:r>
              <a:rPr lang="hu-HU" sz="1800">
                <a:ea typeface="+mn-lt"/>
                <a:cs typeface="+mn-lt"/>
              </a:rPr>
              <a:t> 11 (2011)</a:t>
            </a:r>
            <a:endParaRPr lang="hu-HU" sz="1800"/>
          </a:p>
          <a:p>
            <a:pPr marL="0" indent="0">
              <a:buNone/>
            </a:pPr>
            <a:r>
              <a:rPr lang="hu-HU" sz="1600"/>
              <a:t>Képi forrás:</a:t>
            </a:r>
          </a:p>
          <a:p>
            <a:r>
              <a:rPr lang="hu-HU" sz="1600">
                <a:ea typeface="+mn-lt"/>
                <a:cs typeface="+mn-lt"/>
                <a:hlinkClick r:id="rId3"/>
              </a:rPr>
              <a:t>h</a:t>
            </a:r>
            <a:r>
              <a:rPr lang="hu-HU" sz="900">
                <a:ea typeface="+mn-lt"/>
                <a:cs typeface="+mn-lt"/>
                <a:hlinkClick r:id="rId3"/>
              </a:rPr>
              <a:t>ttps://www.res-bellica.com/en/shop/rhomphaia/</a:t>
            </a:r>
            <a:r>
              <a:rPr lang="hu-HU" sz="900">
                <a:ea typeface="+mn-lt"/>
                <a:cs typeface="+mn-lt"/>
              </a:rPr>
              <a:t> </a:t>
            </a:r>
          </a:p>
          <a:p>
            <a:r>
              <a:rPr lang="hu-HU" sz="900">
                <a:ea typeface="+mn-lt"/>
                <a:cs typeface="+mn-lt"/>
                <a:hlinkClick r:id="rId4"/>
              </a:rPr>
              <a:t>https://courses.lumenlearning.com/suny-ncc-zeliart/chapter/early-empire-column-of-trajan-2/</a:t>
            </a:r>
            <a:endParaRPr lang="hu-HU" sz="900"/>
          </a:p>
          <a:p>
            <a:r>
              <a:rPr lang="hu-HU" sz="900">
                <a:ea typeface="+mn-lt"/>
                <a:cs typeface="+mn-lt"/>
                <a:hlinkClick r:id="rId5"/>
              </a:rPr>
              <a:t>https://en.wikipedia.org/wiki/Falx</a:t>
            </a:r>
            <a:endParaRPr lang="hu-HU" sz="900">
              <a:ea typeface="+mn-lt"/>
              <a:cs typeface="+mn-lt"/>
            </a:endParaRPr>
          </a:p>
          <a:p>
            <a:r>
              <a:rPr lang="hu-HU" sz="900">
                <a:ea typeface="+mn-lt"/>
                <a:cs typeface="+mn-lt"/>
                <a:hlinkClick r:id="rId6"/>
              </a:rPr>
              <a:t>https://www.medievalcollectibles.com/product/roman-steel-greaves/?srsltid=AfmBOorT5AYa07xDNP7YLR1RMPkbsghVxuNtv3h6oHy9nadHTo-KHvM2</a:t>
            </a:r>
            <a:endParaRPr lang="hu-HU" sz="900"/>
          </a:p>
          <a:p>
            <a:r>
              <a:rPr lang="hu-HU" sz="900">
                <a:ea typeface="+mn-lt"/>
                <a:cs typeface="+mn-lt"/>
                <a:hlinkClick r:id="rId7"/>
              </a:rPr>
              <a:t>https://commons.wikimedia.org/wiki/File:Roman_legionaire_with_manica_02.jpg</a:t>
            </a:r>
            <a:endParaRPr lang="hu-HU" sz="900">
              <a:ea typeface="+mn-lt"/>
              <a:cs typeface="+mn-lt"/>
            </a:endParaRPr>
          </a:p>
          <a:p>
            <a:r>
              <a:rPr lang="hu-HU" sz="900">
                <a:ea typeface="+mn-lt"/>
                <a:cs typeface="+mn-lt"/>
                <a:hlinkClick r:id="rId8"/>
              </a:rPr>
              <a:t>https://en.wikipedia.org/wiki/Galea_%28helmet%29</a:t>
            </a:r>
            <a:endParaRPr lang="hu-HU" sz="900">
              <a:ea typeface="+mn-lt"/>
              <a:cs typeface="+mn-lt"/>
            </a:endParaRPr>
          </a:p>
          <a:p>
            <a:r>
              <a:rPr lang="hu-HU" sz="900">
                <a:ea typeface="+mn-lt"/>
                <a:cs typeface="+mn-lt"/>
                <a:hlinkClick r:id="rId9"/>
              </a:rPr>
              <a:t>https://hu.wikipedia.org/wiki/Tropaeum_Traiani</a:t>
            </a:r>
            <a:endParaRPr lang="hu-HU" sz="900"/>
          </a:p>
          <a:p>
            <a:r>
              <a:rPr lang="hu-HU" sz="900">
                <a:ea typeface="+mn-lt"/>
                <a:cs typeface="+mn-lt"/>
                <a:hlinkClick r:id="rId10"/>
              </a:rPr>
              <a:t>https://en.wikipedia.org/wiki/Trajan%27s_Column</a:t>
            </a:r>
            <a:endParaRPr lang="hu-HU" sz="900"/>
          </a:p>
          <a:p>
            <a:endParaRPr lang="hu-HU" sz="900"/>
          </a:p>
          <a:p>
            <a:endParaRPr lang="hu-HU" sz="1600"/>
          </a:p>
          <a:p>
            <a:endParaRPr lang="hu-HU" sz="1600"/>
          </a:p>
          <a:p>
            <a:endParaRPr lang="hu-HU" sz="1600"/>
          </a:p>
          <a:p>
            <a:endParaRPr lang="hu-HU" sz="1600"/>
          </a:p>
          <a:p>
            <a:pPr marL="0" indent="0">
              <a:buNone/>
            </a:pPr>
            <a:endParaRPr lang="hu-HU" sz="1600"/>
          </a:p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8435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A25C61-B8EC-C93F-DAD5-46CCCD5A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2677" y="2487141"/>
            <a:ext cx="8496300" cy="1325563"/>
          </a:xfrm>
        </p:spPr>
        <p:txBody>
          <a:bodyPr/>
          <a:lstStyle/>
          <a:p>
            <a:r>
              <a:rPr lang="hu-HU"/>
              <a:t>Köszönöm A Figyelmet!</a:t>
            </a:r>
          </a:p>
        </p:txBody>
      </p:sp>
    </p:spTree>
    <p:extLst>
      <p:ext uri="{BB962C8B-B14F-4D97-AF65-F5344CB8AC3E}">
        <p14:creationId xmlns:p14="http://schemas.microsoft.com/office/powerpoint/2010/main" val="2259826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Szélesvásznú</PresentationFormat>
  <Slides>9</Slides>
  <Notes>0</Notes>
  <HiddenSlides>0</HiddenSlide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Office-téma</vt:lpstr>
      <vt:lpstr>Dák-csodafegyver</vt:lpstr>
      <vt:lpstr>Történelmi háttér</vt:lpstr>
      <vt:lpstr>Dák-római elmélet</vt:lpstr>
      <vt:lpstr>Traianus oszlopa, Tropaeum Traiani</vt:lpstr>
      <vt:lpstr>PowerPoint-bemutató</vt:lpstr>
      <vt:lpstr>PowerPoint-bemutató</vt:lpstr>
      <vt:lpstr>Változtatások.</vt:lpstr>
      <vt:lpstr>Szakirodalom</vt:lpstr>
      <vt:lpstr>Köszönöm 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30</cp:revision>
  <dcterms:created xsi:type="dcterms:W3CDTF">2026-03-06T18:28:54Z</dcterms:created>
  <dcterms:modified xsi:type="dcterms:W3CDTF">2026-04-26T11:51:24Z</dcterms:modified>
</cp:coreProperties>
</file>