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9" r:id="rId26"/>
    <p:sldId id="280" r:id="rId27"/>
    <p:sldId id="281" r:id="rId28"/>
    <p:sldId id="282" r:id="rId29"/>
    <p:sldId id="283" r:id="rId30"/>
    <p:sldId id="284" r:id="rId31"/>
    <p:sldId id="285" r:id="rId32"/>
    <p:sldId id="286" r:id="rId33"/>
    <p:sldId id="287" r:id="rId34"/>
    <p:sldId id="288" r:id="rId35"/>
    <p:sldId id="290" r:id="rId36"/>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Címdia">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hu-HU"/>
            </a:p>
          </p:txBody>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hu-HU"/>
              <a:t>Mintacím szerkesztése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a:t>Kattintson ide az alcím mintájának szerkesztéséhez</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4/24/2026</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hu-HU"/>
              <a:t>Mintacím szerkesztése</a:t>
            </a:r>
            <a:endParaRPr lang="en-US" dirty="0"/>
          </a:p>
        </p:txBody>
      </p:sp>
      <p:sp>
        <p:nvSpPr>
          <p:cNvPr id="3" name="Content Placeholder 2"/>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4/24/2026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hu-HU"/>
              <a:t>Mintacím szerkesztése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B61BEF0D-F0BB-DE4B-95CE-6DB70DBA9567}" type="datetimeFigureOut">
              <a:rPr lang="en-US" dirty="0"/>
              <a:pPr/>
              <a:t>4/24/2026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hu-HU"/>
              <a:t>Mintacím szerkesztése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4/24/2026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u-HU"/>
              <a:t>Mintacím szerkesztése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hu-HU"/>
              <a:t>Mintacím szerkesztése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ate Placeholder 4"/>
          <p:cNvSpPr>
            <a:spLocks noGrp="1"/>
          </p:cNvSpPr>
          <p:nvPr>
            <p:ph type="dt" sz="half" idx="10"/>
          </p:nvPr>
        </p:nvSpPr>
        <p:spPr/>
        <p:txBody>
          <a:bodyPr/>
          <a:lstStyle/>
          <a:p>
            <a:fld id="{B61BEF0D-F0BB-DE4B-95CE-6DB70DBA9567}" type="datetimeFigureOut">
              <a:rPr lang="en-US" dirty="0"/>
              <a:pPr/>
              <a:t>4/24/2026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hu-HU"/>
              <a:t>Mintacím szerkesztése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a:t>Kép beszúrásához kattintson az ikonra</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ate Placeholder 4"/>
          <p:cNvSpPr>
            <a:spLocks noGrp="1"/>
          </p:cNvSpPr>
          <p:nvPr>
            <p:ph type="dt" sz="half" idx="10"/>
          </p:nvPr>
        </p:nvSpPr>
        <p:spPr/>
        <p:txBody>
          <a:bodyPr/>
          <a:lstStyle/>
          <a:p>
            <a:fld id="{B61BEF0D-F0BB-DE4B-95CE-6DB70DBA9567}" type="datetimeFigureOut">
              <a:rPr lang="en-US" dirty="0"/>
              <a:pPr/>
              <a:t>4/24/2026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áma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hu-HU"/>
              <a:t>Mintacím szerkesztése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a:t>Kép beszúrásához kattintson az ikonra</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ate Placeholder 4"/>
          <p:cNvSpPr>
            <a:spLocks noGrp="1"/>
          </p:cNvSpPr>
          <p:nvPr>
            <p:ph type="dt" sz="half" idx="10"/>
          </p:nvPr>
        </p:nvSpPr>
        <p:spPr/>
        <p:txBody>
          <a:bodyPr/>
          <a:lstStyle/>
          <a:p>
            <a:fld id="{B61BEF0D-F0BB-DE4B-95CE-6DB70DBA9567}" type="datetimeFigureOut">
              <a:rPr lang="en-US" dirty="0"/>
              <a:pPr/>
              <a:t>4/24/2026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ím és képaláírás">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hu-HU"/>
              <a:t>Mintacím szerkesztése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B61BEF0D-F0BB-DE4B-95CE-6DB70DBA9567}" type="datetimeFigureOut">
              <a:rPr lang="en-US" dirty="0"/>
              <a:pPr/>
              <a:t>4/24/2026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dézet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hu-HU"/>
              <a:t>Mintacím szerkesztése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u-HU"/>
              <a:t>Mintaszöveg szerkesztése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B61BEF0D-F0BB-DE4B-95CE-6DB70DBA9567}" type="datetimeFigureOut">
              <a:rPr lang="en-US" dirty="0"/>
              <a:pPr/>
              <a:t>4/24/2026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évkártya">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hu-HU"/>
              <a:t>Mintacím szerkesztése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B61BEF0D-F0BB-DE4B-95CE-6DB70DBA9567}" type="datetimeFigureOut">
              <a:rPr lang="en-US" dirty="0"/>
              <a:pPr/>
              <a:t>4/24/2026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évkártya idézettel">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hu-HU"/>
              <a:t>Mintacím szerkesztése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B61BEF0D-F0BB-DE4B-95CE-6DB70DBA9567}" type="datetimeFigureOut">
              <a:rPr lang="en-US" dirty="0"/>
              <a:pPr/>
              <a:t>4/24/2026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gaz vagy hamis">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hu-HU"/>
              <a:t>Mintacím szerkesztése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B61BEF0D-F0BB-DE4B-95CE-6DB70DBA9567}" type="datetimeFigureOut">
              <a:rPr lang="en-US" dirty="0"/>
              <a:pPr/>
              <a:t>4/24/2026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hu-HU"/>
              <a:t>Mintacím szerkesztése</a:t>
            </a:r>
            <a:endParaRPr lang="en-US" dirty="0"/>
          </a:p>
        </p:txBody>
      </p:sp>
      <p:sp>
        <p:nvSpPr>
          <p:cNvPr id="3" name="Vertical Text Placeholder 2"/>
          <p:cNvSpPr>
            <a:spLocks noGrp="1"/>
          </p:cNvSpPr>
          <p:nvPr>
            <p:ph type="body" orient="vert" idx="1"/>
          </p:nvPr>
        </p:nvSpPr>
        <p:spPr/>
        <p:txBody>
          <a:bodyPr vert="eaVert" ancho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hu-HU"/>
              <a:t>Mintacím szerkesztése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hu-HU"/>
            </a:p>
          </p:txBody>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hu-HU"/>
              <a:t>Mintacím szerkesztése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4/24/2026</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B347087-DEE1-4F23-8486-A2690AA195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4BB81AE-EE4A-4AA4-8941-104B6C9435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88137"/>
            <a:ext cx="11227442" cy="5883295"/>
          </a:xfrm>
          <a:prstGeom prst="rect">
            <a:avLst/>
          </a:prstGeom>
          <a:solidFill>
            <a:schemeClr val="tx2"/>
          </a:solidFill>
          <a:ln>
            <a:noFill/>
          </a:ln>
          <a:effectLst>
            <a:outerShdw blurRad="114300" dist="127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5" name="Kép 4">
            <a:extLst>
              <a:ext uri="{FF2B5EF4-FFF2-40B4-BE49-F238E27FC236}">
                <a16:creationId xmlns:a16="http://schemas.microsoft.com/office/drawing/2014/main" id="{120D7280-501C-1D4C-EC49-D8A409F2A55C}"/>
              </a:ext>
            </a:extLst>
          </p:cNvPr>
          <p:cNvPicPr>
            <a:picLocks noChangeAspect="1"/>
          </p:cNvPicPr>
          <p:nvPr/>
        </p:nvPicPr>
        <p:blipFill>
          <a:blip r:embed="rId3">
            <a:alphaModFix amt="50000"/>
          </a:blip>
          <a:srcRect t="27416" r="2" b="35538"/>
          <a:stretch>
            <a:fillRect/>
          </a:stretch>
        </p:blipFill>
        <p:spPr>
          <a:xfrm>
            <a:off x="486138" y="488137"/>
            <a:ext cx="11227442" cy="5883295"/>
          </a:xfrm>
          <a:prstGeom prst="rect">
            <a:avLst/>
          </a:prstGeom>
        </p:spPr>
      </p:pic>
      <p:cxnSp>
        <p:nvCxnSpPr>
          <p:cNvPr id="21" name="Straight Connector 20">
            <a:extLst>
              <a:ext uri="{FF2B5EF4-FFF2-40B4-BE49-F238E27FC236}">
                <a16:creationId xmlns:a16="http://schemas.microsoft.com/office/drawing/2014/main" id="{4AA791FC-1AEF-4561-93B5-6B9E981BBB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21280" y="3594428"/>
            <a:ext cx="694944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23" name="Rectangle 22">
            <a:extLst>
              <a:ext uri="{FF2B5EF4-FFF2-40B4-BE49-F238E27FC236}">
                <a16:creationId xmlns:a16="http://schemas.microsoft.com/office/drawing/2014/main" id="{AAA2202F-2A68-464D-8E53-CEBE9303D8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bg1"/>
            </a:solidFill>
            <a:miter lim="800000"/>
          </a:ln>
        </p:spPr>
        <p:style>
          <a:lnRef idx="1">
            <a:schemeClr val="accent1"/>
          </a:lnRef>
          <a:fillRef idx="3">
            <a:schemeClr val="accent1"/>
          </a:fillRef>
          <a:effectRef idx="2">
            <a:schemeClr val="accent1"/>
          </a:effectRef>
          <a:fontRef idx="minor">
            <a:schemeClr val="lt1"/>
          </a:fontRef>
        </p:style>
        <p:txBody>
          <a:bodyPr/>
          <a:lstStyle/>
          <a:p>
            <a:endParaRPr lang="hu-HU"/>
          </a:p>
        </p:txBody>
      </p:sp>
      <p:grpSp>
        <p:nvGrpSpPr>
          <p:cNvPr id="25" name="Group 24">
            <a:extLst>
              <a:ext uri="{FF2B5EF4-FFF2-40B4-BE49-F238E27FC236}">
                <a16:creationId xmlns:a16="http://schemas.microsoft.com/office/drawing/2014/main" id="{5B129734-DF6D-46B8-A0E0-4F178B3AD2F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12234672" cy="658368"/>
            <a:chOff x="-18288" y="3128956"/>
            <a:chExt cx="12234672" cy="658368"/>
          </a:xfrm>
        </p:grpSpPr>
        <p:sp useBgFill="1">
          <p:nvSpPr>
            <p:cNvPr id="26" name="Rounded Rectangle 21">
              <a:extLst>
                <a:ext uri="{FF2B5EF4-FFF2-40B4-BE49-F238E27FC236}">
                  <a16:creationId xmlns:a16="http://schemas.microsoft.com/office/drawing/2014/main" id="{6A986578-4991-4E9B-94B7-056F6B09B7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37" name="Picture 26">
              <a:extLst>
                <a:ext uri="{FF2B5EF4-FFF2-40B4-BE49-F238E27FC236}">
                  <a16:creationId xmlns:a16="http://schemas.microsoft.com/office/drawing/2014/main" id="{257D0097-ACF2-46A6-804C-C5D55A188FE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28" name="Rounded Rectangle 27">
              <a:extLst>
                <a:ext uri="{FF2B5EF4-FFF2-40B4-BE49-F238E27FC236}">
                  <a16:creationId xmlns:a16="http://schemas.microsoft.com/office/drawing/2014/main" id="{A71DA5EB-109A-4C2F-A093-7E5F6490BD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29" name="Picture 28">
              <a:extLst>
                <a:ext uri="{FF2B5EF4-FFF2-40B4-BE49-F238E27FC236}">
                  <a16:creationId xmlns:a16="http://schemas.microsoft.com/office/drawing/2014/main" id="{DA85B8CE-EB01-4DD0-8B39-D413503D772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sp>
        <p:nvSpPr>
          <p:cNvPr id="2" name="Cím 1">
            <a:extLst>
              <a:ext uri="{FF2B5EF4-FFF2-40B4-BE49-F238E27FC236}">
                <a16:creationId xmlns:a16="http://schemas.microsoft.com/office/drawing/2014/main" id="{FCDCBDBB-F1DE-7AAC-2CEA-BB98691602AA}"/>
              </a:ext>
            </a:extLst>
          </p:cNvPr>
          <p:cNvSpPr>
            <a:spLocks noGrp="1"/>
          </p:cNvSpPr>
          <p:nvPr>
            <p:ph type="ctrTitle"/>
          </p:nvPr>
        </p:nvSpPr>
        <p:spPr>
          <a:xfrm>
            <a:off x="2224403" y="1113698"/>
            <a:ext cx="8229600" cy="2345264"/>
          </a:xfrm>
        </p:spPr>
        <p:txBody>
          <a:bodyPr>
            <a:normAutofit/>
          </a:bodyPr>
          <a:lstStyle/>
          <a:p>
            <a:pPr>
              <a:spcAft>
                <a:spcPts val="800"/>
              </a:spcAft>
            </a:pPr>
            <a:r>
              <a:rPr lang="hu-HU" sz="48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Eleusziszi</a:t>
            </a:r>
            <a:r>
              <a:rPr lang="hu-HU" sz="48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ünnepek</a:t>
            </a:r>
            <a:br>
              <a:rPr lang="hu-HU" sz="72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endParaRPr lang="hu-HU" sz="7200" dirty="0">
              <a:solidFill>
                <a:schemeClr val="bg1"/>
              </a:solidFill>
              <a:latin typeface="Times New Roman" panose="02020603050405020304" pitchFamily="18" charset="0"/>
              <a:cs typeface="Times New Roman" panose="02020603050405020304" pitchFamily="18" charset="0"/>
            </a:endParaRPr>
          </a:p>
        </p:txBody>
      </p:sp>
      <p:sp>
        <p:nvSpPr>
          <p:cNvPr id="3" name="Alcím 2">
            <a:extLst>
              <a:ext uri="{FF2B5EF4-FFF2-40B4-BE49-F238E27FC236}">
                <a16:creationId xmlns:a16="http://schemas.microsoft.com/office/drawing/2014/main" id="{F5AE578F-DB9A-B144-4987-D47F902B1606}"/>
              </a:ext>
            </a:extLst>
          </p:cNvPr>
          <p:cNvSpPr>
            <a:spLocks noGrp="1"/>
          </p:cNvSpPr>
          <p:nvPr>
            <p:ph type="subTitle" idx="1"/>
          </p:nvPr>
        </p:nvSpPr>
        <p:spPr>
          <a:xfrm>
            <a:off x="2453003" y="3729894"/>
            <a:ext cx="7772400" cy="1320802"/>
          </a:xfrm>
        </p:spPr>
        <p:txBody>
          <a:bodyPr>
            <a:normAutofit/>
          </a:bodyPr>
          <a:lstStyle/>
          <a:p>
            <a:r>
              <a:rPr lang="hu-HU" sz="3200" dirty="0">
                <a:solidFill>
                  <a:schemeClr val="bg1"/>
                </a:solidFill>
                <a:effectLst/>
                <a:latin typeface="Times New Roman" panose="02020603050405020304" pitchFamily="18" charset="0"/>
                <a:ea typeface="Calibri" panose="020F0502020204030204" pitchFamily="34" charset="0"/>
              </a:rPr>
              <a:t>Misztériumok</a:t>
            </a:r>
            <a:endParaRPr lang="hu-HU" sz="32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2749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D9A6113-C982-F7E9-8165-DB157CB956CA}"/>
              </a:ext>
            </a:extLst>
          </p:cNvPr>
          <p:cNvSpPr>
            <a:spLocks noGrp="1"/>
          </p:cNvSpPr>
          <p:nvPr>
            <p:ph type="title"/>
          </p:nvPr>
        </p:nvSpPr>
        <p:spPr>
          <a:xfrm>
            <a:off x="1295402" y="982132"/>
            <a:ext cx="9601196" cy="1303867"/>
          </a:xfrm>
        </p:spPr>
        <p:txBody>
          <a:bodyPr>
            <a:normAutofit/>
          </a:bodyPr>
          <a:lstStyle/>
          <a:p>
            <a:r>
              <a:rPr lang="hu-HU" b="1" dirty="0">
                <a:latin typeface="Times New Roman" panose="02020603050405020304" pitchFamily="18" charset="0"/>
                <a:cs typeface="Times New Roman" panose="02020603050405020304" pitchFamily="18" charset="0"/>
              </a:rPr>
              <a:t>Bevezetés</a:t>
            </a:r>
          </a:p>
        </p:txBody>
      </p:sp>
      <p:sp>
        <p:nvSpPr>
          <p:cNvPr id="3" name="Tartalom helye 2">
            <a:extLst>
              <a:ext uri="{FF2B5EF4-FFF2-40B4-BE49-F238E27FC236}">
                <a16:creationId xmlns:a16="http://schemas.microsoft.com/office/drawing/2014/main" id="{79BE9C82-77A8-D632-BF51-AB0D6076B0FE}"/>
              </a:ext>
            </a:extLst>
          </p:cNvPr>
          <p:cNvSpPr>
            <a:spLocks noGrp="1"/>
          </p:cNvSpPr>
          <p:nvPr>
            <p:ph idx="1"/>
          </p:nvPr>
        </p:nvSpPr>
        <p:spPr>
          <a:xfrm>
            <a:off x="707923" y="2694038"/>
            <a:ext cx="6862916" cy="3441291"/>
          </a:xfrm>
        </p:spPr>
        <p:txBody>
          <a:bodyPr>
            <a:normAutofit fontScale="92500" lnSpcReduction="10000"/>
          </a:bodyPr>
          <a:lstStyle/>
          <a:p>
            <a:pPr algn="just">
              <a:lnSpc>
                <a:spcPct val="90000"/>
              </a:lnSpc>
              <a:spcAft>
                <a:spcPts val="800"/>
              </a:spcAft>
              <a:buNone/>
            </a:pPr>
            <a:r>
              <a:rPr lang="hu-HU" sz="15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800" b="1" kern="100" dirty="0" err="1">
                <a:effectLst/>
                <a:latin typeface="Times New Roman" panose="02020603050405020304" pitchFamily="18" charset="0"/>
                <a:ea typeface="Calibri" panose="020F0502020204030204" pitchFamily="34" charset="0"/>
                <a:cs typeface="Times New Roman" panose="02020603050405020304" pitchFamily="18" charset="0"/>
              </a:rPr>
              <a:t>Eleuszisz</a:t>
            </a:r>
            <a:r>
              <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rPr>
              <a:t> Attikának ősrégi városa</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15 km-re északnyugatra Athéntól, mellyel a szent út kötötte össze, szemben Szalamisz szigettel a tengerparton, hasonnevű síksággal, melyet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Tria</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és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Eleutheré</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rónáival Parnasszus,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Kitéron</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és a megarai hegyek kerítenek.</a:t>
            </a:r>
          </a:p>
          <a:p>
            <a:pPr algn="just">
              <a:lnSpc>
                <a:spcPct val="90000"/>
              </a:lnSpc>
              <a:spcAft>
                <a:spcPts val="800"/>
              </a:spcAft>
              <a:buNone/>
            </a:pPr>
            <a:r>
              <a:rPr lang="hu-HU" sz="1800" dirty="0">
                <a:effectLst/>
                <a:latin typeface="Times New Roman" panose="02020603050405020304" pitchFamily="18" charset="0"/>
                <a:ea typeface="Calibri" panose="020F0502020204030204" pitchFamily="34" charset="0"/>
                <a:cs typeface="Times New Roman" panose="02020603050405020304" pitchFamily="18" charset="0"/>
              </a:rPr>
              <a:t>      Az </a:t>
            </a:r>
            <a:r>
              <a:rPr lang="hu-HU" sz="1800" dirty="0" err="1">
                <a:effectLst/>
                <a:latin typeface="Times New Roman" panose="02020603050405020304" pitchFamily="18" charset="0"/>
                <a:ea typeface="Calibri" panose="020F0502020204030204" pitchFamily="34" charset="0"/>
                <a:cs typeface="Times New Roman" panose="02020603050405020304" pitchFamily="18" charset="0"/>
              </a:rPr>
              <a:t>Eleuszisz</a:t>
            </a:r>
            <a:r>
              <a:rPr lang="hu-HU" sz="1800" dirty="0">
                <a:effectLst/>
                <a:latin typeface="Times New Roman" panose="02020603050405020304" pitchFamily="18" charset="0"/>
                <a:ea typeface="Calibri" panose="020F0502020204030204" pitchFamily="34" charset="0"/>
                <a:cs typeface="Times New Roman" panose="02020603050405020304" pitchFamily="18" charset="0"/>
              </a:rPr>
              <a:t> szentélye évszázadokon át az ókori vallási központok egyik legfontosabb központja volt, a Démétér és Perszephoné tiszteletére rendezett misztériumok helyszíne volt</a:t>
            </a:r>
          </a:p>
          <a:p>
            <a:pPr algn="just">
              <a:lnSpc>
                <a:spcPct val="90000"/>
              </a:lnSpc>
              <a:spcAft>
                <a:spcPts val="800"/>
              </a:spcAft>
              <a:buNone/>
            </a:pP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800" kern="100" dirty="0">
                <a:latin typeface="Times New Roman" panose="02020603050405020304" pitchFamily="18" charset="0"/>
                <a:ea typeface="Calibri" panose="020F0502020204030204" pitchFamily="34" charset="0"/>
                <a:cs typeface="Times New Roman" panose="02020603050405020304" pitchFamily="18" charset="0"/>
              </a:rPr>
              <a:t>A </a:t>
            </a:r>
            <a:r>
              <a:rPr lang="hu-HU" sz="1800" b="1" kern="100" dirty="0">
                <a:latin typeface="Times New Roman" panose="02020603050405020304" pitchFamily="18" charset="0"/>
                <a:ea typeface="Calibri" panose="020F0502020204030204" pitchFamily="34" charset="0"/>
                <a:cs typeface="Times New Roman" panose="02020603050405020304" pitchFamily="18" charset="0"/>
              </a:rPr>
              <a:t>M</a:t>
            </a:r>
            <a:r>
              <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rPr>
              <a:t>isztériumok</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 legismertebb görög ünnepségek voltak.</a:t>
            </a:r>
          </a:p>
          <a:p>
            <a:pPr algn="just">
              <a:lnSpc>
                <a:spcPct val="90000"/>
              </a:lnSpc>
              <a:spcAft>
                <a:spcPts val="800"/>
              </a:spcAft>
              <a:buNone/>
            </a:pP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a:t>
            </a:r>
            <a:r>
              <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800" b="1" i="1" kern="100" dirty="0" err="1">
                <a:effectLst/>
                <a:latin typeface="Times New Roman" panose="02020603050405020304" pitchFamily="18" charset="0"/>
                <a:ea typeface="Calibri" panose="020F0502020204030204" pitchFamily="34" charset="0"/>
                <a:cs typeface="Times New Roman" panose="02020603050405020304" pitchFamily="18" charset="0"/>
              </a:rPr>
              <a:t>mystérion</a:t>
            </a:r>
            <a:r>
              <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görög szó, s olyan vallási cselekményt jelöl, amelyről a </a:t>
            </a:r>
            <a:r>
              <a:rPr lang="hu-HU" sz="1800" b="1" i="1" kern="100" dirty="0" err="1">
                <a:effectLst/>
                <a:latin typeface="Times New Roman" panose="02020603050405020304" pitchFamily="18" charset="0"/>
                <a:ea typeface="Calibri" panose="020F0502020204030204" pitchFamily="34" charset="0"/>
                <a:cs typeface="Times New Roman" panose="02020603050405020304" pitchFamily="18" charset="0"/>
              </a:rPr>
              <a:t>mysteseknek</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 beavatottaknak nem volt szabad beszélniük. A beavatatlanok</a:t>
            </a:r>
            <a:r>
              <a:rPr lang="hu-HU" sz="1800" i="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csak az ünnepségek nyilvános eseményeit kísérhették figyelemmel.</a:t>
            </a:r>
          </a:p>
          <a:p>
            <a:pPr>
              <a:lnSpc>
                <a:spcPct val="90000"/>
              </a:lnSpc>
              <a:spcAft>
                <a:spcPts val="800"/>
              </a:spcAft>
              <a:buNone/>
            </a:pPr>
            <a:endParaRPr lang="hu-HU" sz="15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90000"/>
              </a:lnSpc>
              <a:spcAft>
                <a:spcPts val="800"/>
              </a:spcAft>
              <a:buNone/>
            </a:pPr>
            <a:endParaRPr lang="hu-HU" sz="15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Aft>
                <a:spcPts val="800"/>
              </a:spcAft>
              <a:buNone/>
            </a:pPr>
            <a:endParaRPr lang="hu-HU" sz="15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pPr>
            <a:endParaRPr lang="hu-HU" sz="1500" dirty="0">
              <a:latin typeface="Times New Roman" panose="02020603050405020304" pitchFamily="18" charset="0"/>
              <a:cs typeface="Times New Roman" panose="02020603050405020304" pitchFamily="18" charset="0"/>
            </a:endParaRPr>
          </a:p>
        </p:txBody>
      </p:sp>
      <p:pic>
        <p:nvPicPr>
          <p:cNvPr id="5" name="Kép 4">
            <a:extLst>
              <a:ext uri="{FF2B5EF4-FFF2-40B4-BE49-F238E27FC236}">
                <a16:creationId xmlns:a16="http://schemas.microsoft.com/office/drawing/2014/main" id="{0DD6C689-5443-EC89-3E5E-1F27C2BCAEC5}"/>
              </a:ext>
            </a:extLst>
          </p:cNvPr>
          <p:cNvPicPr>
            <a:picLocks noChangeAspect="1"/>
          </p:cNvPicPr>
          <p:nvPr/>
        </p:nvPicPr>
        <p:blipFill>
          <a:blip r:embed="rId3"/>
          <a:srcRect l="10084" r="17886" b="2"/>
          <a:stretch>
            <a:fillRect/>
          </a:stretch>
        </p:blipFill>
        <p:spPr>
          <a:xfrm>
            <a:off x="7656844" y="2465206"/>
            <a:ext cx="3974155" cy="3778278"/>
          </a:xfrm>
          <a:prstGeom prst="rect">
            <a:avLst/>
          </a:prstGeom>
          <a:ln w="57150" cmpd="thickThin">
            <a:solidFill>
              <a:schemeClr val="tx1">
                <a:lumMod val="50000"/>
                <a:lumOff val="50000"/>
              </a:schemeClr>
            </a:solidFill>
            <a:miter lim="800000"/>
          </a:ln>
        </p:spPr>
      </p:pic>
    </p:spTree>
    <p:extLst>
      <p:ext uri="{BB962C8B-B14F-4D97-AF65-F5344CB8AC3E}">
        <p14:creationId xmlns:p14="http://schemas.microsoft.com/office/powerpoint/2010/main" val="294030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C3ED84C-572E-90BC-CBC9-55B2E5FFBDBE}"/>
              </a:ext>
            </a:extLst>
          </p:cNvPr>
          <p:cNvSpPr>
            <a:spLocks noGrp="1"/>
          </p:cNvSpPr>
          <p:nvPr>
            <p:ph type="title"/>
          </p:nvPr>
        </p:nvSpPr>
        <p:spPr>
          <a:xfrm>
            <a:off x="1295402" y="982132"/>
            <a:ext cx="9601196" cy="1303867"/>
          </a:xfrm>
        </p:spPr>
        <p:txBody>
          <a:bodyPr>
            <a:normAutofit/>
          </a:bodyPr>
          <a:lstStyle/>
          <a:p>
            <a:r>
              <a:rPr lang="hu-HU" b="1" dirty="0">
                <a:latin typeface="Times New Roman" panose="02020603050405020304" pitchFamily="18" charset="0"/>
                <a:cs typeface="Times New Roman" panose="02020603050405020304" pitchFamily="18" charset="0"/>
              </a:rPr>
              <a:t>Források</a:t>
            </a:r>
          </a:p>
        </p:txBody>
      </p:sp>
      <p:sp>
        <p:nvSpPr>
          <p:cNvPr id="3" name="Tartalom helye 2">
            <a:extLst>
              <a:ext uri="{FF2B5EF4-FFF2-40B4-BE49-F238E27FC236}">
                <a16:creationId xmlns:a16="http://schemas.microsoft.com/office/drawing/2014/main" id="{3F287CDB-5B16-22F0-7E67-470958ABAE99}"/>
              </a:ext>
            </a:extLst>
          </p:cNvPr>
          <p:cNvSpPr>
            <a:spLocks noGrp="1"/>
          </p:cNvSpPr>
          <p:nvPr>
            <p:ph idx="1"/>
          </p:nvPr>
        </p:nvSpPr>
        <p:spPr>
          <a:xfrm>
            <a:off x="1295402" y="2556932"/>
            <a:ext cx="6256866" cy="3318936"/>
          </a:xfrm>
        </p:spPr>
        <p:txBody>
          <a:bodyPr>
            <a:normAutofit/>
          </a:bodyPr>
          <a:lstStyle/>
          <a:p>
            <a:pPr>
              <a:lnSpc>
                <a:spcPct val="90000"/>
              </a:lnSpc>
              <a:spcAft>
                <a:spcPts val="800"/>
              </a:spcAft>
              <a:buNone/>
            </a:pPr>
            <a:r>
              <a:rPr lang="hu-HU" sz="1500" b="1" kern="100" dirty="0">
                <a:effectLst/>
                <a:latin typeface="Times New Roman" panose="02020603050405020304" pitchFamily="18" charset="0"/>
                <a:ea typeface="Calibri" panose="020F0502020204030204" pitchFamily="34" charset="0"/>
                <a:cs typeface="Times New Roman" panose="02020603050405020304" pitchFamily="18" charset="0"/>
              </a:rPr>
              <a:t>Írott források:</a:t>
            </a:r>
            <a:endParaRPr lang="hu-HU" sz="15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90000"/>
              </a:lnSpc>
              <a:spcAft>
                <a:spcPts val="800"/>
              </a:spcAft>
              <a:buNone/>
            </a:pPr>
            <a:r>
              <a:rPr lang="hu-HU" sz="1500" b="1" kern="100" dirty="0">
                <a:effectLst/>
                <a:latin typeface="Times New Roman" panose="02020603050405020304" pitchFamily="18" charset="0"/>
                <a:ea typeface="Calibri" panose="020F0502020204030204" pitchFamily="34" charset="0"/>
                <a:cs typeface="Times New Roman" panose="02020603050405020304" pitchFamily="18" charset="0"/>
              </a:rPr>
              <a:t>      Homérosz: </a:t>
            </a:r>
            <a:r>
              <a:rPr lang="hu-HU" sz="1500" kern="100" dirty="0">
                <a:effectLst/>
                <a:latin typeface="Times New Roman" panose="02020603050405020304" pitchFamily="18" charset="0"/>
                <a:ea typeface="Calibri" panose="020F0502020204030204" pitchFamily="34" charset="0"/>
                <a:cs typeface="Times New Roman" panose="02020603050405020304" pitchFamily="18" charset="0"/>
              </a:rPr>
              <a:t>Démétér-himnusz, </a:t>
            </a:r>
            <a:r>
              <a:rPr lang="hu-HU" sz="1500" b="1" kern="100" dirty="0" err="1">
                <a:effectLst/>
                <a:latin typeface="Times New Roman" panose="02020603050405020304" pitchFamily="18" charset="0"/>
                <a:ea typeface="Calibri" panose="020F0502020204030204" pitchFamily="34" charset="0"/>
                <a:cs typeface="Times New Roman" panose="02020603050405020304" pitchFamily="18" charset="0"/>
              </a:rPr>
              <a:t>Platon</a:t>
            </a:r>
            <a:r>
              <a:rPr lang="hu-HU" sz="15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5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hu-HU" sz="1500" i="1" kern="100" dirty="0" err="1">
                <a:effectLst/>
                <a:latin typeface="Times New Roman" panose="02020603050405020304" pitchFamily="18" charset="0"/>
                <a:ea typeface="Calibri" panose="020F0502020204030204" pitchFamily="34" charset="0"/>
                <a:cs typeface="Times New Roman" panose="02020603050405020304" pitchFamily="18" charset="0"/>
              </a:rPr>
              <a:t>Phaidrosz</a:t>
            </a:r>
            <a:r>
              <a:rPr lang="hu-HU" sz="15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500" b="1" kern="100" dirty="0">
                <a:effectLst/>
                <a:latin typeface="Times New Roman" panose="02020603050405020304" pitchFamily="18" charset="0"/>
                <a:ea typeface="Calibri" panose="020F0502020204030204" pitchFamily="34" charset="0"/>
                <a:cs typeface="Times New Roman" panose="02020603050405020304" pitchFamily="18" charset="0"/>
              </a:rPr>
              <a:t>Arisztophanész </a:t>
            </a:r>
            <a:r>
              <a:rPr lang="hu-HU" sz="1500" kern="100" dirty="0">
                <a:effectLst/>
                <a:latin typeface="Times New Roman" panose="02020603050405020304" pitchFamily="18" charset="0"/>
                <a:ea typeface="Calibri" panose="020F0502020204030204" pitchFamily="34" charset="0"/>
                <a:cs typeface="Times New Roman" panose="02020603050405020304" pitchFamily="18" charset="0"/>
              </a:rPr>
              <a:t>(Békák), </a:t>
            </a:r>
            <a:r>
              <a:rPr lang="hu-HU" sz="1500" b="1" kern="100" dirty="0">
                <a:effectLst/>
                <a:latin typeface="Times New Roman" panose="02020603050405020304" pitchFamily="18" charset="0"/>
                <a:ea typeface="Calibri" panose="020F0502020204030204" pitchFamily="34" charset="0"/>
                <a:cs typeface="Times New Roman" panose="02020603050405020304" pitchFamily="18" charset="0"/>
              </a:rPr>
              <a:t>Alexandriai Kelemen </a:t>
            </a:r>
            <a:r>
              <a:rPr lang="hu-HU" sz="15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hu-HU" sz="1500" i="1" kern="100" dirty="0" err="1">
                <a:effectLst/>
                <a:latin typeface="Times New Roman" panose="02020603050405020304" pitchFamily="18" charset="0"/>
                <a:ea typeface="Calibri" panose="020F0502020204030204" pitchFamily="34" charset="0"/>
                <a:cs typeface="Times New Roman" panose="02020603050405020304" pitchFamily="18" charset="0"/>
              </a:rPr>
              <a:t>Protreptikosz</a:t>
            </a:r>
            <a:r>
              <a:rPr lang="hu-HU" sz="15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500" b="1" kern="100" dirty="0" err="1">
                <a:effectLst/>
                <a:latin typeface="Times New Roman" panose="02020603050405020304" pitchFamily="18" charset="0"/>
                <a:ea typeface="Calibri" panose="020F0502020204030204" pitchFamily="34" charset="0"/>
                <a:cs typeface="Times New Roman" panose="02020603050405020304" pitchFamily="18" charset="0"/>
              </a:rPr>
              <a:t>Iszokratész</a:t>
            </a:r>
            <a:r>
              <a:rPr lang="hu-HU" sz="15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500" i="1" kern="100" dirty="0" err="1">
                <a:effectLst/>
                <a:latin typeface="Times New Roman" panose="02020603050405020304" pitchFamily="18" charset="0"/>
                <a:ea typeface="Calibri" panose="020F0502020204030204" pitchFamily="34" charset="0"/>
                <a:cs typeface="Times New Roman" panose="02020603050405020304" pitchFamily="18" charset="0"/>
              </a:rPr>
              <a:t>Panégyrikos</a:t>
            </a:r>
            <a:r>
              <a:rPr lang="hu-HU" sz="15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500" b="1" kern="100" dirty="0">
                <a:effectLst/>
                <a:latin typeface="Times New Roman" panose="02020603050405020304" pitchFamily="18" charset="0"/>
                <a:ea typeface="Calibri" panose="020F0502020204030204" pitchFamily="34" charset="0"/>
                <a:cs typeface="Times New Roman" panose="02020603050405020304" pitchFamily="18" charset="0"/>
              </a:rPr>
              <a:t>Plutarkhosz </a:t>
            </a:r>
            <a:r>
              <a:rPr lang="hu-HU" sz="15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hu-HU" sz="1500" i="1" kern="100" dirty="0">
                <a:effectLst/>
                <a:latin typeface="Times New Roman" panose="02020603050405020304" pitchFamily="18" charset="0"/>
                <a:ea typeface="Calibri" panose="020F0502020204030204" pitchFamily="34" charset="0"/>
                <a:cs typeface="Times New Roman" panose="02020603050405020304" pitchFamily="18" charset="0"/>
              </a:rPr>
              <a:t>De </a:t>
            </a:r>
            <a:r>
              <a:rPr lang="hu-HU" sz="1500" i="1" kern="100" dirty="0" err="1">
                <a:effectLst/>
                <a:latin typeface="Times New Roman" panose="02020603050405020304" pitchFamily="18" charset="0"/>
                <a:ea typeface="Calibri" panose="020F0502020204030204" pitchFamily="34" charset="0"/>
                <a:cs typeface="Times New Roman" panose="02020603050405020304" pitchFamily="18" charset="0"/>
              </a:rPr>
              <a:t>liberis</a:t>
            </a:r>
            <a:r>
              <a:rPr lang="hu-HU" sz="1500" i="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500" i="1" kern="100" dirty="0" err="1">
                <a:effectLst/>
                <a:latin typeface="Times New Roman" panose="02020603050405020304" pitchFamily="18" charset="0"/>
                <a:ea typeface="Calibri" panose="020F0502020204030204" pitchFamily="34" charset="0"/>
                <a:cs typeface="Times New Roman" panose="02020603050405020304" pitchFamily="18" charset="0"/>
              </a:rPr>
              <a:t>educandis</a:t>
            </a:r>
            <a:r>
              <a:rPr lang="hu-HU" sz="15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500" i="1" kern="100" dirty="0">
                <a:effectLst/>
                <a:latin typeface="Times New Roman" panose="02020603050405020304" pitchFamily="18" charset="0"/>
                <a:ea typeface="Calibri" panose="020F0502020204030204" pitchFamily="34" charset="0"/>
                <a:cs typeface="Times New Roman" panose="02020603050405020304" pitchFamily="18" charset="0"/>
              </a:rPr>
              <a:t>De </a:t>
            </a:r>
            <a:r>
              <a:rPr lang="hu-HU" sz="1500" i="1" kern="100" dirty="0" err="1">
                <a:effectLst/>
                <a:latin typeface="Times New Roman" panose="02020603050405020304" pitchFamily="18" charset="0"/>
                <a:ea typeface="Calibri" panose="020F0502020204030204" pitchFamily="34" charset="0"/>
                <a:cs typeface="Times New Roman" panose="02020603050405020304" pitchFamily="18" charset="0"/>
              </a:rPr>
              <a:t>profectibus</a:t>
            </a:r>
            <a:r>
              <a:rPr lang="hu-HU" sz="1500" i="1" kern="100" dirty="0">
                <a:effectLst/>
                <a:latin typeface="Times New Roman" panose="02020603050405020304" pitchFamily="18" charset="0"/>
                <a:ea typeface="Calibri" panose="020F0502020204030204" pitchFamily="34" charset="0"/>
                <a:cs typeface="Times New Roman" panose="02020603050405020304" pitchFamily="18" charset="0"/>
              </a:rPr>
              <a:t> in </a:t>
            </a:r>
            <a:r>
              <a:rPr lang="hu-HU" sz="1500" i="1" kern="100" dirty="0" err="1">
                <a:effectLst/>
                <a:latin typeface="Times New Roman" panose="02020603050405020304" pitchFamily="18" charset="0"/>
                <a:ea typeface="Calibri" panose="020F0502020204030204" pitchFamily="34" charset="0"/>
                <a:cs typeface="Times New Roman" panose="02020603050405020304" pitchFamily="18" charset="0"/>
              </a:rPr>
              <a:t>virtute</a:t>
            </a:r>
            <a:r>
              <a:rPr lang="hu-HU" sz="1500" i="1"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hu-HU" sz="15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500" b="1" kern="100" dirty="0" err="1">
                <a:effectLst/>
                <a:latin typeface="Times New Roman" panose="02020603050405020304" pitchFamily="18" charset="0"/>
                <a:ea typeface="Calibri" panose="020F0502020204030204" pitchFamily="34" charset="0"/>
                <a:cs typeface="Times New Roman" panose="02020603050405020304" pitchFamily="18" charset="0"/>
              </a:rPr>
              <a:t>Nazianzoszi</a:t>
            </a:r>
            <a:r>
              <a:rPr lang="hu-HU" sz="1500" b="1" kern="100" dirty="0">
                <a:effectLst/>
                <a:latin typeface="Times New Roman" panose="02020603050405020304" pitchFamily="18" charset="0"/>
                <a:ea typeface="Calibri" panose="020F0502020204030204" pitchFamily="34" charset="0"/>
                <a:cs typeface="Times New Roman" panose="02020603050405020304" pitchFamily="18" charset="0"/>
              </a:rPr>
              <a:t> Gergely,</a:t>
            </a:r>
            <a:r>
              <a:rPr lang="hu-HU" sz="15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500" i="1" kern="100" dirty="0" err="1">
                <a:effectLst/>
                <a:latin typeface="Times New Roman" panose="02020603050405020304" pitchFamily="18" charset="0"/>
                <a:ea typeface="Calibri" panose="020F0502020204030204" pitchFamily="34" charset="0"/>
                <a:cs typeface="Times New Roman" panose="02020603050405020304" pitchFamily="18" charset="0"/>
              </a:rPr>
              <a:t>Oratio</a:t>
            </a:r>
            <a:r>
              <a:rPr lang="hu-HU" sz="1500" i="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500" b="1" kern="100" dirty="0" err="1">
                <a:effectLst/>
                <a:latin typeface="Times New Roman" panose="02020603050405020304" pitchFamily="18" charset="0"/>
                <a:ea typeface="Calibri" panose="020F0502020204030204" pitchFamily="34" charset="0"/>
                <a:cs typeface="Times New Roman" panose="02020603050405020304" pitchFamily="18" charset="0"/>
              </a:rPr>
              <a:t>Lactantius</a:t>
            </a:r>
            <a:r>
              <a:rPr lang="hu-HU" sz="1500" b="1"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hu-HU" sz="15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500" i="1" kern="100" dirty="0" err="1">
                <a:effectLst/>
                <a:latin typeface="Times New Roman" panose="02020603050405020304" pitchFamily="18" charset="0"/>
                <a:ea typeface="Calibri" panose="020F0502020204030204" pitchFamily="34" charset="0"/>
                <a:cs typeface="Times New Roman" panose="02020603050405020304" pitchFamily="18" charset="0"/>
              </a:rPr>
              <a:t>Divinae</a:t>
            </a:r>
            <a:r>
              <a:rPr lang="hu-HU" sz="1500" i="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500" i="1" kern="100" dirty="0" err="1">
                <a:effectLst/>
                <a:latin typeface="Times New Roman" panose="02020603050405020304" pitchFamily="18" charset="0"/>
                <a:ea typeface="Calibri" panose="020F0502020204030204" pitchFamily="34" charset="0"/>
                <a:cs typeface="Times New Roman" panose="02020603050405020304" pitchFamily="18" charset="0"/>
              </a:rPr>
              <a:t>institutiones</a:t>
            </a:r>
            <a:r>
              <a:rPr lang="hu-HU" sz="1500" i="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500" i="1" kern="100" dirty="0" err="1">
                <a:effectLst/>
                <a:latin typeface="Times New Roman" panose="02020603050405020304" pitchFamily="18" charset="0"/>
                <a:ea typeface="Calibri" panose="020F0502020204030204" pitchFamily="34" charset="0"/>
                <a:cs typeface="Times New Roman" panose="02020603050405020304" pitchFamily="18" charset="0"/>
              </a:rPr>
              <a:t>Epitome</a:t>
            </a:r>
            <a:r>
              <a:rPr lang="hu-HU" sz="1500" i="1"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hu-HU" sz="15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500" b="1" kern="100" dirty="0" err="1">
                <a:effectLst/>
                <a:latin typeface="Times New Roman" panose="02020603050405020304" pitchFamily="18" charset="0"/>
                <a:ea typeface="Calibri" panose="020F0502020204030204" pitchFamily="34" charset="0"/>
                <a:cs typeface="Times New Roman" panose="02020603050405020304" pitchFamily="18" charset="0"/>
              </a:rPr>
              <a:t>Stóbaios</a:t>
            </a:r>
            <a:r>
              <a:rPr lang="hu-HU" sz="15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500" i="1"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hu-HU" sz="1500" i="1" kern="100" dirty="0" err="1">
                <a:effectLst/>
                <a:latin typeface="Times New Roman" panose="02020603050405020304" pitchFamily="18" charset="0"/>
                <a:ea typeface="Calibri" panose="020F0502020204030204" pitchFamily="34" charset="0"/>
                <a:cs typeface="Times New Roman" panose="02020603050405020304" pitchFamily="18" charset="0"/>
              </a:rPr>
              <a:t>Florilegium</a:t>
            </a:r>
            <a:r>
              <a:rPr lang="hu-HU" sz="1500" i="1"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90000"/>
              </a:lnSpc>
              <a:spcAft>
                <a:spcPts val="800"/>
              </a:spcAft>
              <a:buNone/>
            </a:pPr>
            <a:r>
              <a:rPr lang="hu-HU" sz="1500" b="1" dirty="0">
                <a:effectLst/>
                <a:latin typeface="Times New Roman" panose="02020603050405020304" pitchFamily="18" charset="0"/>
                <a:ea typeface="Calibri" panose="020F0502020204030204" pitchFamily="34" charset="0"/>
                <a:cs typeface="Times New Roman" panose="02020603050405020304" pitchFamily="18" charset="0"/>
              </a:rPr>
              <a:t>Tárgyi források</a:t>
            </a:r>
            <a:r>
              <a:rPr lang="hu-HU" sz="1500" dirty="0">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90000"/>
              </a:lnSpc>
              <a:spcAft>
                <a:spcPts val="800"/>
              </a:spcAft>
              <a:buNone/>
            </a:pPr>
            <a:r>
              <a:rPr lang="hu-HU" sz="1500" kern="100" dirty="0">
                <a:effectLst/>
                <a:latin typeface="Times New Roman" panose="02020603050405020304" pitchFamily="18" charset="0"/>
                <a:ea typeface="Calibri" panose="020F0502020204030204" pitchFamily="34" charset="0"/>
                <a:cs typeface="Times New Roman" panose="02020603050405020304" pitchFamily="18" charset="0"/>
              </a:rPr>
              <a:t>      domborművek (római </a:t>
            </a:r>
            <a:r>
              <a:rPr lang="hu-HU" sz="1500" kern="100" dirty="0" err="1">
                <a:effectLst/>
                <a:latin typeface="Times New Roman" panose="02020603050405020304" pitchFamily="18" charset="0"/>
                <a:ea typeface="Calibri" panose="020F0502020204030204" pitchFamily="34" charset="0"/>
                <a:cs typeface="Times New Roman" panose="02020603050405020304" pitchFamily="18" charset="0"/>
              </a:rPr>
              <a:t>Lovatelli</a:t>
            </a:r>
            <a:r>
              <a:rPr lang="hu-HU" sz="1500" kern="100" dirty="0">
                <a:effectLst/>
                <a:latin typeface="Times New Roman" panose="02020603050405020304" pitchFamily="18" charset="0"/>
                <a:ea typeface="Calibri" panose="020F0502020204030204" pitchFamily="34" charset="0"/>
                <a:cs typeface="Times New Roman" panose="02020603050405020304" pitchFamily="18" charset="0"/>
              </a:rPr>
              <a:t>-urna) vázák, </a:t>
            </a:r>
            <a:r>
              <a:rPr lang="hu-HU" sz="1500" kern="100" dirty="0" err="1">
                <a:effectLst/>
                <a:latin typeface="Times New Roman" panose="02020603050405020304" pitchFamily="18" charset="0"/>
                <a:ea typeface="Calibri" panose="020F0502020204030204" pitchFamily="34" charset="0"/>
                <a:cs typeface="Times New Roman" panose="02020603050405020304" pitchFamily="18" charset="0"/>
              </a:rPr>
              <a:t>Lysimachides</a:t>
            </a:r>
            <a:r>
              <a:rPr lang="hu-HU" sz="1500" kern="100" dirty="0">
                <a:effectLst/>
                <a:latin typeface="Times New Roman" panose="02020603050405020304" pitchFamily="18" charset="0"/>
                <a:ea typeface="Calibri" panose="020F0502020204030204" pitchFamily="34" charset="0"/>
                <a:cs typeface="Times New Roman" panose="02020603050405020304" pitchFamily="18" charset="0"/>
              </a:rPr>
              <a:t> és </a:t>
            </a:r>
            <a:r>
              <a:rPr lang="hu-HU" sz="1500" kern="100" dirty="0" err="1">
                <a:effectLst/>
                <a:latin typeface="Times New Roman" panose="02020603050405020304" pitchFamily="18" charset="0"/>
                <a:ea typeface="Calibri" panose="020F0502020204030204" pitchFamily="34" charset="0"/>
                <a:cs typeface="Times New Roman" panose="02020603050405020304" pitchFamily="18" charset="0"/>
              </a:rPr>
              <a:t>Lacrateides</a:t>
            </a:r>
            <a:r>
              <a:rPr lang="hu-HU" sz="1500" kern="100" dirty="0">
                <a:effectLst/>
                <a:latin typeface="Times New Roman" panose="02020603050405020304" pitchFamily="18" charset="0"/>
                <a:ea typeface="Calibri" panose="020F0502020204030204" pitchFamily="34" charset="0"/>
                <a:cs typeface="Times New Roman" panose="02020603050405020304" pitchFamily="18" charset="0"/>
              </a:rPr>
              <a:t> reliefjei, érmék, szobrok</a:t>
            </a:r>
          </a:p>
          <a:p>
            <a:pPr>
              <a:lnSpc>
                <a:spcPct val="90000"/>
              </a:lnSpc>
              <a:spcAft>
                <a:spcPts val="800"/>
              </a:spcAft>
              <a:buNone/>
            </a:pPr>
            <a:r>
              <a:rPr lang="hu-HU" sz="1500" b="1" dirty="0">
                <a:effectLst/>
                <a:latin typeface="Times New Roman" panose="02020603050405020304" pitchFamily="18" charset="0"/>
                <a:ea typeface="Calibri" panose="020F0502020204030204" pitchFamily="34" charset="0"/>
                <a:cs typeface="Times New Roman" panose="02020603050405020304" pitchFamily="18" charset="0"/>
              </a:rPr>
              <a:t>Régészeti lelőhely:</a:t>
            </a:r>
          </a:p>
          <a:p>
            <a:pPr>
              <a:lnSpc>
                <a:spcPct val="90000"/>
              </a:lnSpc>
              <a:spcAft>
                <a:spcPts val="800"/>
              </a:spcAft>
              <a:buNone/>
            </a:pPr>
            <a:r>
              <a:rPr lang="hu-HU" sz="15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500" dirty="0" err="1">
                <a:effectLst/>
                <a:latin typeface="Times New Roman" panose="02020603050405020304" pitchFamily="18" charset="0"/>
                <a:ea typeface="Calibri" panose="020F0502020204030204" pitchFamily="34" charset="0"/>
                <a:cs typeface="Times New Roman" panose="02020603050405020304" pitchFamily="18" charset="0"/>
              </a:rPr>
              <a:t>Eleuszisz</a:t>
            </a:r>
            <a:r>
              <a:rPr lang="hu-HU" sz="1500" dirty="0">
                <a:effectLst/>
                <a:latin typeface="Times New Roman" panose="02020603050405020304" pitchFamily="18" charset="0"/>
                <a:ea typeface="Calibri" panose="020F0502020204030204" pitchFamily="34" charset="0"/>
                <a:cs typeface="Times New Roman" panose="02020603050405020304" pitchFamily="18" charset="0"/>
              </a:rPr>
              <a:t>-szentély</a:t>
            </a:r>
            <a:endParaRPr lang="hu-HU" sz="15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90000"/>
              </a:lnSpc>
              <a:spcAft>
                <a:spcPts val="800"/>
              </a:spcAft>
              <a:buNone/>
            </a:pPr>
            <a:endParaRPr lang="hu-HU" sz="15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pPr>
            <a:endParaRPr lang="hu-HU" sz="1500" dirty="0">
              <a:latin typeface="Times New Roman" panose="02020603050405020304" pitchFamily="18" charset="0"/>
              <a:cs typeface="Times New Roman" panose="02020603050405020304" pitchFamily="18" charset="0"/>
            </a:endParaRPr>
          </a:p>
        </p:txBody>
      </p:sp>
      <p:pic>
        <p:nvPicPr>
          <p:cNvPr id="4" name="Kép 3">
            <a:extLst>
              <a:ext uri="{FF2B5EF4-FFF2-40B4-BE49-F238E27FC236}">
                <a16:creationId xmlns:a16="http://schemas.microsoft.com/office/drawing/2014/main" id="{58B1A8AA-5A22-510C-6DD2-1FAC8B102ACB}"/>
              </a:ext>
            </a:extLst>
          </p:cNvPr>
          <p:cNvPicPr>
            <a:picLocks noChangeAspect="1"/>
          </p:cNvPicPr>
          <p:nvPr/>
        </p:nvPicPr>
        <p:blipFill>
          <a:blip r:embed="rId3"/>
          <a:srcRect l="13900" r="14070" b="2"/>
          <a:stretch>
            <a:fillRect/>
          </a:stretch>
        </p:blipFill>
        <p:spPr>
          <a:xfrm>
            <a:off x="7826119" y="2488744"/>
            <a:ext cx="3663918" cy="3708856"/>
          </a:xfrm>
          <a:prstGeom prst="rect">
            <a:avLst/>
          </a:prstGeom>
          <a:ln w="57150" cmpd="thickThin">
            <a:solidFill>
              <a:schemeClr val="tx1">
                <a:lumMod val="50000"/>
                <a:lumOff val="50000"/>
              </a:schemeClr>
            </a:solidFill>
            <a:miter lim="800000"/>
          </a:ln>
        </p:spPr>
      </p:pic>
    </p:spTree>
    <p:extLst>
      <p:ext uri="{BB962C8B-B14F-4D97-AF65-F5344CB8AC3E}">
        <p14:creationId xmlns:p14="http://schemas.microsoft.com/office/powerpoint/2010/main" val="1153284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D69DF3C-877C-3196-0CE7-2D955785F03D}"/>
              </a:ext>
            </a:extLst>
          </p:cNvPr>
          <p:cNvSpPr>
            <a:spLocks noGrp="1"/>
          </p:cNvSpPr>
          <p:nvPr>
            <p:ph type="title"/>
          </p:nvPr>
        </p:nvSpPr>
        <p:spPr/>
        <p:txBody>
          <a:bodyPr>
            <a:normAutofit fontScale="90000"/>
          </a:bodyPr>
          <a:lstStyle/>
          <a:p>
            <a:pPr>
              <a:lnSpc>
                <a:spcPct val="107000"/>
              </a:lnSpc>
              <a:spcAft>
                <a:spcPts val="800"/>
              </a:spcAft>
            </a:pPr>
            <a:r>
              <a:rPr lang="hu-HU" sz="3600" kern="100" dirty="0" err="1">
                <a:latin typeface="Times New Roman" panose="02020603050405020304" pitchFamily="18" charset="0"/>
                <a:ea typeface="Calibri" panose="020F0502020204030204" pitchFamily="34" charset="0"/>
                <a:cs typeface="Times New Roman" panose="02020603050405020304" pitchFamily="18" charset="0"/>
              </a:rPr>
              <a:t>E</a:t>
            </a:r>
            <a:r>
              <a:rPr lang="hu-HU" sz="3600" kern="100" dirty="0" err="1">
                <a:effectLst/>
                <a:latin typeface="Times New Roman" panose="02020603050405020304" pitchFamily="18" charset="0"/>
                <a:ea typeface="Calibri" panose="020F0502020204030204" pitchFamily="34" charset="0"/>
                <a:cs typeface="Times New Roman" panose="02020603050405020304" pitchFamily="18" charset="0"/>
              </a:rPr>
              <a:t>leusziszi</a:t>
            </a:r>
            <a:r>
              <a:rPr lang="hu-HU" sz="3600" kern="100" dirty="0">
                <a:effectLst/>
                <a:latin typeface="Times New Roman" panose="02020603050405020304" pitchFamily="18" charset="0"/>
                <a:ea typeface="Calibri" panose="020F0502020204030204" pitchFamily="34" charset="0"/>
                <a:cs typeface="Times New Roman" panose="02020603050405020304" pitchFamily="18" charset="0"/>
              </a:rPr>
              <a:t> Démétér istennő attikai kultuszai</a:t>
            </a:r>
            <a:br>
              <a:rPr lang="hu-HU" sz="4000" kern="100" dirty="0">
                <a:effectLst/>
                <a:latin typeface="Calibri" panose="020F0502020204030204" pitchFamily="34" charset="0"/>
                <a:ea typeface="Calibri" panose="020F0502020204030204" pitchFamily="34" charset="0"/>
                <a:cs typeface="Times New Roman" panose="02020603050405020304" pitchFamily="18" charset="0"/>
              </a:rPr>
            </a:br>
            <a:endParaRPr lang="hu-HU" dirty="0">
              <a:latin typeface="Times New Roman" panose="02020603050405020304" pitchFamily="18" charset="0"/>
              <a:cs typeface="Times New Roman" panose="02020603050405020304" pitchFamily="18" charset="0"/>
            </a:endParaRPr>
          </a:p>
        </p:txBody>
      </p:sp>
      <p:sp>
        <p:nvSpPr>
          <p:cNvPr id="3" name="Tartalom helye 2">
            <a:extLst>
              <a:ext uri="{FF2B5EF4-FFF2-40B4-BE49-F238E27FC236}">
                <a16:creationId xmlns:a16="http://schemas.microsoft.com/office/drawing/2014/main" id="{004DD5A2-D98D-9DAC-C795-1F86F4F2D4EB}"/>
              </a:ext>
            </a:extLst>
          </p:cNvPr>
          <p:cNvSpPr>
            <a:spLocks noGrp="1"/>
          </p:cNvSpPr>
          <p:nvPr>
            <p:ph idx="1"/>
          </p:nvPr>
        </p:nvSpPr>
        <p:spPr/>
        <p:txBody>
          <a:bodyPr>
            <a:normAutofit/>
          </a:bodyPr>
          <a:lstStyle/>
          <a:p>
            <a:pPr>
              <a:lnSpc>
                <a:spcPct val="107000"/>
              </a:lnSpc>
              <a:spcAft>
                <a:spcPts val="800"/>
              </a:spcAft>
              <a:buNone/>
            </a:pP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1/. </a:t>
            </a:r>
            <a:r>
              <a:rPr lang="hu-HU" sz="1800" b="1" kern="100" dirty="0" err="1">
                <a:effectLst/>
                <a:latin typeface="Times New Roman" panose="02020603050405020304" pitchFamily="18" charset="0"/>
                <a:ea typeface="Calibri" panose="020F0502020204030204" pitchFamily="34" charset="0"/>
                <a:cs typeface="Times New Roman" panose="02020603050405020304" pitchFamily="18" charset="0"/>
              </a:rPr>
              <a:t>Eleusinia</a:t>
            </a:r>
            <a:r>
              <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amely „atlétikai-, zenei- és lóversenyeket, valamint egy „ősök által örökölt versenyt” foglalt magában. </a:t>
            </a:r>
            <a:r>
              <a:rPr lang="hu-HU" sz="1800" dirty="0">
                <a:effectLst/>
                <a:latin typeface="Times New Roman" panose="02020603050405020304" pitchFamily="18" charset="0"/>
                <a:ea typeface="Calibri" panose="020F0502020204030204" pitchFamily="34" charset="0"/>
                <a:cs typeface="Times New Roman" panose="02020603050405020304" pitchFamily="18" charset="0"/>
              </a:rPr>
              <a:t>Egy archaikus felirat előírja az ünnep előtt és alatt bemutatandó áldozatokat.</a:t>
            </a:r>
          </a:p>
          <a:p>
            <a:pPr>
              <a:lnSpc>
                <a:spcPct val="107000"/>
              </a:lnSpc>
              <a:spcAft>
                <a:spcPts val="800"/>
              </a:spcAft>
              <a:buNone/>
            </a:pPr>
            <a:r>
              <a:rPr lang="hu-HU" sz="1800" b="1" kern="100" dirty="0">
                <a:latin typeface="Times New Roman" panose="02020603050405020304" pitchFamily="18" charset="0"/>
                <a:ea typeface="Calibri" panose="020F0502020204030204" pitchFamily="34" charset="0"/>
                <a:cs typeface="Times New Roman" panose="02020603050405020304" pitchFamily="18" charset="0"/>
              </a:rPr>
              <a:t>     </a:t>
            </a:r>
            <a:r>
              <a:rPr lang="hu-HU" sz="1800" b="1" kern="100" dirty="0" err="1">
                <a:latin typeface="Times New Roman" panose="02020603050405020304" pitchFamily="18" charset="0"/>
                <a:ea typeface="Calibri" panose="020F0502020204030204" pitchFamily="34" charset="0"/>
                <a:cs typeface="Times New Roman" panose="02020603050405020304" pitchFamily="18" charset="0"/>
              </a:rPr>
              <a:t>Cimzettek</a:t>
            </a:r>
            <a:r>
              <a:rPr lang="hu-HU" sz="1800" b="1" kern="100" dirty="0">
                <a:latin typeface="Times New Roman" panose="02020603050405020304" pitchFamily="18" charset="0"/>
                <a:ea typeface="Calibri" panose="020F0502020204030204" pitchFamily="34" charset="0"/>
                <a:cs typeface="Times New Roman" panose="02020603050405020304" pitchFamily="18" charset="0"/>
              </a:rPr>
              <a:t>:</a:t>
            </a:r>
            <a:r>
              <a:rPr lang="hu-HU" sz="1800" kern="100" dirty="0">
                <a:latin typeface="Times New Roman" panose="02020603050405020304" pitchFamily="18" charset="0"/>
                <a:ea typeface="Calibri" panose="020F0502020204030204" pitchFamily="34" charset="0"/>
                <a:cs typeface="Times New Roman" panose="02020603050405020304" pitchFamily="18" charset="0"/>
              </a:rPr>
              <a:t> </a:t>
            </a:r>
            <a:r>
              <a:rPr lang="hu-HU" sz="1800" dirty="0">
                <a:effectLst/>
                <a:latin typeface="Times New Roman" panose="02020603050405020304" pitchFamily="18" charset="0"/>
                <a:ea typeface="Calibri" panose="020F0502020204030204" pitchFamily="34" charset="0"/>
                <a:cs typeface="Times New Roman" panose="02020603050405020304" pitchFamily="18" charset="0"/>
              </a:rPr>
              <a:t>Plútó , „az istennők” (Démétér és Koré), Artemisz, Poszeidón, a Föld (?), a </a:t>
            </a:r>
            <a:r>
              <a:rPr lang="hu-HU" sz="1800" dirty="0" err="1">
                <a:effectLst/>
                <a:latin typeface="Times New Roman" panose="02020603050405020304" pitchFamily="18" charset="0"/>
                <a:ea typeface="Calibri" panose="020F0502020204030204" pitchFamily="34" charset="0"/>
                <a:cs typeface="Times New Roman" panose="02020603050405020304" pitchFamily="18" charset="0"/>
              </a:rPr>
              <a:t>Khariszok</a:t>
            </a:r>
            <a:r>
              <a:rPr lang="hu-HU" sz="1800" dirty="0">
                <a:effectLst/>
                <a:latin typeface="Times New Roman" panose="02020603050405020304" pitchFamily="18" charset="0"/>
                <a:ea typeface="Calibri" panose="020F0502020204030204" pitchFamily="34" charset="0"/>
                <a:cs typeface="Times New Roman" panose="02020603050405020304" pitchFamily="18" charset="0"/>
              </a:rPr>
              <a:t>, az atlétikai világra jellemző istenségek is: Hermész </a:t>
            </a:r>
            <a:r>
              <a:rPr lang="hu-HU" sz="1800" dirty="0" err="1">
                <a:effectLst/>
                <a:latin typeface="Times New Roman" panose="02020603050405020304" pitchFamily="18" charset="0"/>
                <a:ea typeface="Calibri" panose="020F0502020204030204" pitchFamily="34" charset="0"/>
                <a:cs typeface="Times New Roman" panose="02020603050405020304" pitchFamily="18" charset="0"/>
              </a:rPr>
              <a:t>Enagóniosz</a:t>
            </a:r>
            <a:r>
              <a:rPr lang="hu-H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800" dirty="0" err="1">
                <a:effectLst/>
                <a:latin typeface="Times New Roman" panose="02020603050405020304" pitchFamily="18" charset="0"/>
                <a:ea typeface="Calibri" panose="020F0502020204030204" pitchFamily="34" charset="0"/>
                <a:cs typeface="Times New Roman" panose="02020603050405020304" pitchFamily="18" charset="0"/>
              </a:rPr>
              <a:t>Teleszidromosz</a:t>
            </a:r>
            <a:r>
              <a:rPr lang="hu-HU" sz="1800" dirty="0">
                <a:effectLst/>
                <a:latin typeface="Times New Roman" panose="02020603050405020304" pitchFamily="18" charset="0"/>
                <a:ea typeface="Calibri" panose="020F0502020204030204" pitchFamily="34" charset="0"/>
                <a:cs typeface="Times New Roman" panose="02020603050405020304" pitchFamily="18" charset="0"/>
              </a:rPr>
              <a:t> („versenybefejező”), de tudomásunk szerint sporttevékenységekhez nem kötődnek: </a:t>
            </a:r>
            <a:r>
              <a:rPr lang="hu-HU" sz="1800" dirty="0" err="1">
                <a:effectLst/>
                <a:latin typeface="Times New Roman" panose="02020603050405020304" pitchFamily="18" charset="0"/>
                <a:ea typeface="Calibri" panose="020F0502020204030204" pitchFamily="34" charset="0"/>
                <a:cs typeface="Times New Roman" panose="02020603050405020304" pitchFamily="18" charset="0"/>
              </a:rPr>
              <a:t>Eumolposz</a:t>
            </a:r>
            <a:r>
              <a:rPr lang="hu-HU" sz="1800" dirty="0">
                <a:effectLst/>
                <a:latin typeface="Times New Roman" panose="02020603050405020304" pitchFamily="18" charset="0"/>
                <a:ea typeface="Calibri" panose="020F0502020204030204" pitchFamily="34" charset="0"/>
                <a:cs typeface="Times New Roman" panose="02020603050405020304" pitchFamily="18" charset="0"/>
              </a:rPr>
              <a:t> (misztériumok megalapítója </a:t>
            </a:r>
            <a:r>
              <a:rPr lang="hu-HU" sz="1800" dirty="0" err="1">
                <a:effectLst/>
                <a:latin typeface="Times New Roman" panose="02020603050405020304" pitchFamily="18" charset="0"/>
                <a:ea typeface="Calibri" panose="020F0502020204030204" pitchFamily="34" charset="0"/>
                <a:cs typeface="Times New Roman" panose="02020603050405020304" pitchFamily="18" charset="0"/>
              </a:rPr>
              <a:t>Poszeidon</a:t>
            </a:r>
            <a:r>
              <a:rPr lang="hu-HU" sz="1800" dirty="0">
                <a:effectLst/>
                <a:latin typeface="Times New Roman" panose="02020603050405020304" pitchFamily="18" charset="0"/>
                <a:ea typeface="Calibri" panose="020F0502020204030204" pitchFamily="34" charset="0"/>
                <a:cs typeface="Times New Roman" panose="02020603050405020304" pitchFamily="18" charset="0"/>
              </a:rPr>
              <a:t> fia), </a:t>
            </a:r>
            <a:r>
              <a:rPr lang="hu-HU" sz="1800" dirty="0" err="1">
                <a:effectLst/>
                <a:latin typeface="Times New Roman" panose="02020603050405020304" pitchFamily="18" charset="0"/>
                <a:ea typeface="Calibri" panose="020F0502020204030204" pitchFamily="34" charset="0"/>
                <a:cs typeface="Times New Roman" panose="02020603050405020304" pitchFamily="18" charset="0"/>
              </a:rPr>
              <a:t>Polüxenosz</a:t>
            </a:r>
            <a:r>
              <a:rPr lang="hu-HU" sz="1800" dirty="0">
                <a:effectLst/>
                <a:latin typeface="Times New Roman" panose="02020603050405020304" pitchFamily="18" charset="0"/>
                <a:ea typeface="Calibri" panose="020F0502020204030204" pitchFamily="34" charset="0"/>
                <a:cs typeface="Times New Roman" panose="02020603050405020304" pitchFamily="18" charset="0"/>
              </a:rPr>
              <a:t>, „Dajka”, </a:t>
            </a:r>
            <a:r>
              <a:rPr lang="hu-HU" sz="1800" dirty="0" err="1">
                <a:effectLst/>
                <a:latin typeface="Times New Roman" panose="02020603050405020304" pitchFamily="18" charset="0"/>
                <a:ea typeface="Calibri" panose="020F0502020204030204" pitchFamily="34" charset="0"/>
                <a:cs typeface="Times New Roman" panose="02020603050405020304" pitchFamily="18" charset="0"/>
              </a:rPr>
              <a:t>Dioklész</a:t>
            </a:r>
            <a:r>
              <a:rPr lang="hu-HU" sz="1800" dirty="0">
                <a:effectLst/>
                <a:latin typeface="Times New Roman" panose="02020603050405020304" pitchFamily="18" charset="0"/>
                <a:ea typeface="Calibri" panose="020F0502020204030204" pitchFamily="34" charset="0"/>
                <a:cs typeface="Times New Roman" panose="02020603050405020304" pitchFamily="18" charset="0"/>
              </a:rPr>
              <a:t> és </a:t>
            </a:r>
            <a:r>
              <a:rPr lang="hu-HU" sz="1800" dirty="0" err="1">
                <a:effectLst/>
                <a:latin typeface="Times New Roman" panose="02020603050405020304" pitchFamily="18" charset="0"/>
                <a:ea typeface="Calibri" panose="020F0502020204030204" pitchFamily="34" charset="0"/>
                <a:cs typeface="Times New Roman" panose="02020603050405020304" pitchFamily="18" charset="0"/>
              </a:rPr>
              <a:t>Keleosz</a:t>
            </a:r>
            <a:r>
              <a:rPr lang="hu-HU"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a:lnSpc>
                <a:spcPct val="107000"/>
              </a:lnSpc>
              <a:spcAft>
                <a:spcPts val="800"/>
              </a:spcAft>
              <a:buNone/>
            </a:pPr>
            <a:r>
              <a:rPr lang="hu-HU" sz="1800" dirty="0">
                <a:effectLst/>
                <a:latin typeface="Times New Roman" panose="02020603050405020304" pitchFamily="18" charset="0"/>
                <a:ea typeface="Calibri" panose="020F0502020204030204" pitchFamily="34" charset="0"/>
                <a:cs typeface="Times New Roman" panose="02020603050405020304" pitchFamily="18" charset="0"/>
              </a:rPr>
              <a:t>2/. </a:t>
            </a:r>
            <a:r>
              <a:rPr lang="hu-HU" sz="1800" b="1" dirty="0">
                <a:effectLst/>
                <a:latin typeface="Times New Roman" panose="02020603050405020304" pitchFamily="18" charset="0"/>
                <a:ea typeface="Calibri" panose="020F0502020204030204" pitchFamily="34" charset="0"/>
                <a:cs typeface="Times New Roman" panose="02020603050405020304" pitchFamily="18" charset="0"/>
              </a:rPr>
              <a:t>„Kövezés” (</a:t>
            </a:r>
            <a:r>
              <a:rPr lang="hu-HU" sz="1800" b="1" dirty="0" err="1">
                <a:effectLst/>
                <a:latin typeface="Times New Roman" panose="02020603050405020304" pitchFamily="18" charset="0"/>
                <a:ea typeface="Calibri" panose="020F0502020204030204" pitchFamily="34" charset="0"/>
                <a:cs typeface="Times New Roman" panose="02020603050405020304" pitchFamily="18" charset="0"/>
              </a:rPr>
              <a:t>Balletys</a:t>
            </a:r>
            <a:r>
              <a:rPr lang="hu-HU" sz="1800" b="1" dirty="0">
                <a:effectLst/>
                <a:latin typeface="Times New Roman" panose="02020603050405020304" pitchFamily="18" charset="0"/>
                <a:ea typeface="Calibri" panose="020F0502020204030204" pitchFamily="34" charset="0"/>
                <a:cs typeface="Times New Roman" panose="02020603050405020304" pitchFamily="18" charset="0"/>
              </a:rPr>
              <a:t>)</a:t>
            </a:r>
            <a:r>
              <a:rPr lang="hu-HU" sz="1800" dirty="0">
                <a:effectLst/>
                <a:latin typeface="Times New Roman" panose="02020603050405020304" pitchFamily="18" charset="0"/>
                <a:ea typeface="Calibri" panose="020F0502020204030204" pitchFamily="34" charset="0"/>
                <a:cs typeface="Times New Roman" panose="02020603050405020304" pitchFamily="18" charset="0"/>
              </a:rPr>
              <a:t> nevű szertartás. A </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fiatal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eleuszisziak</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által vívott, valószínűleg kövekkel zajló utánzott csata volt, </a:t>
            </a:r>
            <a:r>
              <a:rPr lang="hu-HU" sz="1800" b="1" kern="100" dirty="0" err="1">
                <a:effectLst/>
                <a:latin typeface="Times New Roman" panose="02020603050405020304" pitchFamily="18" charset="0"/>
                <a:ea typeface="Calibri" panose="020F0502020204030204" pitchFamily="34" charset="0"/>
                <a:cs typeface="Times New Roman" panose="02020603050405020304" pitchFamily="18" charset="0"/>
              </a:rPr>
              <a:t>Démophón</a:t>
            </a:r>
            <a:r>
              <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(az ősi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eleusini</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Keleosz</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király és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Metaneira</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fia, akit Démétér táplált, de nem tudott hallhatatlanná tenni) tiszteletére</a:t>
            </a:r>
          </a:p>
          <a:p>
            <a:pPr>
              <a:lnSpc>
                <a:spcPct val="107000"/>
              </a:lnSpc>
              <a:spcAft>
                <a:spcPts val="800"/>
              </a:spcAft>
              <a:buNone/>
            </a:pPr>
            <a:endParaRPr lang="hu-HU"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hu-H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9419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3EC263D-9919-2CE8-01A0-75A10583D01D}"/>
              </a:ext>
            </a:extLst>
          </p:cNvPr>
          <p:cNvSpPr>
            <a:spLocks noGrp="1"/>
          </p:cNvSpPr>
          <p:nvPr>
            <p:ph type="title"/>
          </p:nvPr>
        </p:nvSpPr>
        <p:spPr/>
        <p:txBody>
          <a:bodyPr/>
          <a:lstStyle/>
          <a:p>
            <a:endParaRPr lang="hu-HU"/>
          </a:p>
        </p:txBody>
      </p:sp>
      <p:sp>
        <p:nvSpPr>
          <p:cNvPr id="3" name="Tartalom helye 2">
            <a:extLst>
              <a:ext uri="{FF2B5EF4-FFF2-40B4-BE49-F238E27FC236}">
                <a16:creationId xmlns:a16="http://schemas.microsoft.com/office/drawing/2014/main" id="{67052FD0-D275-D966-BB31-8D5BC280BDA0}"/>
              </a:ext>
            </a:extLst>
          </p:cNvPr>
          <p:cNvSpPr>
            <a:spLocks noGrp="1"/>
          </p:cNvSpPr>
          <p:nvPr>
            <p:ph idx="1"/>
          </p:nvPr>
        </p:nvSpPr>
        <p:spPr/>
        <p:txBody>
          <a:bodyPr>
            <a:normAutofit/>
          </a:bodyPr>
          <a:lstStyle/>
          <a:p>
            <a:pPr marL="0" indent="0" algn="just">
              <a:buNone/>
            </a:pPr>
            <a:r>
              <a:rPr lang="hu-HU" sz="1800" dirty="0">
                <a:effectLst/>
                <a:latin typeface="Times New Roman" panose="02020603050405020304" pitchFamily="18" charset="0"/>
                <a:ea typeface="Calibri" panose="020F0502020204030204" pitchFamily="34" charset="0"/>
              </a:rPr>
              <a:t>3/. </a:t>
            </a:r>
            <a:r>
              <a:rPr lang="hu-HU" sz="1800" b="1" dirty="0" err="1">
                <a:effectLst/>
                <a:latin typeface="Times New Roman" panose="02020603050405020304" pitchFamily="18" charset="0"/>
                <a:ea typeface="Calibri" panose="020F0502020204030204" pitchFamily="34" charset="0"/>
              </a:rPr>
              <a:t>Halóá</a:t>
            </a:r>
            <a:r>
              <a:rPr lang="hu-HU" sz="1800" b="1" dirty="0">
                <a:effectLst/>
                <a:latin typeface="Times New Roman" panose="02020603050405020304" pitchFamily="18" charset="0"/>
                <a:ea typeface="Calibri" panose="020F0502020204030204" pitchFamily="34" charset="0"/>
              </a:rPr>
              <a:t>.  </a:t>
            </a:r>
            <a:r>
              <a:rPr lang="hu-HU" sz="1800" dirty="0" err="1">
                <a:effectLst/>
                <a:latin typeface="Times New Roman" panose="02020603050405020304" pitchFamily="18" charset="0"/>
                <a:ea typeface="Calibri" panose="020F0502020204030204" pitchFamily="34" charset="0"/>
              </a:rPr>
              <a:t>Eleusziszban</a:t>
            </a:r>
            <a:r>
              <a:rPr lang="hu-HU" sz="1800" dirty="0">
                <a:effectLst/>
                <a:latin typeface="Times New Roman" panose="02020603050405020304" pitchFamily="18" charset="0"/>
                <a:ea typeface="Calibri" panose="020F0502020204030204" pitchFamily="34" charset="0"/>
              </a:rPr>
              <a:t> a görög poliszok által a Démétér-szentélynek beszolgáltatott gabona  „zsengéiből" </a:t>
            </a:r>
            <a:r>
              <a:rPr lang="hu-HU" sz="1800" i="1" dirty="0">
                <a:effectLst/>
                <a:latin typeface="Times New Roman" panose="02020603050405020304" pitchFamily="18" charset="0"/>
                <a:ea typeface="Calibri" panose="020F0502020204030204" pitchFamily="34" charset="0"/>
              </a:rPr>
              <a:t>(</a:t>
            </a:r>
            <a:r>
              <a:rPr lang="hu-HU" sz="1800" i="1" dirty="0" err="1">
                <a:effectLst/>
                <a:latin typeface="Times New Roman" panose="02020603050405020304" pitchFamily="18" charset="0"/>
                <a:ea typeface="Calibri" panose="020F0502020204030204" pitchFamily="34" charset="0"/>
              </a:rPr>
              <a:t>aparkhé</a:t>
            </a:r>
            <a:r>
              <a:rPr lang="hu-HU" sz="1800" i="1" dirty="0">
                <a:effectLst/>
                <a:latin typeface="Times New Roman" panose="02020603050405020304" pitchFamily="18" charset="0"/>
                <a:ea typeface="Calibri" panose="020F0502020204030204" pitchFamily="34" charset="0"/>
              </a:rPr>
              <a:t>) </a:t>
            </a:r>
            <a:r>
              <a:rPr lang="hu-HU" sz="1800" dirty="0">
                <a:effectLst/>
                <a:latin typeface="Times New Roman" panose="02020603050405020304" pitchFamily="18" charset="0"/>
                <a:ea typeface="Calibri" panose="020F0502020204030204" pitchFamily="34" charset="0"/>
              </a:rPr>
              <a:t>egy hatalmas kalácsot, </a:t>
            </a:r>
            <a:r>
              <a:rPr lang="hu-HU" sz="1800" i="1" dirty="0">
                <a:effectLst/>
                <a:latin typeface="Times New Roman" panose="02020603050405020304" pitchFamily="18" charset="0"/>
                <a:ea typeface="Calibri" panose="020F0502020204030204" pitchFamily="34" charset="0"/>
              </a:rPr>
              <a:t>(</a:t>
            </a:r>
            <a:r>
              <a:rPr lang="hu-HU" sz="1800" i="1" dirty="0" err="1">
                <a:effectLst/>
                <a:latin typeface="Times New Roman" panose="02020603050405020304" pitchFamily="18" charset="0"/>
                <a:ea typeface="Calibri" panose="020F0502020204030204" pitchFamily="34" charset="0"/>
              </a:rPr>
              <a:t>pelanost</a:t>
            </a:r>
            <a:r>
              <a:rPr lang="hu-HU" sz="1800" i="1" dirty="0">
                <a:effectLst/>
                <a:latin typeface="Times New Roman" panose="02020603050405020304" pitchFamily="18" charset="0"/>
                <a:ea typeface="Calibri" panose="020F0502020204030204" pitchFamily="34" charset="0"/>
              </a:rPr>
              <a:t>)</a:t>
            </a:r>
            <a:r>
              <a:rPr lang="hu-HU" sz="1800" dirty="0">
                <a:effectLst/>
                <a:latin typeface="Times New Roman" panose="02020603050405020304" pitchFamily="18" charset="0"/>
                <a:ea typeface="Calibri" panose="020F0502020204030204" pitchFamily="34" charset="0"/>
              </a:rPr>
              <a:t> készítettek, és azt helyezték az istennő oltárára.</a:t>
            </a:r>
          </a:p>
          <a:p>
            <a:pPr marL="0" indent="0" algn="just">
              <a:buNone/>
            </a:pPr>
            <a:r>
              <a:rPr lang="hu-HU" sz="1800" dirty="0">
                <a:latin typeface="Times New Roman" panose="02020603050405020304" pitchFamily="18" charset="0"/>
                <a:ea typeface="Calibri" panose="020F0502020204030204" pitchFamily="34" charset="0"/>
              </a:rPr>
              <a:t>M</a:t>
            </a:r>
            <a:r>
              <a:rPr lang="hu-HU" sz="1800" dirty="0">
                <a:effectLst/>
                <a:latin typeface="Times New Roman" panose="02020603050405020304" pitchFamily="18" charset="0"/>
                <a:ea typeface="Calibri" panose="020F0502020204030204" pitchFamily="34" charset="0"/>
              </a:rPr>
              <a:t>inden jel szerint kizárólag </a:t>
            </a:r>
            <a:r>
              <a:rPr lang="hu-HU" sz="1800" dirty="0" err="1">
                <a:effectLst/>
                <a:latin typeface="Times New Roman" panose="02020603050405020304" pitchFamily="18" charset="0"/>
                <a:ea typeface="Calibri" panose="020F0502020204030204" pitchFamily="34" charset="0"/>
              </a:rPr>
              <a:t>Eleusziszban</a:t>
            </a:r>
            <a:r>
              <a:rPr lang="hu-HU" sz="1800" dirty="0">
                <a:effectLst/>
                <a:latin typeface="Times New Roman" panose="02020603050405020304" pitchFamily="18" charset="0"/>
                <a:ea typeface="Calibri" panose="020F0502020204030204" pitchFamily="34" charset="0"/>
              </a:rPr>
              <a:t> tartották, Démétér papnője valószínűleg a fő </a:t>
            </a:r>
            <a:r>
              <a:rPr lang="hu-HU" sz="1800" dirty="0" err="1">
                <a:effectLst/>
                <a:latin typeface="Times New Roman" panose="02020603050405020304" pitchFamily="18" charset="0"/>
                <a:ea typeface="Calibri" panose="020F0502020204030204" pitchFamily="34" charset="0"/>
              </a:rPr>
              <a:t>celebránsok</a:t>
            </a:r>
            <a:r>
              <a:rPr lang="hu-HU" sz="1800" dirty="0">
                <a:effectLst/>
                <a:latin typeface="Times New Roman" panose="02020603050405020304" pitchFamily="18" charset="0"/>
                <a:ea typeface="Calibri" panose="020F0502020204030204" pitchFamily="34" charset="0"/>
              </a:rPr>
              <a:t> közé tartozott. A közös áldozatot a polgárnők egyéni áldozati adományainak felajánlása követte, melyeket nevükben Démétér papnője áldozott fel az istennőnek az </a:t>
            </a:r>
            <a:r>
              <a:rPr lang="hu-HU" sz="1800" dirty="0" err="1">
                <a:effectLst/>
                <a:latin typeface="Times New Roman" panose="02020603050405020304" pitchFamily="18" charset="0"/>
                <a:ea typeface="Calibri" panose="020F0502020204030204" pitchFamily="34" charset="0"/>
              </a:rPr>
              <a:t>eleusisi</a:t>
            </a:r>
            <a:r>
              <a:rPr lang="hu-HU" sz="1800" dirty="0">
                <a:effectLst/>
                <a:latin typeface="Times New Roman" panose="02020603050405020304" pitchFamily="18" charset="0"/>
                <a:ea typeface="Calibri" panose="020F0502020204030204" pitchFamily="34" charset="0"/>
              </a:rPr>
              <a:t> szentély udvarán álló oltáron. Az ünnep helyszíne kétségtelenül </a:t>
            </a:r>
            <a:r>
              <a:rPr lang="hu-HU" sz="1800" b="1" dirty="0" err="1">
                <a:effectLst/>
                <a:latin typeface="Times New Roman" panose="02020603050405020304" pitchFamily="18" charset="0"/>
                <a:ea typeface="Calibri" panose="020F0502020204030204" pitchFamily="34" charset="0"/>
              </a:rPr>
              <a:t>Eleuszisz</a:t>
            </a:r>
            <a:r>
              <a:rPr lang="hu-HU" sz="1800" b="1" dirty="0">
                <a:effectLst/>
                <a:latin typeface="Times New Roman" panose="02020603050405020304" pitchFamily="18" charset="0"/>
                <a:ea typeface="Calibri" panose="020F0502020204030204" pitchFamily="34" charset="0"/>
              </a:rPr>
              <a:t> Démétér és Koré szentélye </a:t>
            </a:r>
            <a:r>
              <a:rPr lang="hu-HU" sz="1800" dirty="0">
                <a:effectLst/>
                <a:latin typeface="Times New Roman" panose="02020603050405020304" pitchFamily="18" charset="0"/>
                <a:ea typeface="Calibri" panose="020F0502020204030204" pitchFamily="34" charset="0"/>
              </a:rPr>
              <a:t>volt</a:t>
            </a:r>
          </a:p>
          <a:p>
            <a:pPr algn="just">
              <a:lnSpc>
                <a:spcPct val="107000"/>
              </a:lnSpc>
              <a:spcAft>
                <a:spcPts val="800"/>
              </a:spcAft>
              <a:buNone/>
            </a:pP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4/.</a:t>
            </a:r>
            <a:r>
              <a:rPr lang="hu-HU" sz="1800" b="1" kern="100" dirty="0" err="1">
                <a:effectLst/>
                <a:latin typeface="Times New Roman" panose="02020603050405020304" pitchFamily="18" charset="0"/>
                <a:ea typeface="Calibri" panose="020F0502020204030204" pitchFamily="34" charset="0"/>
                <a:cs typeface="Times New Roman" panose="02020603050405020304" pitchFamily="18" charset="0"/>
              </a:rPr>
              <a:t>Proeroszia</a:t>
            </a:r>
            <a:r>
              <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 „szántás előtti áldozatot” Attika több démoszában is megtartották, de az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Eleusziszban</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bemutatott rítus volt a legtekintélyesebb, minden jel szerint az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eleusziszi</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rítus Athén városának szolgálatában állt</a:t>
            </a:r>
            <a:endParaRPr lang="hu-HU"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hu-H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0312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173ADFB1-F14D-3067-E922-E09EE6273E25}"/>
              </a:ext>
            </a:extLst>
          </p:cNvPr>
          <p:cNvSpPr>
            <a:spLocks noGrp="1"/>
          </p:cNvSpPr>
          <p:nvPr>
            <p:ph type="title"/>
          </p:nvPr>
        </p:nvSpPr>
        <p:spPr/>
        <p:txBody>
          <a:bodyPr/>
          <a:lstStyle/>
          <a:p>
            <a:endParaRPr lang="hu-HU"/>
          </a:p>
        </p:txBody>
      </p:sp>
      <p:sp>
        <p:nvSpPr>
          <p:cNvPr id="3" name="Tartalom helye 2">
            <a:extLst>
              <a:ext uri="{FF2B5EF4-FFF2-40B4-BE49-F238E27FC236}">
                <a16:creationId xmlns:a16="http://schemas.microsoft.com/office/drawing/2014/main" id="{39A1FDAD-A6E4-67CC-62E3-18419670842A}"/>
              </a:ext>
            </a:extLst>
          </p:cNvPr>
          <p:cNvSpPr>
            <a:spLocks noGrp="1"/>
          </p:cNvSpPr>
          <p:nvPr>
            <p:ph idx="1"/>
          </p:nvPr>
        </p:nvSpPr>
        <p:spPr/>
        <p:txBody>
          <a:bodyPr>
            <a:normAutofit/>
          </a:bodyPr>
          <a:lstStyle/>
          <a:p>
            <a:pPr algn="just"/>
            <a:r>
              <a:rPr lang="hu-HU" sz="1800" dirty="0">
                <a:effectLst/>
                <a:latin typeface="Times New Roman" panose="02020603050405020304" pitchFamily="18" charset="0"/>
                <a:ea typeface="Calibri" panose="020F0502020204030204" pitchFamily="34" charset="0"/>
                <a:cs typeface="Times New Roman" panose="02020603050405020304" pitchFamily="18" charset="0"/>
              </a:rPr>
              <a:t>5/. </a:t>
            </a:r>
            <a:r>
              <a:rPr lang="hu-HU" sz="1800" b="1" dirty="0" err="1">
                <a:effectLst/>
                <a:latin typeface="Times New Roman" panose="02020603050405020304" pitchFamily="18" charset="0"/>
                <a:ea typeface="Calibri" panose="020F0502020204030204" pitchFamily="34" charset="0"/>
                <a:cs typeface="Times New Roman" panose="02020603050405020304" pitchFamily="18" charset="0"/>
              </a:rPr>
              <a:t>Thesmophoria</a:t>
            </a:r>
            <a:r>
              <a:rPr lang="hu-H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800" dirty="0">
                <a:effectLst/>
                <a:latin typeface="Times New Roman" panose="02020603050405020304" pitchFamily="18" charset="0"/>
                <a:ea typeface="Calibri" panose="020F0502020204030204" pitchFamily="34" charset="0"/>
                <a:cs typeface="Times New Roman" panose="02020603050405020304" pitchFamily="18" charset="0"/>
              </a:rPr>
              <a:t>ünnepe (csak feddhetetlen életű nők vehettek részt, miután kilenc napon át önmegtartóztató életet éltek)</a:t>
            </a:r>
          </a:p>
          <a:p>
            <a:pPr algn="just"/>
            <a:r>
              <a:rPr lang="hu-HU" sz="1800" dirty="0">
                <a:effectLst/>
                <a:latin typeface="Times New Roman" panose="02020603050405020304" pitchFamily="18" charset="0"/>
                <a:ea typeface="Calibri" panose="020F0502020204030204" pitchFamily="34" charset="0"/>
                <a:cs typeface="Times New Roman" panose="02020603050405020304" pitchFamily="18" charset="0"/>
              </a:rPr>
              <a:t>Az ünnep központi elemét az áldozati rítusok képezték: sertéseket vetettek mély, föld alatti vermekbe, amelyet kizárólag a Démétér </a:t>
            </a:r>
            <a:r>
              <a:rPr lang="hu-HU" sz="1800" dirty="0" err="1">
                <a:effectLst/>
                <a:latin typeface="Times New Roman" panose="02020603050405020304" pitchFamily="18" charset="0"/>
                <a:ea typeface="Calibri" panose="020F0502020204030204" pitchFamily="34" charset="0"/>
                <a:cs typeface="Times New Roman" panose="02020603050405020304" pitchFamily="18" charset="0"/>
              </a:rPr>
              <a:t>Thesmophoriához</a:t>
            </a:r>
            <a:r>
              <a:rPr lang="hu-HU" sz="1800" dirty="0">
                <a:effectLst/>
                <a:latin typeface="Times New Roman" panose="02020603050405020304" pitchFamily="18" charset="0"/>
                <a:ea typeface="Calibri" panose="020F0502020204030204" pitchFamily="34" charset="0"/>
                <a:cs typeface="Times New Roman" panose="02020603050405020304" pitchFamily="18" charset="0"/>
              </a:rPr>
              <a:t> beavatott nők végezhettek. Az </a:t>
            </a:r>
            <a:r>
              <a:rPr lang="hu-HU" sz="1800" dirty="0" err="1">
                <a:effectLst/>
                <a:latin typeface="Times New Roman" panose="02020603050405020304" pitchFamily="18" charset="0"/>
                <a:ea typeface="Calibri" panose="020F0502020204030204" pitchFamily="34" charset="0"/>
                <a:cs typeface="Times New Roman" panose="02020603050405020304" pitchFamily="18" charset="0"/>
              </a:rPr>
              <a:t>eleusziszi</a:t>
            </a:r>
            <a:r>
              <a:rPr lang="hu-HU" sz="1800" dirty="0">
                <a:effectLst/>
                <a:latin typeface="Times New Roman" panose="02020603050405020304" pitchFamily="18" charset="0"/>
                <a:ea typeface="Calibri" panose="020F0502020204030204" pitchFamily="34" charset="0"/>
                <a:cs typeface="Times New Roman" panose="02020603050405020304" pitchFamily="18" charset="0"/>
              </a:rPr>
              <a:t> Démétér és Perszephoné kultusza a Démétérnek szentelt </a:t>
            </a:r>
            <a:r>
              <a:rPr lang="hu-HU" sz="1800" dirty="0" err="1">
                <a:effectLst/>
                <a:latin typeface="Times New Roman" panose="02020603050405020304" pitchFamily="18" charset="0"/>
                <a:ea typeface="Calibri" panose="020F0502020204030204" pitchFamily="34" charset="0"/>
                <a:cs typeface="Times New Roman" panose="02020603050405020304" pitchFamily="18" charset="0"/>
              </a:rPr>
              <a:t>Theszmophoria</a:t>
            </a:r>
            <a:r>
              <a:rPr lang="hu-HU" sz="1800" dirty="0">
                <a:effectLst/>
                <a:latin typeface="Times New Roman" panose="02020603050405020304" pitchFamily="18" charset="0"/>
                <a:ea typeface="Calibri" panose="020F0502020204030204" pitchFamily="34" charset="0"/>
                <a:cs typeface="Times New Roman" panose="02020603050405020304" pitchFamily="18" charset="0"/>
              </a:rPr>
              <a:t> ünnepéhez kapcsolódott.</a:t>
            </a:r>
          </a:p>
          <a:p>
            <a:pPr algn="just"/>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6/. </a:t>
            </a:r>
            <a:r>
              <a:rPr lang="hu-HU" sz="1800" b="1" kern="100" dirty="0" err="1">
                <a:effectLst/>
                <a:latin typeface="Times New Roman" panose="02020603050405020304" pitchFamily="18" charset="0"/>
                <a:ea typeface="Calibri" panose="020F0502020204030204" pitchFamily="34" charset="0"/>
                <a:cs typeface="Times New Roman" panose="02020603050405020304" pitchFamily="18" charset="0"/>
              </a:rPr>
              <a:t>Khloia</a:t>
            </a:r>
            <a:r>
              <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rPr>
              <a:t> és a </a:t>
            </a:r>
            <a:r>
              <a:rPr lang="hu-HU" sz="1800" b="1" kern="100" dirty="0" err="1">
                <a:effectLst/>
                <a:latin typeface="Times New Roman" panose="02020603050405020304" pitchFamily="18" charset="0"/>
                <a:ea typeface="Calibri" panose="020F0502020204030204" pitchFamily="34" charset="0"/>
                <a:cs typeface="Times New Roman" panose="02020603050405020304" pitchFamily="18" charset="0"/>
              </a:rPr>
              <a:t>Kalamaia</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(kisebb jelentőségű mezőgazdaság témáját dolgozták fel, közös motívumokat és mítoszokat használnak a gabona eredetéről és elosztásáról)</a:t>
            </a:r>
          </a:p>
          <a:p>
            <a:pPr algn="just"/>
            <a:r>
              <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rPr>
              <a:t>Démétér és Koré</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hu-HU" sz="1800" kern="100" dirty="0">
                <a:latin typeface="Times New Roman" panose="02020603050405020304" pitchFamily="18" charset="0"/>
                <a:ea typeface="Calibri" panose="020F0502020204030204" pitchFamily="34" charset="0"/>
                <a:cs typeface="Times New Roman" panose="02020603050405020304" pitchFamily="18" charset="0"/>
              </a:rPr>
              <a:t>szerepe </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három területre terjed ki (</a:t>
            </a:r>
            <a:r>
              <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rPr>
              <a:t>mezőgazdaság, </a:t>
            </a:r>
            <a:r>
              <a:rPr lang="hu-HU" sz="1800" b="1" kern="100" dirty="0" err="1">
                <a:effectLst/>
                <a:latin typeface="Times New Roman" panose="02020603050405020304" pitchFamily="18" charset="0"/>
                <a:ea typeface="Calibri" panose="020F0502020204030204" pitchFamily="34" charset="0"/>
                <a:cs typeface="Times New Roman" panose="02020603050405020304" pitchFamily="18" charset="0"/>
              </a:rPr>
              <a:t>eszkatológia</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és a nők élete), </a:t>
            </a:r>
            <a:r>
              <a:rPr lang="hu-HU" sz="1800" b="1" kern="100" dirty="0" err="1">
                <a:effectLst/>
                <a:latin typeface="Times New Roman" panose="02020603050405020304" pitchFamily="18" charset="0"/>
                <a:ea typeface="Calibri" panose="020F0502020204030204" pitchFamily="34" charset="0"/>
                <a:cs typeface="Times New Roman" panose="02020603050405020304" pitchFamily="18" charset="0"/>
              </a:rPr>
              <a:t>Eleuszisz</a:t>
            </a:r>
            <a:r>
              <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inkább az </a:t>
            </a:r>
            <a:r>
              <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rPr>
              <a:t>első két területhez kötődik</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mint a harmadikhoz. Ebben az összefüggésben jogos </a:t>
            </a:r>
            <a:r>
              <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hu-HU" sz="1800" b="1" kern="100" dirty="0" err="1">
                <a:effectLst/>
                <a:latin typeface="Times New Roman" panose="02020603050405020304" pitchFamily="18" charset="0"/>
                <a:ea typeface="Calibri" panose="020F0502020204030204" pitchFamily="34" charset="0"/>
                <a:cs typeface="Times New Roman" panose="02020603050405020304" pitchFamily="18" charset="0"/>
              </a:rPr>
              <a:t>eleusziszi</a:t>
            </a:r>
            <a:r>
              <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rPr>
              <a:t> ideológiáról</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beszélni. </a:t>
            </a:r>
          </a:p>
          <a:p>
            <a:pPr>
              <a:lnSpc>
                <a:spcPct val="107000"/>
              </a:lnSpc>
              <a:spcAft>
                <a:spcPts val="800"/>
              </a:spcAft>
              <a:buNone/>
            </a:pPr>
            <a:endParaRPr lang="hu-HU"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hu-H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258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E259560-2805-5F22-2C14-007A1E51FC0E}"/>
              </a:ext>
            </a:extLst>
          </p:cNvPr>
          <p:cNvSpPr>
            <a:spLocks noGrp="1"/>
          </p:cNvSpPr>
          <p:nvPr>
            <p:ph type="title"/>
          </p:nvPr>
        </p:nvSpPr>
        <p:spPr/>
        <p:txBody>
          <a:bodyPr>
            <a:normAutofit/>
          </a:bodyPr>
          <a:lstStyle/>
          <a:p>
            <a:r>
              <a:rPr lang="hu-HU" sz="3600" b="1" dirty="0">
                <a:effectLst/>
                <a:latin typeface="Times New Roman" panose="02020603050405020304" pitchFamily="18" charset="0"/>
                <a:ea typeface="Calibri" panose="020F0502020204030204" pitchFamily="34" charset="0"/>
              </a:rPr>
              <a:t>Az </a:t>
            </a:r>
            <a:r>
              <a:rPr lang="hu-HU" sz="3600" b="1" dirty="0" err="1">
                <a:effectLst/>
                <a:latin typeface="Times New Roman" panose="02020603050405020304" pitchFamily="18" charset="0"/>
                <a:ea typeface="Calibri" panose="020F0502020204030204" pitchFamily="34" charset="0"/>
              </a:rPr>
              <a:t>eleusziszi</a:t>
            </a:r>
            <a:r>
              <a:rPr lang="hu-HU" sz="3600" b="1" dirty="0">
                <a:effectLst/>
                <a:latin typeface="Times New Roman" panose="02020603050405020304" pitchFamily="18" charset="0"/>
                <a:ea typeface="Calibri" panose="020F0502020204030204" pitchFamily="34" charset="0"/>
              </a:rPr>
              <a:t> istenek </a:t>
            </a:r>
            <a:endParaRPr lang="hu-HU" sz="3600" dirty="0">
              <a:latin typeface="Times New Roman" panose="02020603050405020304" pitchFamily="18" charset="0"/>
              <a:cs typeface="Times New Roman" panose="02020603050405020304" pitchFamily="18" charset="0"/>
            </a:endParaRPr>
          </a:p>
        </p:txBody>
      </p:sp>
      <p:sp>
        <p:nvSpPr>
          <p:cNvPr id="3" name="Tartalom helye 2">
            <a:extLst>
              <a:ext uri="{FF2B5EF4-FFF2-40B4-BE49-F238E27FC236}">
                <a16:creationId xmlns:a16="http://schemas.microsoft.com/office/drawing/2014/main" id="{BE718D78-EFED-1411-FEC2-F0E7609089A8}"/>
              </a:ext>
            </a:extLst>
          </p:cNvPr>
          <p:cNvSpPr>
            <a:spLocks noGrp="1"/>
          </p:cNvSpPr>
          <p:nvPr>
            <p:ph idx="1"/>
          </p:nvPr>
        </p:nvSpPr>
        <p:spPr/>
        <p:txBody>
          <a:bodyPr>
            <a:normAutofit fontScale="92500" lnSpcReduction="20000"/>
          </a:bodyPr>
          <a:lstStyle/>
          <a:p>
            <a:pPr algn="just">
              <a:lnSpc>
                <a:spcPct val="107000"/>
              </a:lnSpc>
              <a:spcAft>
                <a:spcPts val="800"/>
              </a:spcAft>
              <a:buNone/>
            </a:pP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A „két istennő” </a:t>
            </a:r>
            <a:r>
              <a:rPr lang="hu-HU" sz="1700" b="1" kern="100" dirty="0">
                <a:effectLst/>
                <a:latin typeface="Times New Roman" panose="02020603050405020304" pitchFamily="18" charset="0"/>
                <a:ea typeface="Calibri" panose="020F0502020204030204" pitchFamily="34" charset="0"/>
                <a:cs typeface="Times New Roman" panose="02020603050405020304" pitchFamily="18" charset="0"/>
              </a:rPr>
              <a:t>Demeter </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és </a:t>
            </a:r>
            <a:r>
              <a:rPr lang="hu-HU" sz="1700" b="1" kern="100" dirty="0" err="1">
                <a:effectLst/>
                <a:latin typeface="Times New Roman" panose="02020603050405020304" pitchFamily="18" charset="0"/>
                <a:ea typeface="Calibri" panose="020F0502020204030204" pitchFamily="34" charset="0"/>
                <a:cs typeface="Times New Roman" panose="02020603050405020304" pitchFamily="18" charset="0"/>
              </a:rPr>
              <a:t>Kore</a:t>
            </a:r>
            <a:r>
              <a:rPr lang="hu-HU" sz="17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(vagy „Anya és </a:t>
            </a:r>
            <a:r>
              <a:rPr lang="hu-HU" sz="1700" kern="100" dirty="0" err="1">
                <a:effectLst/>
                <a:latin typeface="Times New Roman" panose="02020603050405020304" pitchFamily="18" charset="0"/>
                <a:ea typeface="Calibri" panose="020F0502020204030204" pitchFamily="34" charset="0"/>
                <a:cs typeface="Times New Roman" panose="02020603050405020304" pitchFamily="18" charset="0"/>
              </a:rPr>
              <a:t>Kore</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vagy „a nagyobb és a fiatalabb” istennőként is ismerték őket. </a:t>
            </a:r>
            <a:r>
              <a:rPr lang="hu-HU" sz="1700" b="1" dirty="0" err="1">
                <a:effectLst/>
                <a:latin typeface="Times New Roman" panose="02020603050405020304" pitchFamily="18" charset="0"/>
                <a:ea typeface="Calibri" panose="020F0502020204030204" pitchFamily="34" charset="0"/>
                <a:cs typeface="Times New Roman" panose="02020603050405020304" pitchFamily="18" charset="0"/>
              </a:rPr>
              <a:t>Kore</a:t>
            </a:r>
            <a:r>
              <a:rPr lang="hu-HU" sz="1700" b="1"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700" dirty="0">
                <a:effectLst/>
                <a:latin typeface="Times New Roman" panose="02020603050405020304" pitchFamily="18" charset="0"/>
                <a:ea typeface="Calibri" panose="020F0502020204030204" pitchFamily="34" charset="0"/>
                <a:cs typeface="Times New Roman" panose="02020603050405020304" pitchFamily="18" charset="0"/>
              </a:rPr>
              <a:t>valódi neve, </a:t>
            </a:r>
            <a:r>
              <a:rPr lang="hu-HU" sz="1700" b="1" dirty="0">
                <a:effectLst/>
                <a:latin typeface="Times New Roman" panose="02020603050405020304" pitchFamily="18" charset="0"/>
                <a:ea typeface="Calibri" panose="020F0502020204030204" pitchFamily="34" charset="0"/>
                <a:cs typeface="Times New Roman" panose="02020603050405020304" pitchFamily="18" charset="0"/>
              </a:rPr>
              <a:t>Perszephoné</a:t>
            </a:r>
            <a:r>
              <a:rPr lang="hu-HU" sz="1700" dirty="0">
                <a:effectLst/>
                <a:latin typeface="Times New Roman" panose="02020603050405020304" pitchFamily="18" charset="0"/>
                <a:ea typeface="Calibri" panose="020F0502020204030204" pitchFamily="34" charset="0"/>
                <a:cs typeface="Times New Roman" panose="02020603050405020304" pitchFamily="18" charset="0"/>
              </a:rPr>
              <a:t>, hivatalosan nem volt használatban, de időnként még a kultuszdokumentumokban is előkerült.</a:t>
            </a:r>
          </a:p>
          <a:p>
            <a:pPr algn="just">
              <a:lnSpc>
                <a:spcPct val="107000"/>
              </a:lnSpc>
              <a:spcAft>
                <a:spcPts val="800"/>
              </a:spcAft>
              <a:buNone/>
            </a:pPr>
            <a:r>
              <a:rPr lang="hu-HU" sz="1700" b="1"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700" b="1" dirty="0" err="1">
                <a:effectLst/>
                <a:latin typeface="Times New Roman" panose="02020603050405020304" pitchFamily="18" charset="0"/>
                <a:ea typeface="Calibri" panose="020F0502020204030204" pitchFamily="34" charset="0"/>
                <a:cs typeface="Times New Roman" panose="02020603050405020304" pitchFamily="18" charset="0"/>
              </a:rPr>
              <a:t>Triptolemosz</a:t>
            </a:r>
            <a:r>
              <a:rPr lang="hu-HU"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700" dirty="0" err="1">
                <a:effectLst/>
                <a:latin typeface="Times New Roman" panose="02020603050405020304" pitchFamily="18" charset="0"/>
                <a:ea typeface="Calibri" panose="020F0502020204030204" pitchFamily="34" charset="0"/>
                <a:cs typeface="Times New Roman" panose="02020603050405020304" pitchFamily="18" charset="0"/>
              </a:rPr>
              <a:t>Eleuszi</a:t>
            </a:r>
            <a:r>
              <a:rPr lang="hu-HU" sz="1700" dirty="0">
                <a:effectLst/>
                <a:latin typeface="Times New Roman" panose="02020603050405020304" pitchFamily="18" charset="0"/>
                <a:ea typeface="Calibri" panose="020F0502020204030204" pitchFamily="34" charset="0"/>
                <a:cs typeface="Times New Roman" panose="02020603050405020304" pitchFamily="18" charset="0"/>
              </a:rPr>
              <a:t> királyfi volt, </a:t>
            </a:r>
            <a:r>
              <a:rPr lang="hu-HU" sz="1700" dirty="0" err="1">
                <a:effectLst/>
                <a:latin typeface="Times New Roman" panose="02020603050405020304" pitchFamily="18" charset="0"/>
                <a:ea typeface="Calibri" panose="020F0502020204030204" pitchFamily="34" charset="0"/>
                <a:cs typeface="Times New Roman" panose="02020603050405020304" pitchFamily="18" charset="0"/>
              </a:rPr>
              <a:t>Keleosz</a:t>
            </a:r>
            <a:r>
              <a:rPr lang="hu-HU" sz="1700" dirty="0">
                <a:effectLst/>
                <a:latin typeface="Times New Roman" panose="02020603050405020304" pitchFamily="18" charset="0"/>
                <a:ea typeface="Calibri" panose="020F0502020204030204" pitchFamily="34" charset="0"/>
                <a:cs typeface="Times New Roman" panose="02020603050405020304" pitchFamily="18" charset="0"/>
              </a:rPr>
              <a:t> és </a:t>
            </a:r>
            <a:r>
              <a:rPr lang="hu-HU" sz="1700" dirty="0" err="1">
                <a:effectLst/>
                <a:latin typeface="Times New Roman" panose="02020603050405020304" pitchFamily="18" charset="0"/>
                <a:ea typeface="Calibri" panose="020F0502020204030204" pitchFamily="34" charset="0"/>
                <a:cs typeface="Times New Roman" panose="02020603050405020304" pitchFamily="18" charset="0"/>
              </a:rPr>
              <a:t>Metaneira</a:t>
            </a:r>
            <a:r>
              <a:rPr lang="hu-HU" sz="1700" dirty="0">
                <a:effectLst/>
                <a:latin typeface="Times New Roman" panose="02020603050405020304" pitchFamily="18" charset="0"/>
                <a:ea typeface="Calibri" panose="020F0502020204030204" pitchFamily="34" charset="0"/>
                <a:cs typeface="Times New Roman" panose="02020603050405020304" pitchFamily="18" charset="0"/>
              </a:rPr>
              <a:t> fia. Nevének jelentése: háromszor harcoló. Perszephoné elrablása után ő vezette először nyomra a lányát kereső Démétért. </a:t>
            </a:r>
          </a:p>
          <a:p>
            <a:pPr algn="just">
              <a:lnSpc>
                <a:spcPct val="107000"/>
              </a:lnSpc>
              <a:spcAft>
                <a:spcPts val="800"/>
              </a:spcAft>
              <a:buNone/>
            </a:pPr>
            <a:r>
              <a:rPr lang="hu-HU" sz="1700" dirty="0">
                <a:effectLst/>
                <a:latin typeface="Times New Roman" panose="02020603050405020304" pitchFamily="18" charset="0"/>
                <a:ea typeface="Calibri" panose="020F0502020204030204" pitchFamily="34" charset="0"/>
                <a:cs typeface="Times New Roman" panose="02020603050405020304" pitchFamily="18" charset="0"/>
              </a:rPr>
              <a:t>      Az istennő ezért, megtanította a gabonatermesztés titkára. </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Szárnyas sárkányoktól vont szekeret is adományozott neki, hogy azon járva tudását mindenfelé elterjessze és osztogassa Demeter ajándékait a világ minden tájára, rendszeres kultusztárgy volt, és számtalan ábrázolás található róla a vázákon.</a:t>
            </a:r>
          </a:p>
          <a:p>
            <a:pPr algn="just">
              <a:lnSpc>
                <a:spcPct val="107000"/>
              </a:lnSpc>
              <a:spcAft>
                <a:spcPts val="800"/>
              </a:spcAft>
              <a:buNone/>
            </a:pPr>
            <a:r>
              <a:rPr lang="hu-HU" sz="17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700" b="1" kern="100" dirty="0" err="1">
                <a:effectLst/>
                <a:latin typeface="Times New Roman" panose="02020603050405020304" pitchFamily="18" charset="0"/>
                <a:ea typeface="Calibri" panose="020F0502020204030204" pitchFamily="34" charset="0"/>
                <a:cs typeface="Times New Roman" panose="02020603050405020304" pitchFamily="18" charset="0"/>
              </a:rPr>
              <a:t>Iacchosz</a:t>
            </a:r>
            <a:r>
              <a:rPr lang="hu-HU" sz="1700" b="1"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a dal szent alakja, amelyet az </a:t>
            </a:r>
            <a:r>
              <a:rPr lang="hu-HU" sz="1700" kern="100" dirty="0" err="1">
                <a:effectLst/>
                <a:latin typeface="Times New Roman" panose="02020603050405020304" pitchFamily="18" charset="0"/>
                <a:ea typeface="Calibri" panose="020F0502020204030204" pitchFamily="34" charset="0"/>
                <a:cs typeface="Times New Roman" panose="02020603050405020304" pitchFamily="18" charset="0"/>
              </a:rPr>
              <a:t>Eleusziszhez</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vezető menet során énekeltek, központi szereplő az elképzelt </a:t>
            </a:r>
            <a:r>
              <a:rPr lang="hu-HU" sz="1700" kern="100" dirty="0" err="1">
                <a:effectLst/>
                <a:latin typeface="Times New Roman" panose="02020603050405020304" pitchFamily="18" charset="0"/>
                <a:ea typeface="Calibri" panose="020F0502020204030204" pitchFamily="34" charset="0"/>
                <a:cs typeface="Times New Roman" panose="02020603050405020304" pitchFamily="18" charset="0"/>
              </a:rPr>
              <a:t>Eleusziszben</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még akkor is, ha helye az áldozatok fogadásában bizonytalan. Azonosítják Dionüszosszal és Bakkhosszal. </a:t>
            </a:r>
            <a:r>
              <a:rPr lang="hu-HU" sz="1700" kern="100" dirty="0" err="1">
                <a:effectLst/>
                <a:latin typeface="Times New Roman" panose="02020603050405020304" pitchFamily="18" charset="0"/>
                <a:ea typeface="Calibri" panose="020F0502020204030204" pitchFamily="34" charset="0"/>
                <a:cs typeface="Times New Roman" panose="02020603050405020304" pitchFamily="18" charset="0"/>
              </a:rPr>
              <a:t>Iakkhoszt</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szólították az </a:t>
            </a:r>
            <a:r>
              <a:rPr lang="hu-HU" sz="1700" kern="100" dirty="0" err="1">
                <a:effectLst/>
                <a:latin typeface="Times New Roman" panose="02020603050405020304" pitchFamily="18" charset="0"/>
                <a:ea typeface="Calibri" panose="020F0502020204030204" pitchFamily="34" charset="0"/>
                <a:cs typeface="Times New Roman" panose="02020603050405020304" pitchFamily="18" charset="0"/>
              </a:rPr>
              <a:t>eleusziszi</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szertartásokon, s e szent kiáltásból lett az istennév.</a:t>
            </a:r>
          </a:p>
          <a:p>
            <a:pPr>
              <a:lnSpc>
                <a:spcPct val="107000"/>
              </a:lnSpc>
              <a:spcAft>
                <a:spcPts val="800"/>
              </a:spcAft>
              <a:buNone/>
            </a:pPr>
            <a:endParaRPr lang="hu-HU"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hu-HU"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hu-HU" sz="1600" dirty="0">
              <a:effectLst/>
              <a:latin typeface="Times New Roman" panose="02020603050405020304" pitchFamily="18" charset="0"/>
              <a:ea typeface="Calibri" panose="020F0502020204030204" pitchFamily="34" charset="0"/>
            </a:endParaRPr>
          </a:p>
          <a:p>
            <a:pPr>
              <a:lnSpc>
                <a:spcPct val="107000"/>
              </a:lnSpc>
              <a:spcAft>
                <a:spcPts val="800"/>
              </a:spcAft>
              <a:buNone/>
            </a:pPr>
            <a:endParaRPr lang="hu-HU"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hu-H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456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C9F574C-F803-32EB-2C97-BE8D3A1F6F4B}"/>
              </a:ext>
            </a:extLst>
          </p:cNvPr>
          <p:cNvSpPr>
            <a:spLocks noGrp="1"/>
          </p:cNvSpPr>
          <p:nvPr>
            <p:ph type="title"/>
          </p:nvPr>
        </p:nvSpPr>
        <p:spPr/>
        <p:txBody>
          <a:bodyPr>
            <a:normAutofit/>
          </a:bodyPr>
          <a:lstStyle/>
          <a:p>
            <a:pPr algn="l"/>
            <a:r>
              <a:rPr lang="hu-HU" sz="1800" dirty="0">
                <a:latin typeface="Times New Roman" panose="02020603050405020304" pitchFamily="18" charset="0"/>
                <a:cs typeface="Times New Roman" panose="02020603050405020304" pitchFamily="18" charset="0"/>
              </a:rPr>
              <a:t>       Démétér és </a:t>
            </a:r>
            <a:r>
              <a:rPr lang="hu-HU" sz="1800" dirty="0" err="1">
                <a:latin typeface="Times New Roman" panose="02020603050405020304" pitchFamily="18" charset="0"/>
                <a:cs typeface="Times New Roman" panose="02020603050405020304" pitchFamily="18" charset="0"/>
              </a:rPr>
              <a:t>Kore</a:t>
            </a:r>
            <a:r>
              <a:rPr lang="hu-HU" sz="1800" dirty="0">
                <a:latin typeface="Times New Roman" panose="02020603050405020304" pitchFamily="18" charset="0"/>
                <a:cs typeface="Times New Roman" panose="02020603050405020304" pitchFamily="18" charset="0"/>
              </a:rPr>
              <a:t>                                       </a:t>
            </a:r>
            <a:r>
              <a:rPr lang="hu-HU" sz="1800" dirty="0" err="1">
                <a:latin typeface="Times New Roman" panose="02020603050405020304" pitchFamily="18" charset="0"/>
                <a:cs typeface="Times New Roman" panose="02020603050405020304" pitchFamily="18" charset="0"/>
              </a:rPr>
              <a:t>Triptomelosz</a:t>
            </a:r>
            <a:r>
              <a:rPr lang="hu-HU" sz="1800" dirty="0">
                <a:latin typeface="Times New Roman" panose="02020603050405020304" pitchFamily="18" charset="0"/>
                <a:cs typeface="Times New Roman" panose="02020603050405020304" pitchFamily="18" charset="0"/>
              </a:rPr>
              <a:t>                                                   </a:t>
            </a:r>
            <a:r>
              <a:rPr lang="hu-HU" sz="1800" dirty="0" err="1">
                <a:latin typeface="Times New Roman" panose="02020603050405020304" pitchFamily="18" charset="0"/>
                <a:cs typeface="Times New Roman" panose="02020603050405020304" pitchFamily="18" charset="0"/>
              </a:rPr>
              <a:t>Iacchosz</a:t>
            </a:r>
            <a:endParaRPr lang="hu-HU" sz="1800" dirty="0">
              <a:latin typeface="Times New Roman" panose="02020603050405020304" pitchFamily="18" charset="0"/>
              <a:cs typeface="Times New Roman" panose="02020603050405020304" pitchFamily="18" charset="0"/>
            </a:endParaRPr>
          </a:p>
        </p:txBody>
      </p:sp>
      <p:pic>
        <p:nvPicPr>
          <p:cNvPr id="5" name="Tartalom helye 4">
            <a:extLst>
              <a:ext uri="{FF2B5EF4-FFF2-40B4-BE49-F238E27FC236}">
                <a16:creationId xmlns:a16="http://schemas.microsoft.com/office/drawing/2014/main" id="{7BBA2239-52F5-7098-55E4-354AD85E6F1F}"/>
              </a:ext>
            </a:extLst>
          </p:cNvPr>
          <p:cNvPicPr>
            <a:picLocks noGrp="1" noChangeAspect="1"/>
          </p:cNvPicPr>
          <p:nvPr>
            <p:ph idx="1"/>
          </p:nvPr>
        </p:nvPicPr>
        <p:blipFill>
          <a:blip r:embed="rId2"/>
          <a:stretch>
            <a:fillRect/>
          </a:stretch>
        </p:blipFill>
        <p:spPr>
          <a:xfrm>
            <a:off x="578429" y="2522137"/>
            <a:ext cx="3893087" cy="3353732"/>
          </a:xfrm>
          <a:prstGeom prst="rect">
            <a:avLst/>
          </a:prstGeom>
        </p:spPr>
      </p:pic>
      <p:pic>
        <p:nvPicPr>
          <p:cNvPr id="7" name="Kép 6">
            <a:extLst>
              <a:ext uri="{FF2B5EF4-FFF2-40B4-BE49-F238E27FC236}">
                <a16:creationId xmlns:a16="http://schemas.microsoft.com/office/drawing/2014/main" id="{F049DD2F-852F-9596-BB92-53A49F8124E9}"/>
              </a:ext>
            </a:extLst>
          </p:cNvPr>
          <p:cNvPicPr>
            <a:picLocks noChangeAspect="1"/>
          </p:cNvPicPr>
          <p:nvPr/>
        </p:nvPicPr>
        <p:blipFill>
          <a:blip r:embed="rId3"/>
          <a:stretch>
            <a:fillRect/>
          </a:stretch>
        </p:blipFill>
        <p:spPr>
          <a:xfrm>
            <a:off x="4471516" y="2522137"/>
            <a:ext cx="3004458" cy="3353731"/>
          </a:xfrm>
          <a:prstGeom prst="rect">
            <a:avLst/>
          </a:prstGeom>
        </p:spPr>
      </p:pic>
      <p:pic>
        <p:nvPicPr>
          <p:cNvPr id="9" name="Kép 8">
            <a:extLst>
              <a:ext uri="{FF2B5EF4-FFF2-40B4-BE49-F238E27FC236}">
                <a16:creationId xmlns:a16="http://schemas.microsoft.com/office/drawing/2014/main" id="{0D73B9BD-4555-E3B2-E1F0-D6730D27C8F5}"/>
              </a:ext>
            </a:extLst>
          </p:cNvPr>
          <p:cNvPicPr>
            <a:picLocks noChangeAspect="1"/>
          </p:cNvPicPr>
          <p:nvPr/>
        </p:nvPicPr>
        <p:blipFill>
          <a:blip r:embed="rId4"/>
          <a:stretch>
            <a:fillRect/>
          </a:stretch>
        </p:blipFill>
        <p:spPr>
          <a:xfrm>
            <a:off x="7475974" y="2522135"/>
            <a:ext cx="4033280" cy="3353731"/>
          </a:xfrm>
          <a:prstGeom prst="rect">
            <a:avLst/>
          </a:prstGeom>
        </p:spPr>
      </p:pic>
    </p:spTree>
    <p:extLst>
      <p:ext uri="{BB962C8B-B14F-4D97-AF65-F5344CB8AC3E}">
        <p14:creationId xmlns:p14="http://schemas.microsoft.com/office/powerpoint/2010/main" val="3109094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2AC0F86-9A78-4E84-A4B4-ADB8B2629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4AF78B9E-8BE2-4706-9377-A05FA25ABA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3" name="Picture 12">
              <a:extLst>
                <a:ext uri="{FF2B5EF4-FFF2-40B4-BE49-F238E27FC236}">
                  <a16:creationId xmlns:a16="http://schemas.microsoft.com/office/drawing/2014/main" id="{32CDFDE2-4DB3-4623-BA21-187D1B710FB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4" name="Rectangle 13">
              <a:extLst>
                <a:ext uri="{FF2B5EF4-FFF2-40B4-BE49-F238E27FC236}">
                  <a16:creationId xmlns:a16="http://schemas.microsoft.com/office/drawing/2014/main" id="{ED74B2AA-1443-4E9B-8462-F7F5B8525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hu-HU"/>
            </a:p>
          </p:txBody>
        </p:sp>
        <p:pic>
          <p:nvPicPr>
            <p:cNvPr id="15" name="Picture 14">
              <a:extLst>
                <a:ext uri="{FF2B5EF4-FFF2-40B4-BE49-F238E27FC236}">
                  <a16:creationId xmlns:a16="http://schemas.microsoft.com/office/drawing/2014/main" id="{9BB652B6-7300-49EC-9422-EF5342492A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6" name="Picture 15">
              <a:extLst>
                <a:ext uri="{FF2B5EF4-FFF2-40B4-BE49-F238E27FC236}">
                  <a16:creationId xmlns:a16="http://schemas.microsoft.com/office/drawing/2014/main" id="{D0909587-01DE-424D-A15F-DAA28CF2CD3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Cím 1">
            <a:extLst>
              <a:ext uri="{FF2B5EF4-FFF2-40B4-BE49-F238E27FC236}">
                <a16:creationId xmlns:a16="http://schemas.microsoft.com/office/drawing/2014/main" id="{1D18E7B5-C006-8560-F09C-BE7195FEB890}"/>
              </a:ext>
            </a:extLst>
          </p:cNvPr>
          <p:cNvSpPr>
            <a:spLocks noGrp="1"/>
          </p:cNvSpPr>
          <p:nvPr>
            <p:ph type="title"/>
          </p:nvPr>
        </p:nvSpPr>
        <p:spPr>
          <a:xfrm>
            <a:off x="7535825" y="982132"/>
            <a:ext cx="3360772" cy="1303867"/>
          </a:xfrm>
        </p:spPr>
        <p:txBody>
          <a:bodyPr>
            <a:normAutofit/>
          </a:bodyPr>
          <a:lstStyle/>
          <a:p>
            <a:pPr>
              <a:lnSpc>
                <a:spcPct val="90000"/>
              </a:lnSpc>
              <a:spcAft>
                <a:spcPts val="800"/>
              </a:spcAft>
            </a:pPr>
            <a:r>
              <a:rPr lang="hu-HU" b="1" kern="100">
                <a:effectLst/>
                <a:latin typeface="Times New Roman" panose="02020603050405020304" pitchFamily="18" charset="0"/>
                <a:ea typeface="Calibri" panose="020F0502020204030204" pitchFamily="34" charset="0"/>
                <a:cs typeface="Times New Roman" panose="02020603050405020304" pitchFamily="18" charset="0"/>
              </a:rPr>
              <a:t>Isten-istennő</a:t>
            </a:r>
            <a:br>
              <a:rPr lang="hu-HU" kern="100">
                <a:effectLst/>
                <a:latin typeface="Calibri" panose="020F0502020204030204" pitchFamily="34" charset="0"/>
                <a:ea typeface="Calibri" panose="020F0502020204030204" pitchFamily="34" charset="0"/>
                <a:cs typeface="Times New Roman" panose="02020603050405020304" pitchFamily="18" charset="0"/>
              </a:rPr>
            </a:br>
            <a:endParaRPr lang="hu-HU">
              <a:latin typeface="Times New Roman" panose="02020603050405020304" pitchFamily="18" charset="0"/>
              <a:cs typeface="Times New Roman" panose="02020603050405020304" pitchFamily="18" charset="0"/>
            </a:endParaRPr>
          </a:p>
        </p:txBody>
      </p:sp>
      <p:sp>
        <p:nvSpPr>
          <p:cNvPr id="18" name="Rectangle 17">
            <a:extLst>
              <a:ext uri="{FF2B5EF4-FFF2-40B4-BE49-F238E27FC236}">
                <a16:creationId xmlns:a16="http://schemas.microsoft.com/office/drawing/2014/main" id="{69A54E25-1C05-48E5-A5CC-3778C1D363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3" y="1092200"/>
            <a:ext cx="5942687"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ép 4">
            <a:extLst>
              <a:ext uri="{FF2B5EF4-FFF2-40B4-BE49-F238E27FC236}">
                <a16:creationId xmlns:a16="http://schemas.microsoft.com/office/drawing/2014/main" id="{102FC584-17CB-7E92-6900-5994F650EFFF}"/>
              </a:ext>
            </a:extLst>
          </p:cNvPr>
          <p:cNvPicPr>
            <a:picLocks noChangeAspect="1"/>
          </p:cNvPicPr>
          <p:nvPr/>
        </p:nvPicPr>
        <p:blipFill>
          <a:blip r:embed="rId5"/>
          <a:srcRect l="5290" r="17417" b="-1"/>
          <a:stretch>
            <a:fillRect/>
          </a:stretch>
        </p:blipFill>
        <p:spPr>
          <a:xfrm>
            <a:off x="1163341" y="760002"/>
            <a:ext cx="5817155" cy="4847302"/>
          </a:xfrm>
          <a:prstGeom prst="rect">
            <a:avLst/>
          </a:prstGeom>
        </p:spPr>
      </p:pic>
      <p:cxnSp>
        <p:nvCxnSpPr>
          <p:cNvPr id="20" name="Straight Connector 19">
            <a:extLst>
              <a:ext uri="{FF2B5EF4-FFF2-40B4-BE49-F238E27FC236}">
                <a16:creationId xmlns:a16="http://schemas.microsoft.com/office/drawing/2014/main" id="{0E5D0023-B23E-4823-8D72-B07FFF8CAE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20089" y="2400639"/>
            <a:ext cx="337650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Tartalom helye 2">
            <a:extLst>
              <a:ext uri="{FF2B5EF4-FFF2-40B4-BE49-F238E27FC236}">
                <a16:creationId xmlns:a16="http://schemas.microsoft.com/office/drawing/2014/main" id="{5A43D02D-64BD-126C-F85D-4E51F7D47F9A}"/>
              </a:ext>
            </a:extLst>
          </p:cNvPr>
          <p:cNvSpPr>
            <a:spLocks noGrp="1"/>
          </p:cNvSpPr>
          <p:nvPr>
            <p:ph idx="1"/>
          </p:nvPr>
        </p:nvSpPr>
        <p:spPr>
          <a:xfrm>
            <a:off x="7051066" y="2658531"/>
            <a:ext cx="4545482" cy="3217336"/>
          </a:xfrm>
        </p:spPr>
        <p:txBody>
          <a:bodyPr>
            <a:normAutofit/>
          </a:bodyPr>
          <a:lstStyle/>
          <a:p>
            <a:pPr algn="just">
              <a:lnSpc>
                <a:spcPct val="90000"/>
              </a:lnSpc>
              <a:spcAft>
                <a:spcPts val="800"/>
              </a:spcAft>
              <a:buNone/>
            </a:pP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2000" kern="100" dirty="0">
                <a:latin typeface="Times New Roman" panose="02020603050405020304" pitchFamily="18" charset="0"/>
                <a:ea typeface="Calibri" panose="020F0502020204030204" pitchFamily="34" charset="0"/>
                <a:cs typeface="Times New Roman" panose="02020603050405020304" pitchFamily="18" charset="0"/>
              </a:rPr>
              <a:t>IV. </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században készült,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Eleuszis</a:t>
            </a:r>
            <a:r>
              <a:rPr lang="hu-HU" sz="2000" kern="100" dirty="0" err="1">
                <a:latin typeface="Times New Roman" panose="02020603050405020304" pitchFamily="18" charset="0"/>
                <a:ea typeface="Calibri" panose="020F0502020204030204" pitchFamily="34" charset="0"/>
                <a:cs typeface="Times New Roman" panose="02020603050405020304" pitchFamily="18" charset="0"/>
              </a:rPr>
              <a:t>z</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ban</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felajánlott reliefen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Lysimachides</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által, </a:t>
            </a:r>
            <a:r>
              <a:rPr lang="hu-HU" sz="2000" b="1" kern="100" dirty="0">
                <a:effectLst/>
                <a:latin typeface="Times New Roman" panose="02020603050405020304" pitchFamily="18" charset="0"/>
                <a:ea typeface="Calibri" panose="020F0502020204030204" pitchFamily="34" charset="0"/>
                <a:cs typeface="Times New Roman" panose="02020603050405020304" pitchFamily="18" charset="0"/>
              </a:rPr>
              <a:t>Demeterrel és </a:t>
            </a:r>
            <a:r>
              <a:rPr lang="hu-HU" sz="2000" b="1" kern="100" dirty="0" err="1">
                <a:effectLst/>
                <a:latin typeface="Times New Roman" panose="02020603050405020304" pitchFamily="18" charset="0"/>
                <a:ea typeface="Calibri" panose="020F0502020204030204" pitchFamily="34" charset="0"/>
                <a:cs typeface="Times New Roman" panose="02020603050405020304" pitchFamily="18" charset="0"/>
              </a:rPr>
              <a:t>Kore-val</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azonosítva</a:t>
            </a:r>
            <a:r>
              <a:rPr lang="hu-HU" sz="2000" kern="100" dirty="0">
                <a:latin typeface="Times New Roman" panose="02020603050405020304" pitchFamily="18" charset="0"/>
                <a:ea typeface="Calibri" panose="020F0502020204030204" pitchFamily="34" charset="0"/>
                <a:cs typeface="Times New Roman" panose="02020603050405020304" pitchFamily="18" charset="0"/>
              </a:rPr>
              <a:t> </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láthatók (feliratokkal megjelölve) Két azonos méretű asztal jelenik meg, tele étellel; az egyiknél Démétér és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Kore</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ül, a másikon pedig „isten” hajol meg, bal kezében edényt, jobb kezében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rhyton</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-t tartva.</a:t>
            </a:r>
          </a:p>
          <a:p>
            <a:pPr>
              <a:lnSpc>
                <a:spcPct val="90000"/>
              </a:lnSpc>
            </a:pPr>
            <a:endParaRPr lang="hu-HU" sz="1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3322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028" name="Rectangle 1030">
            <a:extLst>
              <a:ext uri="{FF2B5EF4-FFF2-40B4-BE49-F238E27FC236}">
                <a16:creationId xmlns:a16="http://schemas.microsoft.com/office/drawing/2014/main" id="{C9E76E2D-2ED3-45C1-A335-71934FC223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29" name="Group 1032">
            <a:extLst>
              <a:ext uri="{FF2B5EF4-FFF2-40B4-BE49-F238E27FC236}">
                <a16:creationId xmlns:a16="http://schemas.microsoft.com/office/drawing/2014/main" id="{ADD216A1-07A9-4F23-BB85-9CD91F2855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034" name="Picture 1033">
              <a:extLst>
                <a:ext uri="{FF2B5EF4-FFF2-40B4-BE49-F238E27FC236}">
                  <a16:creationId xmlns:a16="http://schemas.microsoft.com/office/drawing/2014/main" id="{A85D7B41-2CBB-4857-BA18-CFDC93EE877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30" name="Rectangle 1034">
              <a:extLst>
                <a:ext uri="{FF2B5EF4-FFF2-40B4-BE49-F238E27FC236}">
                  <a16:creationId xmlns:a16="http://schemas.microsoft.com/office/drawing/2014/main" id="{0E23FC1E-9814-4FAD-B7F1-2076FD047D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hu-HU"/>
            </a:p>
          </p:txBody>
        </p:sp>
        <p:pic>
          <p:nvPicPr>
            <p:cNvPr id="1036" name="Picture 1035">
              <a:extLst>
                <a:ext uri="{FF2B5EF4-FFF2-40B4-BE49-F238E27FC236}">
                  <a16:creationId xmlns:a16="http://schemas.microsoft.com/office/drawing/2014/main" id="{E7FBC424-5E22-41A5-BA7C-979C5EF5B10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037" name="Picture 1036">
              <a:extLst>
                <a:ext uri="{FF2B5EF4-FFF2-40B4-BE49-F238E27FC236}">
                  <a16:creationId xmlns:a16="http://schemas.microsoft.com/office/drawing/2014/main" id="{CB37BF52-25D3-4B6B-956C-1D36DA41213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Cím 1">
            <a:extLst>
              <a:ext uri="{FF2B5EF4-FFF2-40B4-BE49-F238E27FC236}">
                <a16:creationId xmlns:a16="http://schemas.microsoft.com/office/drawing/2014/main" id="{B35C8FCC-8609-BDDC-EDA6-35B8918A4295}"/>
              </a:ext>
            </a:extLst>
          </p:cNvPr>
          <p:cNvSpPr>
            <a:spLocks noGrp="1"/>
          </p:cNvSpPr>
          <p:nvPr>
            <p:ph type="title"/>
          </p:nvPr>
        </p:nvSpPr>
        <p:spPr>
          <a:xfrm>
            <a:off x="4626508" y="982132"/>
            <a:ext cx="6270090" cy="1303867"/>
          </a:xfrm>
        </p:spPr>
        <p:txBody>
          <a:bodyPr>
            <a:normAutofit/>
          </a:bodyPr>
          <a:lstStyle/>
          <a:p>
            <a:endParaRPr lang="hu-HU"/>
          </a:p>
        </p:txBody>
      </p:sp>
      <p:sp>
        <p:nvSpPr>
          <p:cNvPr id="1032" name="Rectangle 1038">
            <a:extLst>
              <a:ext uri="{FF2B5EF4-FFF2-40B4-BE49-F238E27FC236}">
                <a16:creationId xmlns:a16="http://schemas.microsoft.com/office/drawing/2014/main" id="{CF52CEB6-D9A4-45C7-80A0-6C1EAB898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4" y="1092200"/>
            <a:ext cx="3072384" cy="453542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ép 4">
            <a:extLst>
              <a:ext uri="{FF2B5EF4-FFF2-40B4-BE49-F238E27FC236}">
                <a16:creationId xmlns:a16="http://schemas.microsoft.com/office/drawing/2014/main" id="{05EF8525-5434-B1D3-1741-ADD94093FE84}"/>
              </a:ext>
            </a:extLst>
          </p:cNvPr>
          <p:cNvPicPr>
            <a:picLocks noChangeAspect="1"/>
          </p:cNvPicPr>
          <p:nvPr/>
        </p:nvPicPr>
        <p:blipFill>
          <a:blip r:embed="rId5"/>
          <a:srcRect l="16852" r="16863" b="4"/>
          <a:stretch>
            <a:fillRect/>
          </a:stretch>
        </p:blipFill>
        <p:spPr>
          <a:xfrm>
            <a:off x="2651233" y="1091073"/>
            <a:ext cx="1484787" cy="2256843"/>
          </a:xfrm>
          <a:prstGeom prst="rect">
            <a:avLst/>
          </a:prstGeom>
        </p:spPr>
      </p:pic>
      <p:pic>
        <p:nvPicPr>
          <p:cNvPr id="9" name="Kép 8">
            <a:extLst>
              <a:ext uri="{FF2B5EF4-FFF2-40B4-BE49-F238E27FC236}">
                <a16:creationId xmlns:a16="http://schemas.microsoft.com/office/drawing/2014/main" id="{DF671321-3B1C-5102-2220-77CCEDB01996}"/>
              </a:ext>
            </a:extLst>
          </p:cNvPr>
          <p:cNvPicPr>
            <a:picLocks noChangeAspect="1"/>
          </p:cNvPicPr>
          <p:nvPr/>
        </p:nvPicPr>
        <p:blipFill>
          <a:blip r:embed="rId6"/>
          <a:srcRect l="25452" r="7150" b="4"/>
          <a:stretch>
            <a:fillRect/>
          </a:stretch>
        </p:blipFill>
        <p:spPr>
          <a:xfrm>
            <a:off x="2663088" y="3388430"/>
            <a:ext cx="1423031" cy="2218379"/>
          </a:xfrm>
          <a:prstGeom prst="rect">
            <a:avLst/>
          </a:prstGeom>
        </p:spPr>
      </p:pic>
      <p:cxnSp>
        <p:nvCxnSpPr>
          <p:cNvPr id="1038" name="Straight Connector 1040">
            <a:extLst>
              <a:ext uri="{FF2B5EF4-FFF2-40B4-BE49-F238E27FC236}">
                <a16:creationId xmlns:a16="http://schemas.microsoft.com/office/drawing/2014/main" id="{66CDF47F-2462-4401-9F2E-4CB92A614FA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44033" y="2400639"/>
            <a:ext cx="6035040" cy="0"/>
          </a:xfrm>
          <a:prstGeom prst="line">
            <a:avLst/>
          </a:prstGeom>
        </p:spPr>
        <p:style>
          <a:lnRef idx="2">
            <a:schemeClr val="accent1"/>
          </a:lnRef>
          <a:fillRef idx="0">
            <a:schemeClr val="accent1"/>
          </a:fillRef>
          <a:effectRef idx="1">
            <a:schemeClr val="accent1"/>
          </a:effectRef>
          <a:fontRef idx="minor">
            <a:schemeClr val="tx1"/>
          </a:fontRef>
        </p:style>
      </p:cxnSp>
      <p:pic>
        <p:nvPicPr>
          <p:cNvPr id="1026" name="Picture 2">
            <a:extLst>
              <a:ext uri="{FF2B5EF4-FFF2-40B4-BE49-F238E27FC236}">
                <a16:creationId xmlns:a16="http://schemas.microsoft.com/office/drawing/2014/main" id="{D61675BE-6F46-D450-040F-F04A8F4A384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3616" r="9660" b="4"/>
          <a:stretch>
            <a:fillRect/>
          </a:stretch>
        </p:blipFill>
        <p:spPr bwMode="auto">
          <a:xfrm>
            <a:off x="1143952" y="1139747"/>
            <a:ext cx="1450632" cy="2218379"/>
          </a:xfrm>
          <a:prstGeom prst="rect">
            <a:avLst/>
          </a:prstGeom>
          <a:noFill/>
          <a:extLst>
            <a:ext uri="{909E8E84-426E-40DD-AFC4-6F175D3DCCD1}">
              <a14:hiddenFill xmlns:a14="http://schemas.microsoft.com/office/drawing/2010/main">
                <a:solidFill>
                  <a:srgbClr val="FFFFFF"/>
                </a:solidFill>
              </a14:hiddenFill>
            </a:ext>
          </a:extLst>
        </p:spPr>
      </p:pic>
      <p:pic>
        <p:nvPicPr>
          <p:cNvPr id="7" name="Kép 6">
            <a:extLst>
              <a:ext uri="{FF2B5EF4-FFF2-40B4-BE49-F238E27FC236}">
                <a16:creationId xmlns:a16="http://schemas.microsoft.com/office/drawing/2014/main" id="{DD67B734-C1D9-E810-5570-7D9A635D0683}"/>
              </a:ext>
            </a:extLst>
          </p:cNvPr>
          <p:cNvPicPr>
            <a:picLocks noChangeAspect="1"/>
          </p:cNvPicPr>
          <p:nvPr/>
        </p:nvPicPr>
        <p:blipFill>
          <a:blip r:embed="rId8"/>
          <a:srcRect l="33611" r="4" b="4"/>
          <a:stretch>
            <a:fillRect/>
          </a:stretch>
        </p:blipFill>
        <p:spPr>
          <a:xfrm>
            <a:off x="1211229" y="3377228"/>
            <a:ext cx="1371600" cy="2218379"/>
          </a:xfrm>
          <a:prstGeom prst="rect">
            <a:avLst/>
          </a:prstGeom>
        </p:spPr>
      </p:pic>
      <p:cxnSp>
        <p:nvCxnSpPr>
          <p:cNvPr id="1043" name="Straight Connector 1042">
            <a:extLst>
              <a:ext uri="{FF2B5EF4-FFF2-40B4-BE49-F238E27FC236}">
                <a16:creationId xmlns:a16="http://schemas.microsoft.com/office/drawing/2014/main" id="{CBE56040-195F-4D65-ACD1-1355A88B9B8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28836" y="1227199"/>
            <a:ext cx="0" cy="4297680"/>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045" name="Straight Connector 1044">
            <a:extLst>
              <a:ext uri="{FF2B5EF4-FFF2-40B4-BE49-F238E27FC236}">
                <a16:creationId xmlns:a16="http://schemas.microsoft.com/office/drawing/2014/main" id="{3AB74F33-6F76-491D-9D54-06779796A4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38186" y="3359912"/>
            <a:ext cx="2834640" cy="0"/>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Tartalom helye 2">
            <a:extLst>
              <a:ext uri="{FF2B5EF4-FFF2-40B4-BE49-F238E27FC236}">
                <a16:creationId xmlns:a16="http://schemas.microsoft.com/office/drawing/2014/main" id="{21E4FA27-D5E1-6C1E-7E9D-DC3AAD38053C}"/>
              </a:ext>
            </a:extLst>
          </p:cNvPr>
          <p:cNvSpPr>
            <a:spLocks noGrp="1"/>
          </p:cNvSpPr>
          <p:nvPr>
            <p:ph idx="1"/>
          </p:nvPr>
        </p:nvSpPr>
        <p:spPr>
          <a:xfrm>
            <a:off x="4631496" y="2556932"/>
            <a:ext cx="6260114" cy="3318936"/>
          </a:xfrm>
        </p:spPr>
        <p:txBody>
          <a:bodyPr>
            <a:normAutofit fontScale="92500" lnSpcReduction="20000"/>
          </a:bodyPr>
          <a:lstStyle/>
          <a:p>
            <a:pPr algn="just">
              <a:lnSpc>
                <a:spcPct val="90000"/>
              </a:lnSpc>
              <a:spcAft>
                <a:spcPts val="800"/>
              </a:spcAft>
              <a:buNone/>
            </a:pPr>
            <a:r>
              <a:rPr lang="hu-HU" sz="1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Egy sokkal későbbi,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Lakrateidész</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által szentelt reliefen „isten” és „istennő” szerepel (feliratokkal azonosítva) az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eleuszini</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alakok csoportjában, melyhez mások mellett Plútó is tartozik (felirattal azonosítva), valamint Démétér és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Kore</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ikonográfiailag</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nyilvánvaló</a:t>
            </a:r>
          </a:p>
          <a:p>
            <a:pPr>
              <a:lnSpc>
                <a:spcPct val="90000"/>
              </a:lnSpc>
              <a:spcAft>
                <a:spcPts val="800"/>
              </a:spcAft>
              <a:buNone/>
            </a:pP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800" kern="100" dirty="0">
                <a:latin typeface="Times New Roman" panose="02020603050405020304" pitchFamily="18" charset="0"/>
                <a:ea typeface="Calibri" panose="020F0502020204030204" pitchFamily="34" charset="0"/>
                <a:cs typeface="Times New Roman" panose="02020603050405020304" pitchFamily="18" charset="0"/>
              </a:rPr>
              <a:t>Lehet</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úgy értelmezni a „istent” bizonyos értelemben </a:t>
            </a:r>
            <a:r>
              <a:rPr lang="hu-HU" sz="1800" b="1" kern="100" dirty="0" err="1">
                <a:effectLst/>
                <a:latin typeface="Times New Roman" panose="02020603050405020304" pitchFamily="18" charset="0"/>
                <a:ea typeface="Calibri" panose="020F0502020204030204" pitchFamily="34" charset="0"/>
                <a:cs typeface="Times New Roman" panose="02020603050405020304" pitchFamily="18" charset="0"/>
              </a:rPr>
              <a:t>Hades</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-szel azonosnak, és a „istennőt” </a:t>
            </a:r>
            <a:r>
              <a:rPr lang="hu-HU" sz="1800" b="1" kern="100" dirty="0" err="1">
                <a:effectLst/>
                <a:latin typeface="Times New Roman" panose="02020603050405020304" pitchFamily="18" charset="0"/>
                <a:ea typeface="Calibri" panose="020F0502020204030204" pitchFamily="34" charset="0"/>
                <a:cs typeface="Times New Roman" panose="02020603050405020304" pitchFamily="18" charset="0"/>
              </a:rPr>
              <a:t>Persephone-nel</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különösen most, hogy egy új szöveg tanúsít egy helyi athéni kultuszról, amelyben egy „tiszteletre méltó istennő” szerepel, aki úgy tűnik,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Persephone</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90000"/>
              </a:lnSpc>
              <a:spcAft>
                <a:spcPts val="800"/>
              </a:spcAft>
              <a:buNone/>
            </a:pP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Ezen nézet szerint az alvilág istenei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Eleusziszban</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két aspektusra oszlanak: halottak uraként „isten” és „istennő”, mint növekedés forrásaként pedig </a:t>
            </a:r>
            <a:r>
              <a:rPr lang="hu-HU" sz="1800" b="1" kern="100" dirty="0" err="1">
                <a:effectLst/>
                <a:latin typeface="Times New Roman" panose="02020603050405020304" pitchFamily="18" charset="0"/>
                <a:ea typeface="Calibri" panose="020F0502020204030204" pitchFamily="34" charset="0"/>
                <a:cs typeface="Times New Roman" panose="02020603050405020304" pitchFamily="18" charset="0"/>
              </a:rPr>
              <a:t>Plutosz</a:t>
            </a:r>
            <a:r>
              <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rPr>
              <a:t> és </a:t>
            </a:r>
            <a:r>
              <a:rPr lang="hu-HU" sz="1800" b="1" kern="100" dirty="0" err="1">
                <a:effectLst/>
                <a:latin typeface="Times New Roman" panose="02020603050405020304" pitchFamily="18" charset="0"/>
                <a:ea typeface="Calibri" panose="020F0502020204030204" pitchFamily="34" charset="0"/>
                <a:cs typeface="Times New Roman" panose="02020603050405020304" pitchFamily="18" charset="0"/>
              </a:rPr>
              <a:t>Kore</a:t>
            </a:r>
            <a:r>
              <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Az a jelenség, hogy egyetlen istent egyetlen imádságban vagy esküben két különböző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epithetonnal</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hívnak meg, nem ritka</a:t>
            </a:r>
          </a:p>
          <a:p>
            <a:pPr>
              <a:lnSpc>
                <a:spcPct val="90000"/>
              </a:lnSpc>
              <a:spcAft>
                <a:spcPts val="800"/>
              </a:spcAft>
              <a:buNone/>
            </a:pPr>
            <a:endParaRPr lang="hu-HU"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90000"/>
              </a:lnSpc>
            </a:pPr>
            <a:endParaRPr lang="hu-H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62463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23F5BADA-F86A-5836-E3A9-AF4272244995}"/>
              </a:ext>
            </a:extLst>
          </p:cNvPr>
          <p:cNvSpPr>
            <a:spLocks noGrp="1"/>
          </p:cNvSpPr>
          <p:nvPr>
            <p:ph type="title"/>
          </p:nvPr>
        </p:nvSpPr>
        <p:spPr/>
        <p:txBody>
          <a:bodyPr>
            <a:normAutofit/>
          </a:bodyPr>
          <a:lstStyle/>
          <a:p>
            <a:pPr>
              <a:lnSpc>
                <a:spcPct val="107000"/>
              </a:lnSpc>
              <a:spcAft>
                <a:spcPts val="800"/>
              </a:spcAft>
            </a:pPr>
            <a:r>
              <a:rPr lang="hu-HU" sz="2000" b="1" kern="100" dirty="0" err="1">
                <a:effectLst/>
                <a:latin typeface="Times New Roman" panose="02020603050405020304" pitchFamily="18" charset="0"/>
                <a:ea typeface="Calibri" panose="020F0502020204030204" pitchFamily="34" charset="0"/>
                <a:cs typeface="Times New Roman" panose="02020603050405020304" pitchFamily="18" charset="0"/>
              </a:rPr>
              <a:t>Plutosz</a:t>
            </a:r>
            <a:r>
              <a:rPr lang="hu-HU" sz="20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a föld gazdagságát idézi, </a:t>
            </a:r>
            <a:b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br>
            <a:r>
              <a:rPr kumimoji="0" lang="hu-HU" sz="2000" b="0" i="0" u="none" strike="noStrike" kern="100" cap="none" spc="0" normalizeH="0" baseline="0" noProof="0" dirty="0">
                <a:ln>
                  <a:noFill/>
                </a:ln>
                <a:solidFill>
                  <a:prstClr val="black">
                    <a:lumMod val="85000"/>
                    <a:lumOff val="15000"/>
                  </a:prstClr>
                </a:solidFill>
                <a:effectLst/>
                <a:uLnTx/>
                <a:uFillTx/>
                <a:latin typeface="Times New Roman" panose="02020603050405020304" pitchFamily="18" charset="0"/>
                <a:ea typeface="Calibri" panose="020F0502020204030204" pitchFamily="34" charset="0"/>
                <a:cs typeface="Times New Roman" panose="02020603050405020304" pitchFamily="18" charset="0"/>
              </a:rPr>
              <a:t>Az </a:t>
            </a:r>
            <a:r>
              <a:rPr kumimoji="0" lang="hu-HU" sz="2000" b="0" i="0" u="none" strike="noStrike" kern="100" cap="none" spc="0" normalizeH="0" baseline="0" noProof="0" dirty="0" err="1">
                <a:ln>
                  <a:noFill/>
                </a:ln>
                <a:solidFill>
                  <a:prstClr val="black">
                    <a:lumMod val="85000"/>
                    <a:lumOff val="15000"/>
                  </a:prstClr>
                </a:solidFill>
                <a:effectLst/>
                <a:uLnTx/>
                <a:uFillTx/>
                <a:latin typeface="Times New Roman" panose="02020603050405020304" pitchFamily="18" charset="0"/>
                <a:ea typeface="Calibri" panose="020F0502020204030204" pitchFamily="34" charset="0"/>
                <a:cs typeface="Times New Roman" panose="02020603050405020304" pitchFamily="18" charset="0"/>
              </a:rPr>
              <a:t>eleusziszi</a:t>
            </a:r>
            <a:r>
              <a:rPr kumimoji="0" lang="hu-HU" sz="2000" b="0" i="0" u="none" strike="noStrike" kern="100" cap="none" spc="0" normalizeH="0" baseline="0" noProof="0" dirty="0">
                <a:ln>
                  <a:noFill/>
                </a:ln>
                <a:solidFill>
                  <a:prstClr val="black">
                    <a:lumMod val="85000"/>
                    <a:lumOff val="15000"/>
                  </a:prstClr>
                </a:solidFill>
                <a:effectLst/>
                <a:uLnTx/>
                <a:uFillTx/>
                <a:latin typeface="Times New Roman" panose="02020603050405020304" pitchFamily="18" charset="0"/>
                <a:ea typeface="Calibri" panose="020F0502020204030204" pitchFamily="34" charset="0"/>
                <a:cs typeface="Times New Roman" panose="02020603050405020304" pitchFamily="18" charset="0"/>
              </a:rPr>
              <a:t> ikonográfiában </a:t>
            </a:r>
            <a:r>
              <a:rPr kumimoji="0" lang="hu-HU" sz="2000" b="1" i="0" u="none" strike="noStrike" kern="100" cap="none" spc="0" normalizeH="0" baseline="0" noProof="0" dirty="0" err="1">
                <a:ln>
                  <a:noFill/>
                </a:ln>
                <a:solidFill>
                  <a:prstClr val="black">
                    <a:lumMod val="85000"/>
                    <a:lumOff val="15000"/>
                  </a:prstClr>
                </a:solidFill>
                <a:effectLst/>
                <a:uLnTx/>
                <a:uFillTx/>
                <a:latin typeface="Times New Roman" panose="02020603050405020304" pitchFamily="18" charset="0"/>
                <a:ea typeface="Calibri" panose="020F0502020204030204" pitchFamily="34" charset="0"/>
                <a:cs typeface="Times New Roman" panose="02020603050405020304" pitchFamily="18" charset="0"/>
              </a:rPr>
              <a:t>Eumolpos</a:t>
            </a:r>
            <a:r>
              <a:rPr kumimoji="0" lang="hu-HU" sz="2000" b="0" i="0" u="none" strike="noStrike" kern="100" cap="none" spc="0" normalizeH="0" baseline="0" noProof="0" dirty="0">
                <a:ln>
                  <a:noFill/>
                </a:ln>
                <a:solidFill>
                  <a:prstClr val="black">
                    <a:lumMod val="85000"/>
                    <a:lumOff val="15000"/>
                  </a:prstClr>
                </a:solidFill>
                <a:effectLst/>
                <a:uLnTx/>
                <a:uFillTx/>
                <a:latin typeface="Times New Roman" panose="02020603050405020304" pitchFamily="18" charset="0"/>
                <a:ea typeface="Calibri" panose="020F0502020204030204" pitchFamily="34" charset="0"/>
                <a:cs typeface="Times New Roman" panose="02020603050405020304" pitchFamily="18" charset="0"/>
              </a:rPr>
              <a:t> helye: a  misztériumok első papja</a:t>
            </a:r>
            <a:br>
              <a:rPr lang="hu-HU"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hu-HU" sz="2000" dirty="0">
              <a:latin typeface="Times New Roman" panose="02020603050405020304" pitchFamily="18" charset="0"/>
              <a:cs typeface="Times New Roman" panose="02020603050405020304" pitchFamily="18" charset="0"/>
            </a:endParaRPr>
          </a:p>
        </p:txBody>
      </p:sp>
      <p:sp>
        <p:nvSpPr>
          <p:cNvPr id="3" name="Tartalom helye 2">
            <a:extLst>
              <a:ext uri="{FF2B5EF4-FFF2-40B4-BE49-F238E27FC236}">
                <a16:creationId xmlns:a16="http://schemas.microsoft.com/office/drawing/2014/main" id="{6DCE764B-C281-A283-4BEE-0CC1283F207A}"/>
              </a:ext>
            </a:extLst>
          </p:cNvPr>
          <p:cNvSpPr>
            <a:spLocks noGrp="1"/>
          </p:cNvSpPr>
          <p:nvPr>
            <p:ph idx="1"/>
          </p:nvPr>
        </p:nvSpPr>
        <p:spPr/>
        <p:txBody>
          <a:bodyPr>
            <a:normAutofit fontScale="85000" lnSpcReduction="20000"/>
          </a:bodyPr>
          <a:lstStyle/>
          <a:p>
            <a:pPr>
              <a:lnSpc>
                <a:spcPct val="107000"/>
              </a:lnSpc>
              <a:spcAft>
                <a:spcPts val="800"/>
              </a:spcAft>
              <a:buNone/>
            </a:pPr>
            <a:r>
              <a:rPr lang="hu-HU" sz="2000" b="1" kern="100" dirty="0" err="1">
                <a:effectLst/>
                <a:latin typeface="Times New Roman" panose="02020603050405020304" pitchFamily="18" charset="0"/>
                <a:ea typeface="Calibri" panose="020F0502020204030204" pitchFamily="34" charset="0"/>
                <a:cs typeface="Times New Roman" panose="02020603050405020304" pitchFamily="18" charset="0"/>
              </a:rPr>
              <a:t>Euboulos</a:t>
            </a:r>
            <a:r>
              <a:rPr lang="hu-HU" sz="20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„földszületésű”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eleuszini</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aki Demeternek információt adott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Kore</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keresésében, és jutalmul, akárcsak testvére,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Triptolemusz</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mezőgazdasági tanítást kapott; egy változatban pedig egy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disznótenyészként</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szerepel, akinek a nyája a földbe szívódott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Kore</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társaságában, ő vezethette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Kore</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-t az alvilágból az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Eleusziszig</a:t>
            </a:r>
            <a:endParaRPr lang="hu-HU"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buNone/>
            </a:pPr>
            <a:r>
              <a:rPr lang="hu-HU" sz="2000" b="1" kern="100" dirty="0" err="1">
                <a:effectLst/>
                <a:latin typeface="Times New Roman" panose="02020603050405020304" pitchFamily="18" charset="0"/>
                <a:ea typeface="Calibri" panose="020F0502020204030204" pitchFamily="34" charset="0"/>
                <a:cs typeface="Times New Roman" panose="02020603050405020304" pitchFamily="18" charset="0"/>
              </a:rPr>
              <a:t>Daeira</a:t>
            </a:r>
            <a:r>
              <a:rPr lang="hu-HU" sz="20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még rejtélyesebb alak, aki az „ellensége Demeternek”, és akinek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Eleusziszben</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végzett rítusait a Demeter papnője kerülni volt köteles. Egyesek szerint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Daeira</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Styx testvére volt, mások szerint Plútónál őt egy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Persephone</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fölé állított őrnek tekintették, megint mások szerint maga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Persephone</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volt.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Aristophanes</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esetében, amint most megtudtuk, ő volt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Szemele</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anyja.</a:t>
            </a:r>
          </a:p>
          <a:p>
            <a:pPr>
              <a:lnSpc>
                <a:spcPct val="107000"/>
              </a:lnSpc>
              <a:spcAft>
                <a:spcPts val="800"/>
              </a:spcAft>
              <a:buNone/>
            </a:pPr>
            <a:r>
              <a:rPr lang="hu-HU" sz="2000" b="1" kern="100" dirty="0">
                <a:effectLst/>
                <a:latin typeface="Times New Roman" panose="02020603050405020304" pitchFamily="18" charset="0"/>
                <a:ea typeface="Calibri" panose="020F0502020204030204" pitchFamily="34" charset="0"/>
                <a:cs typeface="Times New Roman" panose="02020603050405020304" pitchFamily="18" charset="0"/>
              </a:rPr>
              <a:t>Dionüszosz:</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a negyedik században több </a:t>
            </a:r>
            <a:r>
              <a:rPr lang="hu-HU" sz="2000" kern="100" dirty="0" err="1">
                <a:latin typeface="Times New Roman" panose="02020603050405020304" pitchFamily="18" charset="0"/>
                <a:ea typeface="Calibri" panose="020F0502020204030204" pitchFamily="34" charset="0"/>
                <a:cs typeface="Times New Roman" panose="02020603050405020304" pitchFamily="18" charset="0"/>
              </a:rPr>
              <a:t>e</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leuszini</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jeleneten is megjelenik Dionüszosz. Ő illetékes beavatott volt, bár sokkal kevésbé híres, mint Héraklész vagy a Dioszkurok, és ez a mítosz magyarázza jelenlétét néhány esetben. Néha azonban a vázákon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Deméterrel</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párosítják, mintha abszolút egyenlőségben lennének;</a:t>
            </a:r>
            <a:endParaRPr lang="hu-HU"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hu-HU"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buNone/>
            </a:pPr>
            <a:endParaRPr lang="hu-HU"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hu-HU"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buNone/>
            </a:pPr>
            <a:endParaRPr lang="hu-HU"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hu-HU"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hu-H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4440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C98D442-97DE-5BE5-203A-8514F06C3922}"/>
              </a:ext>
            </a:extLst>
          </p:cNvPr>
          <p:cNvSpPr>
            <a:spLocks noGrp="1"/>
          </p:cNvSpPr>
          <p:nvPr>
            <p:ph type="title"/>
          </p:nvPr>
        </p:nvSpPr>
        <p:spPr/>
        <p:txBody>
          <a:bodyPr>
            <a:normAutofit/>
          </a:bodyPr>
          <a:lstStyle/>
          <a:p>
            <a:pPr>
              <a:lnSpc>
                <a:spcPct val="107000"/>
              </a:lnSpc>
              <a:spcAft>
                <a:spcPts val="800"/>
              </a:spcAft>
            </a:pPr>
            <a:r>
              <a:rPr lang="hu-HU" sz="2000" b="1" kern="100" dirty="0">
                <a:effectLst/>
                <a:latin typeface="Times New Roman" panose="02020603050405020304" pitchFamily="18" charset="0"/>
                <a:ea typeface="Calibri" panose="020F0502020204030204" pitchFamily="34" charset="0"/>
                <a:cs typeface="Times New Roman" panose="02020603050405020304" pitchFamily="18" charset="0"/>
              </a:rPr>
              <a:t>A misztériumok valódi kinyilatkoztatása kizárólag </a:t>
            </a:r>
            <a:r>
              <a:rPr lang="hu-HU" sz="2000" b="1" kern="100" dirty="0" err="1">
                <a:effectLst/>
                <a:latin typeface="Times New Roman" panose="02020603050405020304" pitchFamily="18" charset="0"/>
                <a:ea typeface="Calibri" panose="020F0502020204030204" pitchFamily="34" charset="0"/>
                <a:cs typeface="Times New Roman" panose="02020603050405020304" pitchFamily="18" charset="0"/>
              </a:rPr>
              <a:t>Eleusziszban</a:t>
            </a:r>
            <a:r>
              <a:rPr lang="hu-HU" sz="2000" b="1" kern="100" dirty="0">
                <a:effectLst/>
                <a:latin typeface="Times New Roman" panose="02020603050405020304" pitchFamily="18" charset="0"/>
                <a:ea typeface="Calibri" panose="020F0502020204030204" pitchFamily="34" charset="0"/>
                <a:cs typeface="Times New Roman" panose="02020603050405020304" pitchFamily="18" charset="0"/>
              </a:rPr>
              <a:t> történt.</a:t>
            </a:r>
            <a:br>
              <a:rPr lang="hu-HU" sz="1800" b="1" kern="100" dirty="0">
                <a:effectLst/>
                <a:latin typeface="Calibri" panose="020F0502020204030204" pitchFamily="34" charset="0"/>
                <a:ea typeface="Calibri" panose="020F0502020204030204" pitchFamily="34" charset="0"/>
                <a:cs typeface="Times New Roman" panose="02020603050405020304" pitchFamily="18" charset="0"/>
              </a:rPr>
            </a:br>
            <a:endParaRPr lang="hu-HU" sz="2000" b="1" dirty="0">
              <a:latin typeface="Times New Roman" panose="02020603050405020304" pitchFamily="18" charset="0"/>
              <a:cs typeface="Times New Roman" panose="02020603050405020304" pitchFamily="18" charset="0"/>
            </a:endParaRPr>
          </a:p>
        </p:txBody>
      </p:sp>
      <p:sp>
        <p:nvSpPr>
          <p:cNvPr id="3" name="Tartalom helye 2">
            <a:extLst>
              <a:ext uri="{FF2B5EF4-FFF2-40B4-BE49-F238E27FC236}">
                <a16:creationId xmlns:a16="http://schemas.microsoft.com/office/drawing/2014/main" id="{3EA3B928-1E14-5AC4-6237-C1BFA15A0D91}"/>
              </a:ext>
            </a:extLst>
          </p:cNvPr>
          <p:cNvSpPr>
            <a:spLocks noGrp="1"/>
          </p:cNvSpPr>
          <p:nvPr>
            <p:ph idx="1"/>
          </p:nvPr>
        </p:nvSpPr>
        <p:spPr>
          <a:xfrm>
            <a:off x="1295401" y="2418735"/>
            <a:ext cx="9601196" cy="3457133"/>
          </a:xfrm>
        </p:spPr>
        <p:txBody>
          <a:bodyPr>
            <a:normAutofit fontScale="92500" lnSpcReduction="10000"/>
          </a:bodyPr>
          <a:lstStyle/>
          <a:p>
            <a:pPr algn="just">
              <a:lnSpc>
                <a:spcPct val="107000"/>
              </a:lnSpc>
              <a:spcAft>
                <a:spcPts val="800"/>
              </a:spcAft>
              <a:buNone/>
            </a:pP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Misztériumokban való teljes részvétel nyitott volt, fizetés ellenében, mind férfiak és nők, rabszolgák és szabadok számára (kivéve gyerekek vagy görögül nem beszélő személyek számára)</a:t>
            </a:r>
          </a:p>
          <a:p>
            <a:pPr algn="just">
              <a:lnSpc>
                <a:spcPct val="107000"/>
              </a:lnSpc>
              <a:spcAft>
                <a:spcPts val="800"/>
              </a:spcAft>
              <a:buNone/>
            </a:pP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A Misztériumok vonatkozásában három szakaszt ismerünk a szakirodalomból.</a:t>
            </a:r>
          </a:p>
          <a:p>
            <a:pPr algn="just">
              <a:lnSpc>
                <a:spcPct val="107000"/>
              </a:lnSpc>
              <a:spcAft>
                <a:spcPts val="800"/>
              </a:spcAft>
              <a:buNone/>
            </a:pPr>
            <a:r>
              <a:rPr lang="hu-HU" sz="1700" b="1" kern="100" dirty="0">
                <a:effectLst/>
                <a:latin typeface="Times New Roman" panose="02020603050405020304" pitchFamily="18" charset="0"/>
                <a:ea typeface="Calibri" panose="020F0502020204030204" pitchFamily="34" charset="0"/>
                <a:cs typeface="Times New Roman" panose="02020603050405020304" pitchFamily="18" charset="0"/>
              </a:rPr>
              <a:t>Hegyi </a:t>
            </a:r>
            <a:r>
              <a:rPr lang="hu-HU" sz="1700" b="1" kern="100" dirty="0" err="1">
                <a:effectLst/>
                <a:latin typeface="Times New Roman" panose="02020603050405020304" pitchFamily="18" charset="0"/>
                <a:ea typeface="Calibri" panose="020F0502020204030204" pitchFamily="34" charset="0"/>
                <a:cs typeface="Times New Roman" panose="02020603050405020304" pitchFamily="18" charset="0"/>
              </a:rPr>
              <a:t>Dolores</a:t>
            </a:r>
            <a:r>
              <a:rPr lang="hu-HU" sz="17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szerint </a:t>
            </a:r>
            <a:r>
              <a:rPr lang="hu-HU" sz="1700" b="1" kern="100" dirty="0">
                <a:effectLst/>
                <a:latin typeface="Times New Roman" panose="02020603050405020304" pitchFamily="18" charset="0"/>
                <a:ea typeface="Calibri" panose="020F0502020204030204" pitchFamily="34" charset="0"/>
                <a:cs typeface="Times New Roman" panose="02020603050405020304" pitchFamily="18" charset="0"/>
              </a:rPr>
              <a:t>először az őszi Nagy Misztériumok </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alkalmával részesültek tanításban, majd a </a:t>
            </a:r>
            <a:r>
              <a:rPr lang="hu-HU" sz="1700" b="1" kern="100" dirty="0">
                <a:effectLst/>
                <a:latin typeface="Times New Roman" panose="02020603050405020304" pitchFamily="18" charset="0"/>
                <a:ea typeface="Calibri" panose="020F0502020204030204" pitchFamily="34" charset="0"/>
                <a:cs typeface="Times New Roman" panose="02020603050405020304" pitchFamily="18" charset="0"/>
              </a:rPr>
              <a:t>tavaszi Kis Misztériumokon </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kellett részt venniük, s végül </a:t>
            </a:r>
            <a:r>
              <a:rPr lang="hu-HU" sz="1700" b="1" kern="100" dirty="0">
                <a:effectLst/>
                <a:latin typeface="Times New Roman" panose="02020603050405020304" pitchFamily="18" charset="0"/>
                <a:ea typeface="Calibri" panose="020F0502020204030204" pitchFamily="34" charset="0"/>
                <a:cs typeface="Times New Roman" panose="02020603050405020304" pitchFamily="18" charset="0"/>
              </a:rPr>
              <a:t>a következő Nagy Misztériumok alkalmával </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válhattak </a:t>
            </a:r>
            <a:r>
              <a:rPr lang="hu-HU" sz="1700" i="1" kern="100" dirty="0" err="1">
                <a:effectLst/>
                <a:latin typeface="Times New Roman" panose="02020603050405020304" pitchFamily="18" charset="0"/>
                <a:ea typeface="Calibri" panose="020F0502020204030204" pitchFamily="34" charset="0"/>
                <a:cs typeface="Times New Roman" panose="02020603050405020304" pitchFamily="18" charset="0"/>
              </a:rPr>
              <a:t>mystésszé</a:t>
            </a:r>
            <a:r>
              <a:rPr lang="hu-HU" sz="1700" i="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beavatottá, s lehettek szemtanúi annak a szertartásnak, amelynek során a pap felmutatta a szent tárgyakat </a:t>
            </a:r>
            <a:r>
              <a:rPr lang="hu-HU" sz="1700" i="1"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hu-HU" sz="1700" i="1" kern="100" dirty="0" err="1">
                <a:effectLst/>
                <a:latin typeface="Times New Roman" panose="02020603050405020304" pitchFamily="18" charset="0"/>
                <a:ea typeface="Calibri" panose="020F0502020204030204" pitchFamily="34" charset="0"/>
                <a:cs typeface="Times New Roman" panose="02020603050405020304" pitchFamily="18" charset="0"/>
              </a:rPr>
              <a:t>epopteia</a:t>
            </a:r>
            <a:r>
              <a:rPr lang="hu-HU" sz="1700" i="1" kern="100" dirty="0">
                <a:effectLst/>
                <a:latin typeface="Times New Roman" panose="02020603050405020304" pitchFamily="18" charset="0"/>
                <a:ea typeface="Calibri" panose="020F0502020204030204" pitchFamily="34" charset="0"/>
                <a:cs typeface="Times New Roman" panose="02020603050405020304" pitchFamily="18" charset="0"/>
              </a:rPr>
              <a:t>).</a:t>
            </a:r>
            <a:endParaRPr lang="hu-HU" sz="17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buNone/>
            </a:pPr>
            <a:r>
              <a:rPr lang="hu-HU" sz="1700" b="1" dirty="0">
                <a:effectLst/>
                <a:latin typeface="Times New Roman" panose="02020603050405020304" pitchFamily="18" charset="0"/>
                <a:ea typeface="Calibri" panose="020F0502020204030204" pitchFamily="34" charset="0"/>
                <a:cs typeface="Times New Roman" panose="02020603050405020304" pitchFamily="18" charset="0"/>
              </a:rPr>
              <a:t>Robert Parker szerint </a:t>
            </a:r>
            <a:r>
              <a:rPr lang="hu-HU" sz="1700" dirty="0">
                <a:effectLst/>
                <a:latin typeface="Times New Roman" panose="02020603050405020304" pitchFamily="18" charset="0"/>
                <a:ea typeface="Calibri" panose="020F0502020204030204" pitchFamily="34" charset="0"/>
                <a:cs typeface="Times New Roman" panose="02020603050405020304" pitchFamily="18" charset="0"/>
              </a:rPr>
              <a:t>volt egy előzetes szakasz, amit csak feliratok árulnak el: mielőtt csatlakoztak volna a Misztériumokat ünneplő csoporthoz</a:t>
            </a:r>
          </a:p>
          <a:p>
            <a:pPr algn="just">
              <a:lnSpc>
                <a:spcPct val="107000"/>
              </a:lnSpc>
              <a:spcAft>
                <a:spcPts val="800"/>
              </a:spcAft>
              <a:buNone/>
            </a:pP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Át kellett esnie egy egyéni „előzetes beavatáson” (</a:t>
            </a:r>
            <a:r>
              <a:rPr lang="hu-HU" sz="1700" kern="100" dirty="0" err="1">
                <a:effectLst/>
                <a:latin typeface="Times New Roman" panose="02020603050405020304" pitchFamily="18" charset="0"/>
                <a:ea typeface="Calibri" panose="020F0502020204030204" pitchFamily="34" charset="0"/>
                <a:cs typeface="Times New Roman" panose="02020603050405020304" pitchFamily="18" charset="0"/>
              </a:rPr>
              <a:t>initiácio</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amelyet bármikor elvégezhetett </a:t>
            </a:r>
            <a:r>
              <a:rPr lang="hu-HU" sz="1700" kern="100" dirty="0" err="1">
                <a:effectLst/>
                <a:latin typeface="Times New Roman" panose="02020603050405020304" pitchFamily="18" charset="0"/>
                <a:ea typeface="Calibri" panose="020F0502020204030204" pitchFamily="34" charset="0"/>
                <a:cs typeface="Times New Roman" panose="02020603050405020304" pitchFamily="18" charset="0"/>
              </a:rPr>
              <a:t>Eleusisz</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két papi családjának képzett tagja.</a:t>
            </a:r>
          </a:p>
          <a:p>
            <a:pPr>
              <a:lnSpc>
                <a:spcPct val="107000"/>
              </a:lnSpc>
              <a:spcAft>
                <a:spcPts val="800"/>
              </a:spcAft>
              <a:buNone/>
            </a:pPr>
            <a:endParaRPr lang="hu-HU"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hu-H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750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FDBDEFA-B538-5EC6-3EAD-9E81EEE89D78}"/>
              </a:ext>
            </a:extLst>
          </p:cNvPr>
          <p:cNvSpPr>
            <a:spLocks noGrp="1"/>
          </p:cNvSpPr>
          <p:nvPr>
            <p:ph type="title"/>
          </p:nvPr>
        </p:nvSpPr>
        <p:spPr/>
        <p:txBody>
          <a:bodyPr/>
          <a:lstStyle/>
          <a:p>
            <a:endParaRPr lang="hu-HU"/>
          </a:p>
        </p:txBody>
      </p:sp>
      <p:sp>
        <p:nvSpPr>
          <p:cNvPr id="3" name="Tartalom helye 2">
            <a:extLst>
              <a:ext uri="{FF2B5EF4-FFF2-40B4-BE49-F238E27FC236}">
                <a16:creationId xmlns:a16="http://schemas.microsoft.com/office/drawing/2014/main" id="{AE023FA1-7036-5C70-E1F0-1905AF9326D7}"/>
              </a:ext>
            </a:extLst>
          </p:cNvPr>
          <p:cNvSpPr>
            <a:spLocks noGrp="1"/>
          </p:cNvSpPr>
          <p:nvPr>
            <p:ph idx="1"/>
          </p:nvPr>
        </p:nvSpPr>
        <p:spPr/>
        <p:txBody>
          <a:bodyPr>
            <a:normAutofit lnSpcReduction="10000"/>
          </a:bodyPr>
          <a:lstStyle/>
          <a:p>
            <a:r>
              <a:rPr lang="hu-HU" sz="2000" dirty="0">
                <a:latin typeface="Times New Roman" panose="02020603050405020304" pitchFamily="18" charset="0"/>
                <a:cs typeface="Times New Roman" panose="02020603050405020304" pitchFamily="18" charset="0"/>
              </a:rPr>
              <a:t>Szerinte homályos a </a:t>
            </a:r>
            <a:r>
              <a:rPr lang="hu-HU" sz="2000" dirty="0" err="1">
                <a:effectLst/>
                <a:latin typeface="Times New Roman" panose="02020603050405020304" pitchFamily="18" charset="0"/>
                <a:ea typeface="Calibri" panose="020F0502020204030204" pitchFamily="34" charset="0"/>
                <a:cs typeface="Times New Roman" panose="02020603050405020304" pitchFamily="18" charset="0"/>
              </a:rPr>
              <a:t>pre-initiatio</a:t>
            </a:r>
            <a:r>
              <a:rPr lang="hu-HU" sz="2000" dirty="0">
                <a:effectLst/>
                <a:latin typeface="Times New Roman" panose="02020603050405020304" pitchFamily="18" charset="0"/>
                <a:ea typeface="Calibri" panose="020F0502020204030204" pitchFamily="34" charset="0"/>
                <a:cs typeface="Times New Roman" panose="02020603050405020304" pitchFamily="18" charset="0"/>
              </a:rPr>
              <a:t> és a Kis Misztériumon való részvétel közötti kapcsolat – kérdés, hogy az egyik vajon előfeltétele-e a másiknak</a:t>
            </a:r>
          </a:p>
          <a:p>
            <a:r>
              <a:rPr lang="hu-HU" sz="2000" dirty="0" err="1">
                <a:effectLst/>
                <a:latin typeface="Times New Roman" panose="02020603050405020304" pitchFamily="18" charset="0"/>
                <a:ea typeface="Calibri" panose="020F0502020204030204" pitchFamily="34" charset="0"/>
                <a:cs typeface="Times New Roman" panose="02020603050405020304" pitchFamily="18" charset="0"/>
              </a:rPr>
              <a:t>Lovatelli</a:t>
            </a:r>
            <a:r>
              <a:rPr lang="hu-HU" sz="2000" dirty="0">
                <a:effectLst/>
                <a:latin typeface="Times New Roman" panose="02020603050405020304" pitchFamily="18" charset="0"/>
                <a:ea typeface="Calibri" panose="020F0502020204030204" pitchFamily="34" charset="0"/>
                <a:cs typeface="Times New Roman" panose="02020603050405020304" pitchFamily="18" charset="0"/>
              </a:rPr>
              <a:t>-urna domborművén van három összefüggő relief a római időkből, </a:t>
            </a:r>
            <a:r>
              <a:rPr lang="hu-HU" sz="2000" dirty="0" err="1">
                <a:effectLst/>
                <a:latin typeface="Times New Roman" panose="02020603050405020304" pitchFamily="18" charset="0"/>
                <a:ea typeface="Calibri" panose="020F0502020204030204" pitchFamily="34" charset="0"/>
                <a:cs typeface="Times New Roman" panose="02020603050405020304" pitchFamily="18" charset="0"/>
              </a:rPr>
              <a:t>Heraklész</a:t>
            </a:r>
            <a:r>
              <a:rPr lang="hu-HU" sz="2000" dirty="0">
                <a:effectLst/>
                <a:latin typeface="Times New Roman" panose="02020603050405020304" pitchFamily="18" charset="0"/>
                <a:ea typeface="Calibri" panose="020F0502020204030204" pitchFamily="34" charset="0"/>
                <a:cs typeface="Times New Roman" panose="02020603050405020304" pitchFamily="18" charset="0"/>
              </a:rPr>
              <a:t> beavatásáról </a:t>
            </a:r>
          </a:p>
          <a:p>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A jobboldali jelenetben Héraklész látható, amint jobb kezével kismalacot - Démétér áldozati állatát - helyez egy alacsony oltárra, bal kezében pedig áldozati kalácsot tart.</a:t>
            </a:r>
          </a:p>
          <a:p>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Vele szemben áll a jellegzetes kontyszerű hajviseletéről felismerhető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eleusziszi</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főpap, a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hierophantész</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aki baljában lapos tálat tart, amelyben jól kivehető három mákfej,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jobbjával</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pedig egy kannából önt valamit az áldozati állatra.</a:t>
            </a:r>
          </a:p>
          <a:p>
            <a:endParaRPr lang="hu-HU"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hu-HU"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hu-H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2148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1C7711F-3983-4AB1-AFDE-96F7C06514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89BC9D38-9241-4F71-9B45-73827299E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29962" cy="6856214"/>
            <a:chOff x="-15736" y="0"/>
            <a:chExt cx="12229962" cy="6856214"/>
          </a:xfrm>
        </p:grpSpPr>
        <p:pic>
          <p:nvPicPr>
            <p:cNvPr id="13" name="Picture 12">
              <a:extLst>
                <a:ext uri="{FF2B5EF4-FFF2-40B4-BE49-F238E27FC236}">
                  <a16:creationId xmlns:a16="http://schemas.microsoft.com/office/drawing/2014/main" id="{0D302979-39A3-4421-821D-94D6E00BCE8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4" name="Rectangle 13">
              <a:extLst>
                <a:ext uri="{FF2B5EF4-FFF2-40B4-BE49-F238E27FC236}">
                  <a16:creationId xmlns:a16="http://schemas.microsoft.com/office/drawing/2014/main" id="{68E001BA-C181-4F47-9ABC-DF4C85AB4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hu-HU"/>
            </a:p>
          </p:txBody>
        </p:sp>
        <p:pic>
          <p:nvPicPr>
            <p:cNvPr id="15" name="Picture 14">
              <a:extLst>
                <a:ext uri="{FF2B5EF4-FFF2-40B4-BE49-F238E27FC236}">
                  <a16:creationId xmlns:a16="http://schemas.microsoft.com/office/drawing/2014/main" id="{7EF07F1E-BD52-4B06-A38E-BF29F8E2857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6" name="Picture 15">
              <a:extLst>
                <a:ext uri="{FF2B5EF4-FFF2-40B4-BE49-F238E27FC236}">
                  <a16:creationId xmlns:a16="http://schemas.microsoft.com/office/drawing/2014/main" id="{A68BE646-889B-49C2-95AF-90BAE5D29A9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Cím 1">
            <a:extLst>
              <a:ext uri="{FF2B5EF4-FFF2-40B4-BE49-F238E27FC236}">
                <a16:creationId xmlns:a16="http://schemas.microsoft.com/office/drawing/2014/main" id="{2EB8E04B-9404-785B-DC4D-C5FC1157390B}"/>
              </a:ext>
            </a:extLst>
          </p:cNvPr>
          <p:cNvSpPr>
            <a:spLocks noGrp="1"/>
          </p:cNvSpPr>
          <p:nvPr>
            <p:ph type="title"/>
          </p:nvPr>
        </p:nvSpPr>
        <p:spPr>
          <a:xfrm>
            <a:off x="4626508" y="982132"/>
            <a:ext cx="6270090" cy="1303867"/>
          </a:xfrm>
        </p:spPr>
        <p:txBody>
          <a:bodyPr>
            <a:normAutofit/>
          </a:bodyPr>
          <a:lstStyle/>
          <a:p>
            <a:endParaRPr lang="hu-HU"/>
          </a:p>
        </p:txBody>
      </p:sp>
      <p:sp>
        <p:nvSpPr>
          <p:cNvPr id="18" name="Rectangle 17">
            <a:extLst>
              <a:ext uri="{FF2B5EF4-FFF2-40B4-BE49-F238E27FC236}">
                <a16:creationId xmlns:a16="http://schemas.microsoft.com/office/drawing/2014/main" id="{B3085476-B49E-49ED-87D2-1165E69D26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4" y="1092200"/>
            <a:ext cx="3059206"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ép 4">
            <a:extLst>
              <a:ext uri="{FF2B5EF4-FFF2-40B4-BE49-F238E27FC236}">
                <a16:creationId xmlns:a16="http://schemas.microsoft.com/office/drawing/2014/main" id="{ED0CCA02-1D49-E294-259B-1AA2D74C9925}"/>
              </a:ext>
            </a:extLst>
          </p:cNvPr>
          <p:cNvPicPr>
            <a:picLocks noChangeAspect="1"/>
          </p:cNvPicPr>
          <p:nvPr/>
        </p:nvPicPr>
        <p:blipFill>
          <a:blip r:embed="rId5"/>
          <a:srcRect l="7241" r="13174" b="1"/>
          <a:stretch>
            <a:fillRect/>
          </a:stretch>
        </p:blipFill>
        <p:spPr>
          <a:xfrm>
            <a:off x="1092644" y="1092200"/>
            <a:ext cx="3031961" cy="4563814"/>
          </a:xfrm>
          <a:prstGeom prst="rect">
            <a:avLst/>
          </a:prstGeom>
        </p:spPr>
      </p:pic>
      <p:cxnSp>
        <p:nvCxnSpPr>
          <p:cNvPr id="20" name="Straight Connector 19">
            <a:extLst>
              <a:ext uri="{FF2B5EF4-FFF2-40B4-BE49-F238E27FC236}">
                <a16:creationId xmlns:a16="http://schemas.microsoft.com/office/drawing/2014/main" id="{59BA5C68-DFCC-4101-8403-F96781CDDD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26508" y="2400639"/>
            <a:ext cx="6270089"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Tartalom helye 2">
            <a:extLst>
              <a:ext uri="{FF2B5EF4-FFF2-40B4-BE49-F238E27FC236}">
                <a16:creationId xmlns:a16="http://schemas.microsoft.com/office/drawing/2014/main" id="{EB714078-66C1-01D4-B8C8-4E62E8F105E6}"/>
              </a:ext>
            </a:extLst>
          </p:cNvPr>
          <p:cNvSpPr>
            <a:spLocks noGrp="1"/>
          </p:cNvSpPr>
          <p:nvPr>
            <p:ph idx="1"/>
          </p:nvPr>
        </p:nvSpPr>
        <p:spPr>
          <a:xfrm>
            <a:off x="4636482" y="2556932"/>
            <a:ext cx="6260114" cy="3318936"/>
          </a:xfrm>
        </p:spPr>
        <p:txBody>
          <a:bodyPr>
            <a:normAutofit/>
          </a:bodyPr>
          <a:lstStyle/>
          <a:p>
            <a:pPr marL="285750" marR="0" lvl="0" indent="-285750" defTabSz="457200" rtl="0" eaLnBrk="1" fontAlgn="auto" latinLnBrk="0" hangingPunct="1">
              <a:lnSpc>
                <a:spcPct val="90000"/>
              </a:lnSpc>
              <a:spcBef>
                <a:spcPct val="20000"/>
              </a:spcBef>
              <a:spcAft>
                <a:spcPts val="600"/>
              </a:spcAft>
              <a:buClr>
                <a:srgbClr val="83992A"/>
              </a:buClr>
              <a:buSzPct val="115000"/>
              <a:buFont typeface="Arial"/>
              <a:buChar char="•"/>
              <a:tabLst/>
              <a:defRPr/>
            </a:pPr>
            <a:r>
              <a:rPr kumimoji="0" lang="hu-HU" sz="2200" b="0" i="0" u="none" strike="noStrike" kern="100" cap="none" spc="0" normalizeH="0" baseline="0" noProof="0" dirty="0">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A középső képen Héraklész egy állatbőrrel letakart széken ül. A hérosz lábánál egy kosszarvat is megmintázott a művész jelezni akarván azt, hogy a szertartás előírt kelléke a kosbőr volt, amint ezt a homéroszi Démétér-himnusz is sejteti.</a:t>
            </a:r>
            <a:r>
              <a:rPr kumimoji="0" lang="hu-HU" sz="2200" b="0" i="0" u="none" strike="noStrike" kern="1200" cap="none" spc="0" normalizeH="0" baseline="0" noProof="0" dirty="0">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 </a:t>
            </a:r>
          </a:p>
          <a:p>
            <a:pPr marL="285750" marR="0" lvl="0" indent="-285750" defTabSz="457200" rtl="0" eaLnBrk="1" fontAlgn="auto" latinLnBrk="0" hangingPunct="1">
              <a:lnSpc>
                <a:spcPct val="90000"/>
              </a:lnSpc>
              <a:spcBef>
                <a:spcPct val="20000"/>
              </a:spcBef>
              <a:spcAft>
                <a:spcPts val="600"/>
              </a:spcAft>
              <a:buClr>
                <a:srgbClr val="83992A"/>
              </a:buClr>
              <a:buSzPct val="115000"/>
              <a:buFont typeface="Arial"/>
              <a:buChar char="•"/>
              <a:tabLst/>
              <a:defRPr/>
            </a:pPr>
            <a:r>
              <a:rPr kumimoji="0" lang="hu-HU" sz="2200" b="0" i="0" u="none" strike="noStrike" kern="1200" cap="none" spc="0" normalizeH="0" baseline="0" noProof="0" dirty="0">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Talán ez a „ültetés” mondható </a:t>
            </a:r>
            <a:r>
              <a:rPr kumimoji="0" lang="hu-HU" sz="2200" b="0" i="0" u="none" strike="noStrike" kern="1200" cap="none" spc="0" normalizeH="0" baseline="0" noProof="0" dirty="0" err="1">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pre-initiationak</a:t>
            </a:r>
            <a:r>
              <a:rPr kumimoji="0" lang="hu-HU" sz="2200" b="0" i="0" u="none" strike="noStrike" kern="1200" cap="none" spc="0" normalizeH="0" baseline="0" noProof="0" dirty="0">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 vagy pedig ez a Kis Misztériumok része lehetett, amelyek egyes hagyományokban kifejezetten </a:t>
            </a:r>
            <a:r>
              <a:rPr kumimoji="0" lang="hu-HU" sz="2200" b="0" i="0" u="none" strike="noStrike" kern="1200" cap="none" spc="0" normalizeH="0" baseline="0" noProof="0" dirty="0" err="1">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Heraklészt</a:t>
            </a:r>
            <a:r>
              <a:rPr kumimoji="0" lang="hu-HU" sz="2200" b="0" i="0" u="none" strike="noStrike" kern="1200" cap="none" spc="0" normalizeH="0" baseline="0" noProof="0" dirty="0">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 célozták meg.</a:t>
            </a:r>
            <a:endParaRPr kumimoji="0" lang="hu-HU" sz="2200" b="0" i="0" u="none" strike="noStrike" kern="100" cap="none" spc="0" normalizeH="0" baseline="0" noProof="0" dirty="0">
              <a:ln>
                <a:noFill/>
              </a:ln>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a:lnSpc>
                <a:spcPct val="90000"/>
              </a:lnSpc>
            </a:pPr>
            <a:endParaRPr lang="hu-HU" sz="2200" dirty="0"/>
          </a:p>
        </p:txBody>
      </p:sp>
    </p:spTree>
    <p:extLst>
      <p:ext uri="{BB962C8B-B14F-4D97-AF65-F5344CB8AC3E}">
        <p14:creationId xmlns:p14="http://schemas.microsoft.com/office/powerpoint/2010/main" val="34341217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8A9C2D9-4C83-583A-75F2-22D86E5D0687}"/>
              </a:ext>
            </a:extLst>
          </p:cNvPr>
          <p:cNvSpPr>
            <a:spLocks noGrp="1"/>
          </p:cNvSpPr>
          <p:nvPr>
            <p:ph type="title"/>
          </p:nvPr>
        </p:nvSpPr>
        <p:spPr/>
        <p:txBody>
          <a:bodyPr>
            <a:normAutofit/>
          </a:bodyPr>
          <a:lstStyle/>
          <a:p>
            <a:pPr>
              <a:lnSpc>
                <a:spcPct val="107000"/>
              </a:lnSpc>
              <a:spcAft>
                <a:spcPts val="800"/>
              </a:spcAft>
            </a:pPr>
            <a:r>
              <a:rPr lang="hu-HU" sz="3200" b="1" kern="100" dirty="0">
                <a:effectLst/>
                <a:latin typeface="Times New Roman" panose="02020603050405020304" pitchFamily="18" charset="0"/>
                <a:ea typeface="Calibri" panose="020F0502020204030204" pitchFamily="34" charset="0"/>
                <a:cs typeface="Times New Roman" panose="02020603050405020304" pitchFamily="18" charset="0"/>
              </a:rPr>
              <a:t>Kis Misztérium szertartásai</a:t>
            </a:r>
            <a:br>
              <a:rPr lang="hu-HU" sz="2000" kern="100" dirty="0">
                <a:effectLst/>
                <a:latin typeface="Calibri" panose="020F0502020204030204" pitchFamily="34" charset="0"/>
                <a:ea typeface="Calibri" panose="020F0502020204030204" pitchFamily="34" charset="0"/>
                <a:cs typeface="Times New Roman" panose="02020603050405020304" pitchFamily="18" charset="0"/>
              </a:rPr>
            </a:br>
            <a:endParaRPr lang="hu-HU" sz="2400" dirty="0">
              <a:latin typeface="Times New Roman" panose="02020603050405020304" pitchFamily="18" charset="0"/>
              <a:cs typeface="Times New Roman" panose="02020603050405020304" pitchFamily="18" charset="0"/>
            </a:endParaRPr>
          </a:p>
        </p:txBody>
      </p:sp>
      <p:sp>
        <p:nvSpPr>
          <p:cNvPr id="3" name="Tartalom helye 2">
            <a:extLst>
              <a:ext uri="{FF2B5EF4-FFF2-40B4-BE49-F238E27FC236}">
                <a16:creationId xmlns:a16="http://schemas.microsoft.com/office/drawing/2014/main" id="{73D2AE9E-5DAD-9B39-1762-9194126EA3E0}"/>
              </a:ext>
            </a:extLst>
          </p:cNvPr>
          <p:cNvSpPr>
            <a:spLocks noGrp="1"/>
          </p:cNvSpPr>
          <p:nvPr>
            <p:ph idx="1"/>
          </p:nvPr>
        </p:nvSpPr>
        <p:spPr/>
        <p:txBody>
          <a:bodyPr>
            <a:normAutofit fontScale="92500" lnSpcReduction="10000"/>
          </a:bodyPr>
          <a:lstStyle/>
          <a:p>
            <a:pPr>
              <a:lnSpc>
                <a:spcPct val="107000"/>
              </a:lnSpc>
              <a:spcAft>
                <a:spcPts val="800"/>
              </a:spcAft>
              <a:buNone/>
            </a:pPr>
            <a:r>
              <a:rPr lang="hu-HU" sz="1700" dirty="0">
                <a:effectLst/>
                <a:latin typeface="Times New Roman" panose="02020603050405020304" pitchFamily="18" charset="0"/>
                <a:ea typeface="Calibri" panose="020F0502020204030204" pitchFamily="34" charset="0"/>
              </a:rPr>
              <a:t>      </a:t>
            </a:r>
            <a:r>
              <a:rPr lang="hu-HU" sz="1700" b="1" dirty="0" err="1">
                <a:effectLst/>
                <a:latin typeface="Times New Roman" panose="02020603050405020304" pitchFamily="18" charset="0"/>
                <a:ea typeface="Calibri" panose="020F0502020204030204" pitchFamily="34" charset="0"/>
                <a:cs typeface="Times New Roman" panose="02020603050405020304" pitchFamily="18" charset="0"/>
              </a:rPr>
              <a:t>Anthestérión</a:t>
            </a:r>
            <a:r>
              <a:rPr lang="hu-HU" sz="1700" dirty="0">
                <a:effectLst/>
                <a:latin typeface="Times New Roman" panose="02020603050405020304" pitchFamily="18" charset="0"/>
                <a:ea typeface="Calibri" panose="020F0502020204030204" pitchFamily="34" charset="0"/>
                <a:cs typeface="Times New Roman" panose="02020603050405020304" pitchFamily="18" charset="0"/>
              </a:rPr>
              <a:t> hónapban tartották az </a:t>
            </a:r>
            <a:r>
              <a:rPr lang="hu-HU" sz="1700" dirty="0" err="1">
                <a:effectLst/>
                <a:latin typeface="Times New Roman" panose="02020603050405020304" pitchFamily="18" charset="0"/>
                <a:ea typeface="Calibri" panose="020F0502020204030204" pitchFamily="34" charset="0"/>
                <a:cs typeface="Times New Roman" panose="02020603050405020304" pitchFamily="18" charset="0"/>
              </a:rPr>
              <a:t>eleusziszi</a:t>
            </a:r>
            <a:r>
              <a:rPr lang="hu-HU" sz="1700" dirty="0">
                <a:effectLst/>
                <a:latin typeface="Times New Roman" panose="02020603050405020304" pitchFamily="18" charset="0"/>
                <a:ea typeface="Calibri" panose="020F0502020204030204" pitchFamily="34" charset="0"/>
                <a:cs typeface="Times New Roman" panose="02020603050405020304" pitchFamily="18" charset="0"/>
              </a:rPr>
              <a:t> kultusz beavatottjai a Kis Misztériumokat  </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Athén egyik elővárosában, </a:t>
            </a:r>
            <a:r>
              <a:rPr lang="hu-HU" sz="1700" kern="100" dirty="0" err="1">
                <a:effectLst/>
                <a:latin typeface="Times New Roman" panose="02020603050405020304" pitchFamily="18" charset="0"/>
                <a:ea typeface="Calibri" panose="020F0502020204030204" pitchFamily="34" charset="0"/>
                <a:cs typeface="Times New Roman" panose="02020603050405020304" pitchFamily="18" charset="0"/>
              </a:rPr>
              <a:t>Agraiban</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pontos időpont nem ismeretes  -  A hívőket minden valószínűség szerint az </a:t>
            </a:r>
            <a:r>
              <a:rPr lang="hu-HU" sz="1700" kern="100" dirty="0" err="1">
                <a:effectLst/>
                <a:latin typeface="Times New Roman" panose="02020603050405020304" pitchFamily="18" charset="0"/>
                <a:ea typeface="Calibri" panose="020F0502020204030204" pitchFamily="34" charset="0"/>
                <a:cs typeface="Times New Roman" panose="02020603050405020304" pitchFamily="18" charset="0"/>
              </a:rPr>
              <a:t>Ilissos</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vizével hintette meg a </a:t>
            </a:r>
            <a:r>
              <a:rPr lang="hu-HU" sz="1700" kern="100" dirty="0" err="1">
                <a:effectLst/>
                <a:latin typeface="Times New Roman" panose="02020603050405020304" pitchFamily="18" charset="0"/>
                <a:ea typeface="Calibri" panose="020F0502020204030204" pitchFamily="34" charset="0"/>
                <a:cs typeface="Times New Roman" panose="02020603050405020304" pitchFamily="18" charset="0"/>
              </a:rPr>
              <a:t>hierophantész</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107000"/>
              </a:lnSpc>
              <a:spcAft>
                <a:spcPts val="800"/>
              </a:spcAft>
              <a:buNone/>
            </a:pP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A szent cselekmények központjában itt Dionüszosz, más néven </a:t>
            </a:r>
            <a:r>
              <a:rPr lang="hu-HU" sz="1700" kern="100" dirty="0" err="1">
                <a:effectLst/>
                <a:latin typeface="Times New Roman" panose="02020603050405020304" pitchFamily="18" charset="0"/>
                <a:ea typeface="Calibri" panose="020F0502020204030204" pitchFamily="34" charset="0"/>
                <a:cs typeface="Times New Roman" panose="02020603050405020304" pitchFamily="18" charset="0"/>
              </a:rPr>
              <a:t>Iacchosz</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vagy </a:t>
            </a:r>
            <a:r>
              <a:rPr lang="hu-HU" sz="1700" kern="100" dirty="0" err="1">
                <a:effectLst/>
                <a:latin typeface="Times New Roman" panose="02020603050405020304" pitchFamily="18" charset="0"/>
                <a:ea typeface="Calibri" panose="020F0502020204030204" pitchFamily="34" charset="0"/>
                <a:cs typeface="Times New Roman" panose="02020603050405020304" pitchFamily="18" charset="0"/>
              </a:rPr>
              <a:t>Bacchos</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állt, a misztériumdráma az isten egyik mítoszát jelenítette meg. </a:t>
            </a:r>
          </a:p>
          <a:p>
            <a:pPr>
              <a:lnSpc>
                <a:spcPct val="107000"/>
              </a:lnSpc>
              <a:spcAft>
                <a:spcPts val="800"/>
              </a:spcAft>
              <a:buNone/>
            </a:pP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A féltékeny Héra a titánokat küldte a csecsemő </a:t>
            </a:r>
            <a:r>
              <a:rPr kumimoji="0" lang="hu-HU" sz="1700" b="0" i="0" u="none" strike="noStrike" kern="100" cap="none" spc="0" normalizeH="0" baseline="0" noProof="0" dirty="0">
                <a:ln>
                  <a:noFill/>
                </a:ln>
                <a:solidFill>
                  <a:prstClr val="black">
                    <a:lumMod val="85000"/>
                    <a:lumOff val="15000"/>
                  </a:prstClr>
                </a:solidFill>
                <a:effectLst/>
                <a:uLnTx/>
                <a:uFillTx/>
                <a:latin typeface="Times New Roman" panose="02020603050405020304" pitchFamily="18" charset="0"/>
                <a:ea typeface="Calibri" panose="020F0502020204030204" pitchFamily="34" charset="0"/>
                <a:cs typeface="Times New Roman" panose="02020603050405020304" pitchFamily="18" charset="0"/>
              </a:rPr>
              <a:t>Dionüszosz,</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700" kern="100" dirty="0" err="1">
                <a:effectLst/>
                <a:latin typeface="Times New Roman" panose="02020603050405020304" pitchFamily="18" charset="0"/>
                <a:ea typeface="Calibri" panose="020F0502020204030204" pitchFamily="34" charset="0"/>
                <a:cs typeface="Times New Roman" panose="02020603050405020304" pitchFamily="18" charset="0"/>
              </a:rPr>
              <a:t>Szemelé</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és Zeusz fiához, hogy játékokkal, kockákkal, golyókkal, pörgettyűkkel, zúgattyúkkal, tükörrel és aranyalmával eltereljék a figyelmét, majd széttépjék, feldarabolják, és húsát elfogyasszák. </a:t>
            </a:r>
          </a:p>
          <a:p>
            <a:pPr>
              <a:lnSpc>
                <a:spcPct val="107000"/>
              </a:lnSpc>
              <a:spcAft>
                <a:spcPts val="800"/>
              </a:spcAft>
              <a:buNone/>
            </a:pP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Zeusz, mikor értesült a történtekről, dühében </a:t>
            </a:r>
            <a:r>
              <a:rPr lang="hu-HU" sz="1700" kern="100" dirty="0" err="1">
                <a:effectLst/>
                <a:latin typeface="Times New Roman" panose="02020603050405020304" pitchFamily="18" charset="0"/>
                <a:ea typeface="Calibri" panose="020F0502020204030204" pitchFamily="34" charset="0"/>
                <a:cs typeface="Times New Roman" panose="02020603050405020304" pitchFamily="18" charset="0"/>
              </a:rPr>
              <a:t>villámával</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a </a:t>
            </a:r>
            <a:r>
              <a:rPr lang="hu-HU" sz="1700" kern="100" dirty="0" err="1">
                <a:effectLst/>
                <a:latin typeface="Times New Roman" panose="02020603050405020304" pitchFamily="18" charset="0"/>
                <a:ea typeface="Calibri" panose="020F0502020204030204" pitchFamily="34" charset="0"/>
                <a:cs typeface="Times New Roman" panose="02020603050405020304" pitchFamily="18" charset="0"/>
              </a:rPr>
              <a:t>Tartarosz</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mélyébe taszította a titánokat. </a:t>
            </a:r>
            <a:r>
              <a:rPr kumimoji="0" lang="hu-HU" sz="1700" b="0" i="0" u="none" strike="noStrike" kern="100" cap="none" spc="0" normalizeH="0" baseline="0" noProof="0" dirty="0">
                <a:ln>
                  <a:noFill/>
                </a:ln>
                <a:solidFill>
                  <a:prstClr val="black">
                    <a:lumMod val="85000"/>
                    <a:lumOff val="15000"/>
                  </a:prstClr>
                </a:solidFill>
                <a:effectLst/>
                <a:uLnTx/>
                <a:uFillTx/>
                <a:latin typeface="Times New Roman" panose="02020603050405020304" pitchFamily="18" charset="0"/>
                <a:ea typeface="Calibri" panose="020F0502020204030204" pitchFamily="34" charset="0"/>
                <a:cs typeface="Times New Roman" panose="02020603050405020304" pitchFamily="18" charset="0"/>
              </a:rPr>
              <a:t>Dionüszosz </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nővérének, Athénének azonban sikerült megmentenie az isten szívét s ennek segítségével újjáteremteni, azaz az alvilágból visszahozni </a:t>
            </a:r>
            <a:r>
              <a:rPr kumimoji="0" lang="hu-HU" sz="1700" b="0" i="0" u="none" strike="noStrike" kern="100" cap="none" spc="0" normalizeH="0" baseline="0" noProof="0" dirty="0">
                <a:ln>
                  <a:noFill/>
                </a:ln>
                <a:solidFill>
                  <a:prstClr val="black">
                    <a:lumMod val="85000"/>
                    <a:lumOff val="15000"/>
                  </a:prstClr>
                </a:solidFill>
                <a:effectLst/>
                <a:uLnTx/>
                <a:uFillTx/>
                <a:latin typeface="Times New Roman" panose="02020603050405020304" pitchFamily="18" charset="0"/>
                <a:ea typeface="Calibri" panose="020F0502020204030204" pitchFamily="34" charset="0"/>
                <a:cs typeface="Times New Roman" panose="02020603050405020304" pitchFamily="18" charset="0"/>
              </a:rPr>
              <a:t>Dionüszoszt  - </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A beavatottak istenség szenvedéseit, halálát és feltámadását élhették át.  </a:t>
            </a:r>
          </a:p>
          <a:p>
            <a:pPr>
              <a:lnSpc>
                <a:spcPct val="107000"/>
              </a:lnSpc>
              <a:spcAft>
                <a:spcPts val="800"/>
              </a:spcAft>
              <a:buNone/>
            </a:pPr>
            <a:endParaRPr lang="hu-HU" sz="15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buNone/>
            </a:pPr>
            <a:endParaRPr lang="hu-HU"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hu-H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7663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1C7711F-3983-4AB1-AFDE-96F7C06514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89BC9D38-9241-4F71-9B45-73827299E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29962" cy="6856214"/>
            <a:chOff x="-15736" y="0"/>
            <a:chExt cx="12229962" cy="6856214"/>
          </a:xfrm>
        </p:grpSpPr>
        <p:pic>
          <p:nvPicPr>
            <p:cNvPr id="12" name="Picture 11">
              <a:extLst>
                <a:ext uri="{FF2B5EF4-FFF2-40B4-BE49-F238E27FC236}">
                  <a16:creationId xmlns:a16="http://schemas.microsoft.com/office/drawing/2014/main" id="{0D302979-39A3-4421-821D-94D6E00BCE8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a16="http://schemas.microsoft.com/office/drawing/2014/main" id="{68E001BA-C181-4F47-9ABC-DF4C85AB4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hu-HU"/>
            </a:p>
          </p:txBody>
        </p:sp>
        <p:pic>
          <p:nvPicPr>
            <p:cNvPr id="14" name="Picture 13">
              <a:extLst>
                <a:ext uri="{FF2B5EF4-FFF2-40B4-BE49-F238E27FC236}">
                  <a16:creationId xmlns:a16="http://schemas.microsoft.com/office/drawing/2014/main" id="{7EF07F1E-BD52-4B06-A38E-BF29F8E2857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5" name="Picture 14">
              <a:extLst>
                <a:ext uri="{FF2B5EF4-FFF2-40B4-BE49-F238E27FC236}">
                  <a16:creationId xmlns:a16="http://schemas.microsoft.com/office/drawing/2014/main" id="{A68BE646-889B-49C2-95AF-90BAE5D29A9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Cím 1">
            <a:extLst>
              <a:ext uri="{FF2B5EF4-FFF2-40B4-BE49-F238E27FC236}">
                <a16:creationId xmlns:a16="http://schemas.microsoft.com/office/drawing/2014/main" id="{57098B56-A3D9-F8F8-F799-E91CFC79795F}"/>
              </a:ext>
            </a:extLst>
          </p:cNvPr>
          <p:cNvSpPr>
            <a:spLocks noGrp="1"/>
          </p:cNvSpPr>
          <p:nvPr>
            <p:ph type="title"/>
          </p:nvPr>
        </p:nvSpPr>
        <p:spPr>
          <a:xfrm>
            <a:off x="4626508" y="982132"/>
            <a:ext cx="6270090" cy="1303867"/>
          </a:xfrm>
        </p:spPr>
        <p:txBody>
          <a:bodyPr>
            <a:normAutofit/>
          </a:bodyPr>
          <a:lstStyle/>
          <a:p>
            <a:pPr>
              <a:lnSpc>
                <a:spcPct val="90000"/>
              </a:lnSpc>
              <a:spcAft>
                <a:spcPts val="800"/>
              </a:spcAft>
            </a:pPr>
            <a:r>
              <a:rPr lang="hu-HU" sz="3700" b="1" kern="100">
                <a:effectLst/>
                <a:latin typeface="Times New Roman" panose="02020603050405020304" pitchFamily="18" charset="0"/>
                <a:ea typeface="Calibri" panose="020F0502020204030204" pitchFamily="34" charset="0"/>
                <a:cs typeface="Times New Roman" panose="02020603050405020304" pitchFamily="18" charset="0"/>
              </a:rPr>
              <a:t>Nagy Misztérium szertartásai</a:t>
            </a:r>
            <a:br>
              <a:rPr lang="hu-HU" sz="3700" kern="100">
                <a:effectLst/>
                <a:latin typeface="Calibri" panose="020F0502020204030204" pitchFamily="34" charset="0"/>
                <a:ea typeface="Calibri" panose="020F0502020204030204" pitchFamily="34" charset="0"/>
                <a:cs typeface="Times New Roman" panose="02020603050405020304" pitchFamily="18" charset="0"/>
              </a:rPr>
            </a:br>
            <a:endParaRPr lang="hu-HU" sz="3700">
              <a:latin typeface="Times New Roman" panose="02020603050405020304" pitchFamily="18" charset="0"/>
              <a:cs typeface="Times New Roman" panose="02020603050405020304" pitchFamily="18" charset="0"/>
            </a:endParaRPr>
          </a:p>
        </p:txBody>
      </p:sp>
      <p:sp>
        <p:nvSpPr>
          <p:cNvPr id="17" name="Rectangle 16">
            <a:extLst>
              <a:ext uri="{FF2B5EF4-FFF2-40B4-BE49-F238E27FC236}">
                <a16:creationId xmlns:a16="http://schemas.microsoft.com/office/drawing/2014/main" id="{B3085476-B49E-49ED-87D2-1165E69D26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4" y="1092200"/>
            <a:ext cx="3059206"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ép 3">
            <a:extLst>
              <a:ext uri="{FF2B5EF4-FFF2-40B4-BE49-F238E27FC236}">
                <a16:creationId xmlns:a16="http://schemas.microsoft.com/office/drawing/2014/main" id="{5744BC53-8A65-73EC-5A51-74B6F9F83951}"/>
              </a:ext>
            </a:extLst>
          </p:cNvPr>
          <p:cNvPicPr>
            <a:picLocks noChangeAspect="1"/>
          </p:cNvPicPr>
          <p:nvPr/>
        </p:nvPicPr>
        <p:blipFill>
          <a:blip r:embed="rId5"/>
          <a:srcRect l="9727" r="14512" b="1"/>
          <a:stretch>
            <a:fillRect/>
          </a:stretch>
        </p:blipFill>
        <p:spPr>
          <a:xfrm>
            <a:off x="1064560" y="1090413"/>
            <a:ext cx="3131110" cy="4515101"/>
          </a:xfrm>
          <a:prstGeom prst="rect">
            <a:avLst/>
          </a:prstGeom>
        </p:spPr>
      </p:pic>
      <p:cxnSp>
        <p:nvCxnSpPr>
          <p:cNvPr id="19" name="Straight Connector 18">
            <a:extLst>
              <a:ext uri="{FF2B5EF4-FFF2-40B4-BE49-F238E27FC236}">
                <a16:creationId xmlns:a16="http://schemas.microsoft.com/office/drawing/2014/main" id="{59BA5C68-DFCC-4101-8403-F96781CDDD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26508" y="2400639"/>
            <a:ext cx="6270089"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Tartalom helye 2">
            <a:extLst>
              <a:ext uri="{FF2B5EF4-FFF2-40B4-BE49-F238E27FC236}">
                <a16:creationId xmlns:a16="http://schemas.microsoft.com/office/drawing/2014/main" id="{A29564D6-C09C-CE17-5C6A-39323404065D}"/>
              </a:ext>
            </a:extLst>
          </p:cNvPr>
          <p:cNvSpPr>
            <a:spLocks noGrp="1"/>
          </p:cNvSpPr>
          <p:nvPr>
            <p:ph idx="1"/>
          </p:nvPr>
        </p:nvSpPr>
        <p:spPr>
          <a:xfrm>
            <a:off x="4636482" y="2556932"/>
            <a:ext cx="6260114" cy="3318936"/>
          </a:xfrm>
        </p:spPr>
        <p:txBody>
          <a:bodyPr>
            <a:normAutofit/>
          </a:bodyPr>
          <a:lstStyle/>
          <a:p>
            <a:pPr>
              <a:lnSpc>
                <a:spcPct val="90000"/>
              </a:lnSpc>
              <a:spcAft>
                <a:spcPts val="800"/>
              </a:spcAft>
              <a:buNone/>
            </a:pP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A legősibb Démétér-mítosz szerint Démétér egy bizonyos </a:t>
            </a:r>
            <a:r>
              <a:rPr lang="hu-HU" sz="1700" kern="100" dirty="0" err="1">
                <a:effectLst/>
                <a:latin typeface="Times New Roman" panose="02020603050405020304" pitchFamily="18" charset="0"/>
                <a:ea typeface="Calibri" panose="020F0502020204030204" pitchFamily="34" charset="0"/>
                <a:cs typeface="Times New Roman" panose="02020603050405020304" pitchFamily="18" charset="0"/>
              </a:rPr>
              <a:t>Iasiónnal</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ülte meg nászát Kréta szigetén a „hármas szántású földön" heverve, s e nászból született a gyermek </a:t>
            </a:r>
            <a:r>
              <a:rPr lang="hu-HU" sz="1700" kern="100" dirty="0" err="1">
                <a:effectLst/>
                <a:latin typeface="Times New Roman" panose="02020603050405020304" pitchFamily="18" charset="0"/>
                <a:ea typeface="Calibri" panose="020F0502020204030204" pitchFamily="34" charset="0"/>
                <a:cs typeface="Times New Roman" panose="02020603050405020304" pitchFamily="18" charset="0"/>
              </a:rPr>
              <a:t>Plutosz</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a gazdagság istene. </a:t>
            </a:r>
          </a:p>
          <a:p>
            <a:pPr>
              <a:lnSpc>
                <a:spcPct val="90000"/>
              </a:lnSpc>
              <a:spcAft>
                <a:spcPts val="800"/>
              </a:spcAft>
              <a:buNone/>
            </a:pPr>
            <a:r>
              <a:rPr lang="hu-HU" sz="1700" kern="100" dirty="0">
                <a:latin typeface="Times New Roman" panose="02020603050405020304" pitchFamily="18" charset="0"/>
                <a:ea typeface="Calibri" panose="020F0502020204030204" pitchFamily="34" charset="0"/>
                <a:cs typeface="Times New Roman" panose="02020603050405020304" pitchFamily="18" charset="0"/>
              </a:rPr>
              <a:t>     </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A görög </a:t>
            </a:r>
            <a:r>
              <a:rPr lang="hu-HU" sz="1700" kern="100" dirty="0" err="1">
                <a:effectLst/>
                <a:latin typeface="Times New Roman" panose="02020603050405020304" pitchFamily="18" charset="0"/>
                <a:ea typeface="Calibri" panose="020F0502020204030204" pitchFamily="34" charset="0"/>
                <a:cs typeface="Times New Roman" panose="02020603050405020304" pitchFamily="18" charset="0"/>
              </a:rPr>
              <a:t>Iasión</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Zeusz és </a:t>
            </a:r>
            <a:r>
              <a:rPr lang="hu-HU" sz="1700" kern="100" dirty="0" err="1">
                <a:effectLst/>
                <a:latin typeface="Times New Roman" panose="02020603050405020304" pitchFamily="18" charset="0"/>
                <a:ea typeface="Calibri" panose="020F0502020204030204" pitchFamily="34" charset="0"/>
                <a:cs typeface="Times New Roman" panose="02020603050405020304" pitchFamily="18" charset="0"/>
              </a:rPr>
              <a:t>Elektryóné</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fia, aki a mitikus tradíció szerint az egyedüli lény volt, aki a vízözön után a vetőmag birtokában volt, és azáltal vethetett, egy ősi égei vegetációs istenség </a:t>
            </a:r>
            <a:r>
              <a:rPr lang="hu-HU" sz="1700" kern="100" dirty="0" err="1">
                <a:effectLst/>
                <a:latin typeface="Times New Roman" panose="02020603050405020304" pitchFamily="18" charset="0"/>
                <a:ea typeface="Calibri" panose="020F0502020204030204" pitchFamily="34" charset="0"/>
                <a:cs typeface="Times New Roman" panose="02020603050405020304" pitchFamily="18" charset="0"/>
              </a:rPr>
              <a:t>hellenizált</a:t>
            </a: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változata lehetett.</a:t>
            </a:r>
            <a:endParaRPr lang="hu-HU" sz="17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Aft>
                <a:spcPts val="800"/>
              </a:spcAft>
              <a:buNone/>
            </a:pPr>
            <a:r>
              <a:rPr lang="hu-HU" sz="1700" kern="100" dirty="0">
                <a:effectLst/>
                <a:latin typeface="Times New Roman" panose="02020603050405020304" pitchFamily="18" charset="0"/>
                <a:ea typeface="Calibri" panose="020F0502020204030204" pitchFamily="34" charset="0"/>
                <a:cs typeface="Times New Roman" panose="02020603050405020304" pitchFamily="18" charset="0"/>
              </a:rPr>
              <a:t>     A „szent nász" rítusának ez a formája, amely azon a hiedelmen alapult, hogy mágikus kapcsolat áll fenn a nemek és a termőföld között.</a:t>
            </a:r>
            <a:endParaRPr lang="hu-HU" sz="17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pPr>
            <a:endParaRPr lang="hu-HU" sz="1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5316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CBB9E8C-DC4E-C35C-953D-BB472DBA13AE}"/>
              </a:ext>
            </a:extLst>
          </p:cNvPr>
          <p:cNvSpPr>
            <a:spLocks noGrp="1"/>
          </p:cNvSpPr>
          <p:nvPr>
            <p:ph type="title"/>
          </p:nvPr>
        </p:nvSpPr>
        <p:spPr/>
        <p:txBody>
          <a:bodyPr>
            <a:normAutofit/>
          </a:bodyPr>
          <a:lstStyle/>
          <a:p>
            <a:pPr>
              <a:lnSpc>
                <a:spcPct val="107000"/>
              </a:lnSpc>
              <a:spcAft>
                <a:spcPts val="800"/>
              </a:spcAft>
            </a:pPr>
            <a:br>
              <a:rPr lang="hu-HU"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hu-HU" sz="2000" dirty="0">
              <a:latin typeface="Times New Roman" panose="02020603050405020304" pitchFamily="18" charset="0"/>
              <a:cs typeface="Times New Roman" panose="02020603050405020304" pitchFamily="18" charset="0"/>
            </a:endParaRPr>
          </a:p>
        </p:txBody>
      </p:sp>
      <p:sp>
        <p:nvSpPr>
          <p:cNvPr id="3" name="Tartalom helye 2">
            <a:extLst>
              <a:ext uri="{FF2B5EF4-FFF2-40B4-BE49-F238E27FC236}">
                <a16:creationId xmlns:a16="http://schemas.microsoft.com/office/drawing/2014/main" id="{61F525EE-E263-8B05-29C1-444112E3F70B}"/>
              </a:ext>
            </a:extLst>
          </p:cNvPr>
          <p:cNvSpPr>
            <a:spLocks noGrp="1"/>
          </p:cNvSpPr>
          <p:nvPr>
            <p:ph idx="1"/>
          </p:nvPr>
        </p:nvSpPr>
        <p:spPr/>
        <p:txBody>
          <a:bodyPr>
            <a:normAutofit lnSpcReduction="10000"/>
          </a:bodyPr>
          <a:lstStyle/>
          <a:p>
            <a:pPr>
              <a:lnSpc>
                <a:spcPct val="107000"/>
              </a:lnSpc>
              <a:spcAft>
                <a:spcPts val="800"/>
              </a:spcAft>
              <a:buNone/>
            </a:pP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A hivatalos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eleusziszi</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eredetmítosz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aitológia</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szerint Démétér Zeusz kedvese volt, s közös gyermekük Koré vagy más néven Perszephoné.</a:t>
            </a:r>
          </a:p>
          <a:p>
            <a:pPr>
              <a:lnSpc>
                <a:spcPct val="107000"/>
              </a:lnSpc>
              <a:spcAft>
                <a:spcPts val="800"/>
              </a:spcAft>
              <a:buNone/>
            </a:pP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Eleuszisz</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amely a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thriasiai</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síkságot uralta, Kr. e. 2000 táján épült, és még a mükénéi korban is önálló politikai alakulatot képezett. A királyi palota romjaira a későbbi görög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Hadés</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/Pluto barlangja felett bukkantak rá a régészek. A hagyomány egyik királyuk nevét is megőrizte: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Keleosz</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hu-HU" sz="2000" kern="1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buNone/>
            </a:pP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2000" dirty="0" err="1">
                <a:latin typeface="Times New Roman" panose="02020603050405020304" pitchFamily="18" charset="0"/>
                <a:ea typeface="Calibri" panose="020F0502020204030204" pitchFamily="34" charset="0"/>
                <a:cs typeface="Times New Roman" panose="02020603050405020304" pitchFamily="18" charset="0"/>
              </a:rPr>
              <a:t>Keleosz</a:t>
            </a:r>
            <a:r>
              <a:rPr lang="hu-HU" sz="2000" dirty="0">
                <a:latin typeface="Times New Roman" panose="02020603050405020304" pitchFamily="18" charset="0"/>
                <a:ea typeface="Calibri" panose="020F0502020204030204" pitchFamily="34" charset="0"/>
                <a:cs typeface="Times New Roman" panose="02020603050405020304" pitchFamily="18" charset="0"/>
              </a:rPr>
              <a:t> </a:t>
            </a:r>
            <a:r>
              <a:rPr lang="hu-HU" sz="2000" dirty="0">
                <a:effectLst/>
                <a:latin typeface="Times New Roman" panose="02020603050405020304" pitchFamily="18" charset="0"/>
                <a:ea typeface="Calibri" panose="020F0502020204030204" pitchFamily="34" charset="0"/>
                <a:cs typeface="Times New Roman" panose="02020603050405020304" pitchFamily="18" charset="0"/>
              </a:rPr>
              <a:t>uralkodása idején jelent meg a lányát sirató Démétér </a:t>
            </a:r>
            <a:r>
              <a:rPr lang="hu-HU" sz="2000" dirty="0" err="1">
                <a:effectLst/>
                <a:latin typeface="Times New Roman" panose="02020603050405020304" pitchFamily="18" charset="0"/>
                <a:ea typeface="Calibri" panose="020F0502020204030204" pitchFamily="34" charset="0"/>
                <a:cs typeface="Times New Roman" panose="02020603050405020304" pitchFamily="18" charset="0"/>
              </a:rPr>
              <a:t>Eleusziszban</a:t>
            </a:r>
            <a:r>
              <a:rPr lang="hu-HU" sz="2000" dirty="0">
                <a:effectLst/>
                <a:latin typeface="Times New Roman" panose="02020603050405020304" pitchFamily="18" charset="0"/>
                <a:ea typeface="Calibri" panose="020F0502020204030204" pitchFamily="34" charset="0"/>
                <a:cs typeface="Times New Roman" panose="02020603050405020304" pitchFamily="18" charset="0"/>
              </a:rPr>
              <a:t>, először a </a:t>
            </a:r>
            <a:r>
              <a:rPr lang="hu-HU" sz="2000" dirty="0" err="1">
                <a:effectLst/>
                <a:latin typeface="Times New Roman" panose="02020603050405020304" pitchFamily="18" charset="0"/>
                <a:ea typeface="Calibri" panose="020F0502020204030204" pitchFamily="34" charset="0"/>
                <a:cs typeface="Times New Roman" panose="02020603050405020304" pitchFamily="18" charset="0"/>
              </a:rPr>
              <a:t>Kallikhorosz</a:t>
            </a:r>
            <a:r>
              <a:rPr lang="hu-HU" sz="2000" dirty="0">
                <a:effectLst/>
                <a:latin typeface="Times New Roman" panose="02020603050405020304" pitchFamily="18" charset="0"/>
                <a:ea typeface="Calibri" panose="020F0502020204030204" pitchFamily="34" charset="0"/>
                <a:cs typeface="Times New Roman" panose="02020603050405020304" pitchFamily="18" charset="0"/>
              </a:rPr>
              <a:t> forrásnál ült le pihenni, majd az </a:t>
            </a:r>
            <a:r>
              <a:rPr lang="hu-HU" sz="2000" dirty="0" err="1">
                <a:effectLst/>
                <a:latin typeface="Times New Roman" panose="02020603050405020304" pitchFamily="18" charset="0"/>
                <a:ea typeface="Calibri" panose="020F0502020204030204" pitchFamily="34" charset="0"/>
                <a:cs typeface="Times New Roman" panose="02020603050405020304" pitchFamily="18" charset="0"/>
              </a:rPr>
              <a:t>eleusziszi</a:t>
            </a:r>
            <a:r>
              <a:rPr lang="hu-HU" sz="2000" dirty="0">
                <a:effectLst/>
                <a:latin typeface="Times New Roman" panose="02020603050405020304" pitchFamily="18" charset="0"/>
                <a:ea typeface="Calibri" panose="020F0502020204030204" pitchFamily="34" charset="0"/>
                <a:cs typeface="Times New Roman" panose="02020603050405020304" pitchFamily="18" charset="0"/>
              </a:rPr>
              <a:t> királynő, Metánéira meghívására bement a palotába, és megtanította őt a misztikus szertartásokra.</a:t>
            </a:r>
            <a:endParaRPr lang="hu-HU"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hu-H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4466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528DEFB0-625A-DA29-E7BA-CE91C7C776CB}"/>
              </a:ext>
            </a:extLst>
          </p:cNvPr>
          <p:cNvSpPr>
            <a:spLocks noGrp="1"/>
          </p:cNvSpPr>
          <p:nvPr>
            <p:ph type="title"/>
          </p:nvPr>
        </p:nvSpPr>
        <p:spPr/>
        <p:txBody>
          <a:bodyPr>
            <a:normAutofit/>
          </a:bodyPr>
          <a:lstStyle/>
          <a:p>
            <a:pPr>
              <a:lnSpc>
                <a:spcPct val="107000"/>
              </a:lnSpc>
              <a:spcAft>
                <a:spcPts val="800"/>
              </a:spcAft>
            </a:pPr>
            <a:r>
              <a:rPr lang="hu-HU" sz="2000" b="1" kern="100" dirty="0">
                <a:effectLst/>
                <a:latin typeface="Times New Roman" panose="02020603050405020304" pitchFamily="18" charset="0"/>
                <a:ea typeface="Calibri" panose="020F0502020204030204" pitchFamily="34" charset="0"/>
                <a:cs typeface="Times New Roman" panose="02020603050405020304" pitchFamily="18" charset="0"/>
              </a:rPr>
              <a:t>A </a:t>
            </a:r>
            <a:r>
              <a:rPr lang="hu-HU" sz="2000" b="1" kern="100" dirty="0" err="1">
                <a:effectLst/>
                <a:latin typeface="Times New Roman" panose="02020603050405020304" pitchFamily="18" charset="0"/>
                <a:ea typeface="Calibri" panose="020F0502020204030204" pitchFamily="34" charset="0"/>
                <a:cs typeface="Times New Roman" panose="02020603050405020304" pitchFamily="18" charset="0"/>
              </a:rPr>
              <a:t>Boédromión</a:t>
            </a:r>
            <a:r>
              <a:rPr lang="hu-HU" sz="2000" b="1" kern="100" dirty="0">
                <a:effectLst/>
                <a:latin typeface="Times New Roman" panose="02020603050405020304" pitchFamily="18" charset="0"/>
                <a:ea typeface="Calibri" panose="020F0502020204030204" pitchFamily="34" charset="0"/>
                <a:cs typeface="Times New Roman" panose="02020603050405020304" pitchFamily="18" charset="0"/>
              </a:rPr>
              <a:t> hónap legkiemelkedőbb vallási eseményét az </a:t>
            </a:r>
            <a:r>
              <a:rPr lang="hu-HU" sz="2000" b="1" kern="100" dirty="0" err="1">
                <a:effectLst/>
                <a:latin typeface="Times New Roman" panose="02020603050405020304" pitchFamily="18" charset="0"/>
                <a:ea typeface="Calibri" panose="020F0502020204030204" pitchFamily="34" charset="0"/>
                <a:cs typeface="Times New Roman" panose="02020603050405020304" pitchFamily="18" charset="0"/>
              </a:rPr>
              <a:t>eleusziszi</a:t>
            </a:r>
            <a:r>
              <a:rPr lang="hu-HU" sz="2000" b="1" kern="100" dirty="0">
                <a:effectLst/>
                <a:latin typeface="Times New Roman" panose="02020603050405020304" pitchFamily="18" charset="0"/>
                <a:ea typeface="Calibri" panose="020F0502020204030204" pitchFamily="34" charset="0"/>
                <a:cs typeface="Times New Roman" panose="02020603050405020304" pitchFamily="18" charset="0"/>
              </a:rPr>
              <a:t> Nagy Misztériumok képezték.</a:t>
            </a:r>
            <a:br>
              <a:rPr lang="hu-HU" sz="2000" b="1" kern="100" dirty="0">
                <a:effectLst/>
                <a:latin typeface="Calibri" panose="020F0502020204030204" pitchFamily="34" charset="0"/>
                <a:ea typeface="Calibri" panose="020F0502020204030204" pitchFamily="34" charset="0"/>
                <a:cs typeface="Times New Roman" panose="02020603050405020304" pitchFamily="18" charset="0"/>
              </a:rPr>
            </a:br>
            <a:endParaRPr lang="hu-HU" sz="2000" b="1" dirty="0">
              <a:latin typeface="Times New Roman" panose="02020603050405020304" pitchFamily="18" charset="0"/>
              <a:cs typeface="Times New Roman" panose="02020603050405020304" pitchFamily="18" charset="0"/>
            </a:endParaRPr>
          </a:p>
        </p:txBody>
      </p:sp>
      <p:sp>
        <p:nvSpPr>
          <p:cNvPr id="3" name="Tartalom helye 2">
            <a:extLst>
              <a:ext uri="{FF2B5EF4-FFF2-40B4-BE49-F238E27FC236}">
                <a16:creationId xmlns:a16="http://schemas.microsoft.com/office/drawing/2014/main" id="{E8950934-48D5-4359-8CE9-BE0D54E99ABF}"/>
              </a:ext>
            </a:extLst>
          </p:cNvPr>
          <p:cNvSpPr>
            <a:spLocks noGrp="1"/>
          </p:cNvSpPr>
          <p:nvPr>
            <p:ph idx="1"/>
          </p:nvPr>
        </p:nvSpPr>
        <p:spPr/>
        <p:txBody>
          <a:bodyPr>
            <a:normAutofit fontScale="92500" lnSpcReduction="10000"/>
          </a:bodyPr>
          <a:lstStyle/>
          <a:p>
            <a:pPr>
              <a:lnSpc>
                <a:spcPct val="107000"/>
              </a:lnSpc>
              <a:spcAft>
                <a:spcPts val="800"/>
              </a:spcAft>
              <a:buNone/>
            </a:pP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Az ünnepségek megkezdése előtt ötvenöt nappal kihirdették a görög városállamokban a szent békét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ekecheiria</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és amelyik városállam ezt elfogadta, nem viselhetett háborút ezen időszak alatt.</a:t>
            </a:r>
          </a:p>
          <a:p>
            <a:pPr>
              <a:lnSpc>
                <a:spcPct val="107000"/>
              </a:lnSpc>
              <a:spcAft>
                <a:spcPts val="800"/>
              </a:spcAft>
              <a:buNone/>
            </a:pPr>
            <a:r>
              <a:rPr lang="hu-HU" sz="16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600" b="1" kern="100" dirty="0" err="1">
                <a:effectLst/>
                <a:latin typeface="Times New Roman" panose="02020603050405020304" pitchFamily="18" charset="0"/>
                <a:ea typeface="Calibri" panose="020F0502020204030204" pitchFamily="34" charset="0"/>
                <a:cs typeface="Times New Roman" panose="02020603050405020304" pitchFamily="18" charset="0"/>
              </a:rPr>
              <a:t>Boédromión</a:t>
            </a:r>
            <a:r>
              <a:rPr lang="hu-HU" sz="1600" b="1" kern="100" dirty="0">
                <a:effectLst/>
                <a:latin typeface="Times New Roman" panose="02020603050405020304" pitchFamily="18" charset="0"/>
                <a:ea typeface="Calibri" panose="020F0502020204030204" pitchFamily="34" charset="0"/>
                <a:cs typeface="Times New Roman" panose="02020603050405020304" pitchFamily="18" charset="0"/>
              </a:rPr>
              <a:t> hónap tizenharmadikán</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az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ephéboszok</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Athén katonaköteles korú fiataljai ünnepi menetben vonultak az Athéntől mintegy huszonegy kilométerre fekvő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Eleusziszba</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hogy onnan a következő napon a Démétérnek szentelt tárgyakat az athéni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Eleuszinion</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-szentélybe szállítsák.</a:t>
            </a:r>
          </a:p>
          <a:p>
            <a:pPr>
              <a:lnSpc>
                <a:spcPct val="107000"/>
              </a:lnSpc>
              <a:spcAft>
                <a:spcPts val="800"/>
              </a:spcAft>
              <a:buNone/>
            </a:pP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A szent tárgyakat csak az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Eumolpidák</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nemzetségéből származó főpap, a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hierophantész</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vagy a kultuszhely személyzete érinthette meg, ezért fűzfakosárba helyezték azokat, s az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eleusziszi</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szentélykörzet határán szekérre tették. </a:t>
            </a:r>
          </a:p>
          <a:p>
            <a:pPr>
              <a:lnSpc>
                <a:spcPct val="107000"/>
              </a:lnSpc>
              <a:spcAft>
                <a:spcPts val="800"/>
              </a:spcAft>
              <a:buNone/>
            </a:pP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A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Hiera</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Sykének</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nevezett elővárosnál, amely kb. két kilométernyire fekszik az athéni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Dipylon</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kaputól, a menet megállt, és a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phaidyntésnek</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nevezett tisztségviselő bement a városba, hogy Athéné papnőjének jelentse a szent tárgyak érkezését. Ekkor Athén népe elöljáróival együtt kivonult a menet fogadására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apantészisz</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hogy az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ephéboszokkal</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és a papsággal együtt az agorán álló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Eleuszinionba</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vigye a szent tárgyakat.</a:t>
            </a:r>
          </a:p>
          <a:p>
            <a:pPr>
              <a:lnSpc>
                <a:spcPct val="107000"/>
              </a:lnSpc>
              <a:spcAft>
                <a:spcPts val="800"/>
              </a:spcAft>
              <a:buNone/>
            </a:pPr>
            <a:endParaRPr lang="hu-HU"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hu-HU"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hu-H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13121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26E9F791-76DF-19B3-3538-EB845C3306A6}"/>
              </a:ext>
            </a:extLst>
          </p:cNvPr>
          <p:cNvSpPr>
            <a:spLocks noGrp="1"/>
          </p:cNvSpPr>
          <p:nvPr>
            <p:ph type="title"/>
          </p:nvPr>
        </p:nvSpPr>
        <p:spPr/>
        <p:txBody>
          <a:bodyPr/>
          <a:lstStyle/>
          <a:p>
            <a:endParaRPr lang="hu-HU"/>
          </a:p>
        </p:txBody>
      </p:sp>
      <p:sp>
        <p:nvSpPr>
          <p:cNvPr id="3" name="Tartalom helye 2">
            <a:extLst>
              <a:ext uri="{FF2B5EF4-FFF2-40B4-BE49-F238E27FC236}">
                <a16:creationId xmlns:a16="http://schemas.microsoft.com/office/drawing/2014/main" id="{1A305225-67B5-882E-7478-864616421388}"/>
              </a:ext>
            </a:extLst>
          </p:cNvPr>
          <p:cNvSpPr>
            <a:spLocks noGrp="1"/>
          </p:cNvSpPr>
          <p:nvPr>
            <p:ph idx="1"/>
          </p:nvPr>
        </p:nvSpPr>
        <p:spPr/>
        <p:txBody>
          <a:bodyPr>
            <a:normAutofit fontScale="92500" lnSpcReduction="10000"/>
          </a:bodyPr>
          <a:lstStyle/>
          <a:p>
            <a:pPr>
              <a:lnSpc>
                <a:spcPct val="107000"/>
              </a:lnSpc>
              <a:spcAft>
                <a:spcPts val="800"/>
              </a:spcAft>
              <a:buNone/>
            </a:pPr>
            <a:r>
              <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rPr>
              <a:t>     15-én </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a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Kéryxök</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Kérykes</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nemzetségéből származó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kéryx</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tisztségneve, amely „hírnököt" jelent, a hellenisztikus kortól kezdve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hierokéryx,azaz</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„szent hírnök" - az azonos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nemzetségbeli</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daduchosz</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és az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Eumolpida</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hierophantész</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jelenlétében az athéni Tarka Csarnokban gyülekező tömeg előtt nyilvánosan kiutasította a barbárokat és a tisztátalanokat.</a:t>
            </a:r>
          </a:p>
          <a:p>
            <a:pPr>
              <a:lnSpc>
                <a:spcPct val="107000"/>
              </a:lnSpc>
              <a:spcAft>
                <a:spcPts val="800"/>
              </a:spcAft>
              <a:buNone/>
            </a:pPr>
            <a:r>
              <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rPr>
              <a:t>     16-án</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elhangzott a felszólítás: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Mystések</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tengerhez!" A beavatottak a feláldozásra szánt kismalacokkal a tengerpartra vonultak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Phalérónba</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megtisztulni, és ott rituális fürdőt vettek, mialatt a papság az athéni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Eleuszinionban</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áldozatot mutatott be Démétérnek.</a:t>
            </a:r>
          </a:p>
          <a:p>
            <a:pPr>
              <a:lnSpc>
                <a:spcPct val="107000"/>
              </a:lnSpc>
              <a:spcAft>
                <a:spcPts val="800"/>
              </a:spcAft>
              <a:buNone/>
            </a:pPr>
            <a:r>
              <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rPr>
              <a:t>     17- én</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megült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Epidauria</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Aszklépiosz ünnepe nem tartozott szervesen az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eleusziszi</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misztériumokhoz. Erre utal az is, hogy a beavatottak ilyenkor két napra visszavonultak otthonaikba. Az orvos istennek, Aszklépiosznak a kultuszát egyébként is csak a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peloponnézoszi</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háború idején, Kr. e. 420-ban vezették be Athénban.</a:t>
            </a:r>
            <a:endParaRPr lang="hu-HU"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hu-HU"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hu-HU"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hu-H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7292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4BBC2BA-0B16-306C-1E6A-EDAED974E175}"/>
              </a:ext>
            </a:extLst>
          </p:cNvPr>
          <p:cNvSpPr>
            <a:spLocks noGrp="1"/>
          </p:cNvSpPr>
          <p:nvPr>
            <p:ph type="title"/>
          </p:nvPr>
        </p:nvSpPr>
        <p:spPr/>
        <p:txBody>
          <a:bodyPr/>
          <a:lstStyle/>
          <a:p>
            <a:endParaRPr lang="hu-HU"/>
          </a:p>
        </p:txBody>
      </p:sp>
      <p:sp>
        <p:nvSpPr>
          <p:cNvPr id="3" name="Tartalom helye 2">
            <a:extLst>
              <a:ext uri="{FF2B5EF4-FFF2-40B4-BE49-F238E27FC236}">
                <a16:creationId xmlns:a16="http://schemas.microsoft.com/office/drawing/2014/main" id="{060B922E-FE54-A787-89F8-358B27B8353E}"/>
              </a:ext>
            </a:extLst>
          </p:cNvPr>
          <p:cNvSpPr>
            <a:spLocks noGrp="1"/>
          </p:cNvSpPr>
          <p:nvPr>
            <p:ph idx="1"/>
          </p:nvPr>
        </p:nvSpPr>
        <p:spPr/>
        <p:txBody>
          <a:bodyPr>
            <a:normAutofit lnSpcReduction="10000"/>
          </a:bodyPr>
          <a:lstStyle/>
          <a:p>
            <a:pPr>
              <a:lnSpc>
                <a:spcPct val="107000"/>
              </a:lnSpc>
              <a:spcAft>
                <a:spcPts val="800"/>
              </a:spcAft>
              <a:buNone/>
            </a:pP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rPr>
              <a:t>19-én </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az ünnep legimpozánsabb része a reggel induló nagy processzió volt. Az Athént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Eleuszisszal</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összekötő, mintegy huszonegy kilométeres útszakaszon díszes oltárokat állítottak fel, amelyeknél a lándzsával és kerek pajzzsal felszerelt, mirtuszkoszorút viselő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ephéboszok</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áldoztak az isteneknek. A menet élén az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Iacchosz</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(vagy más néven Dionüszosz) szobrát vivő kocsi haladt, ezt követte a szent tárgyakat hordozó szekér és a papság.</a:t>
            </a:r>
          </a:p>
          <a:p>
            <a:pPr>
              <a:lnSpc>
                <a:spcPct val="107000"/>
              </a:lnSpc>
              <a:spcAft>
                <a:spcPts val="800"/>
              </a:spcAft>
              <a:buNone/>
            </a:pP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Midőn a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Képhiszosz</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hidjához ért a menet, kezdetét vette a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gephyriszmosz</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 görög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gephyra"szó</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hidat jelent, a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gephyrismosa</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hídnál zajló pajzán viccelődést és csipkelődést jelöli.</a:t>
            </a:r>
          </a:p>
          <a:p>
            <a:pPr>
              <a:lnSpc>
                <a:spcPct val="107000"/>
              </a:lnSpc>
              <a:spcAft>
                <a:spcPts val="800"/>
              </a:spcAft>
              <a:buNone/>
            </a:pP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 hívők serege sötétedés után fáklyafénynél érkezett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Eleusziszba</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s a szent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Kallichorosz</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-kútnál, ahol a mítosz szerint a lánya elvesztését gyászoló Démétér megpihent, dallal és tánccal köszöntötték az istennőt, majd búcsút vettek a szent tárgyaktól.</a:t>
            </a:r>
          </a:p>
          <a:p>
            <a:pPr>
              <a:lnSpc>
                <a:spcPct val="107000"/>
              </a:lnSpc>
              <a:spcAft>
                <a:spcPts val="800"/>
              </a:spcAft>
              <a:buNone/>
            </a:pPr>
            <a:endParaRPr lang="hu-HU"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hu-HU"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hu-H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6915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72F6A24-139E-4EB5-86D2-431F42EF8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3963AE85-BE5D-4975-BACF-DDDCC9C2ACD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2" name="Picture 11">
              <a:extLst>
                <a:ext uri="{FF2B5EF4-FFF2-40B4-BE49-F238E27FC236}">
                  <a16:creationId xmlns:a16="http://schemas.microsoft.com/office/drawing/2014/main" id="{1E7751F0-16BF-4A9D-B778-5D46B92B447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a16="http://schemas.microsoft.com/office/drawing/2014/main" id="{1D755924-121A-47AA-8613-995D4108BC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hu-HU"/>
            </a:p>
          </p:txBody>
        </p:sp>
        <p:pic>
          <p:nvPicPr>
            <p:cNvPr id="14" name="Picture 13">
              <a:extLst>
                <a:ext uri="{FF2B5EF4-FFF2-40B4-BE49-F238E27FC236}">
                  <a16:creationId xmlns:a16="http://schemas.microsoft.com/office/drawing/2014/main" id="{B4D2AFDA-19BE-4455-830E-1541E5D7BAE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5" name="Picture 14">
              <a:extLst>
                <a:ext uri="{FF2B5EF4-FFF2-40B4-BE49-F238E27FC236}">
                  <a16:creationId xmlns:a16="http://schemas.microsoft.com/office/drawing/2014/main" id="{0FB15EBF-E414-4E00-87E7-700A78A60F6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Cím 1">
            <a:extLst>
              <a:ext uri="{FF2B5EF4-FFF2-40B4-BE49-F238E27FC236}">
                <a16:creationId xmlns:a16="http://schemas.microsoft.com/office/drawing/2014/main" id="{77ED9708-E5C4-7291-73C6-2074BE826907}"/>
              </a:ext>
            </a:extLst>
          </p:cNvPr>
          <p:cNvSpPr>
            <a:spLocks noGrp="1"/>
          </p:cNvSpPr>
          <p:nvPr>
            <p:ph type="title"/>
          </p:nvPr>
        </p:nvSpPr>
        <p:spPr>
          <a:xfrm>
            <a:off x="6094412" y="982132"/>
            <a:ext cx="4802185" cy="1303867"/>
          </a:xfrm>
        </p:spPr>
        <p:txBody>
          <a:bodyPr>
            <a:normAutofit/>
          </a:bodyPr>
          <a:lstStyle/>
          <a:p>
            <a:pPr>
              <a:spcAft>
                <a:spcPts val="800"/>
              </a:spcAft>
              <a:buNone/>
            </a:pPr>
            <a:endParaRPr lang="hu-HU">
              <a:latin typeface="Times New Roman" panose="02020603050405020304" pitchFamily="18" charset="0"/>
              <a:cs typeface="Times New Roman" panose="02020603050405020304" pitchFamily="18" charset="0"/>
            </a:endParaRPr>
          </a:p>
        </p:txBody>
      </p:sp>
      <p:sp>
        <p:nvSpPr>
          <p:cNvPr id="17" name="Rectangle 16">
            <a:extLst>
              <a:ext uri="{FF2B5EF4-FFF2-40B4-BE49-F238E27FC236}">
                <a16:creationId xmlns:a16="http://schemas.microsoft.com/office/drawing/2014/main" id="{C9DA5B05-DD14-4860-AC45-02A8D2EE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3" y="1092200"/>
            <a:ext cx="4517009"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ép 3">
            <a:extLst>
              <a:ext uri="{FF2B5EF4-FFF2-40B4-BE49-F238E27FC236}">
                <a16:creationId xmlns:a16="http://schemas.microsoft.com/office/drawing/2014/main" id="{8A84A9E6-A70C-5295-DC84-57F6577BDBF2}"/>
              </a:ext>
            </a:extLst>
          </p:cNvPr>
          <p:cNvPicPr>
            <a:picLocks noChangeAspect="1"/>
          </p:cNvPicPr>
          <p:nvPr/>
        </p:nvPicPr>
        <p:blipFill>
          <a:blip r:embed="rId5"/>
          <a:srcRect l="11951" r="12701" b="3"/>
          <a:stretch>
            <a:fillRect/>
          </a:stretch>
        </p:blipFill>
        <p:spPr>
          <a:xfrm>
            <a:off x="1412683" y="1410208"/>
            <a:ext cx="3876801" cy="3858780"/>
          </a:xfrm>
          <a:prstGeom prst="rect">
            <a:avLst/>
          </a:prstGeom>
        </p:spPr>
      </p:pic>
      <p:cxnSp>
        <p:nvCxnSpPr>
          <p:cNvPr id="19" name="Straight Connector 18">
            <a:extLst>
              <a:ext uri="{FF2B5EF4-FFF2-40B4-BE49-F238E27FC236}">
                <a16:creationId xmlns:a16="http://schemas.microsoft.com/office/drawing/2014/main" id="{36BE37AC-AD36-4C42-9B8C-C5500F4E7C6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4412" y="2400639"/>
            <a:ext cx="4802185"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Tartalom helye 2">
            <a:extLst>
              <a:ext uri="{FF2B5EF4-FFF2-40B4-BE49-F238E27FC236}">
                <a16:creationId xmlns:a16="http://schemas.microsoft.com/office/drawing/2014/main" id="{F013E546-2911-5721-0428-1EBF7F7E2509}"/>
              </a:ext>
            </a:extLst>
          </p:cNvPr>
          <p:cNvSpPr>
            <a:spLocks noGrp="1"/>
          </p:cNvSpPr>
          <p:nvPr>
            <p:ph idx="1"/>
          </p:nvPr>
        </p:nvSpPr>
        <p:spPr>
          <a:xfrm>
            <a:off x="6094412" y="2556932"/>
            <a:ext cx="4802184" cy="3318936"/>
          </a:xfrm>
        </p:spPr>
        <p:txBody>
          <a:bodyPr>
            <a:normAutofit/>
          </a:bodyPr>
          <a:lstStyle/>
          <a:p>
            <a:pPr>
              <a:lnSpc>
                <a:spcPct val="90000"/>
              </a:lnSpc>
              <a:spcAft>
                <a:spcPts val="800"/>
              </a:spcAft>
              <a:buNone/>
            </a:pPr>
            <a:r>
              <a:rPr lang="hu-HU" sz="1300" kern="100" dirty="0">
                <a:effectLst/>
                <a:latin typeface="Times New Roman" panose="02020603050405020304" pitchFamily="18" charset="0"/>
                <a:ea typeface="Calibri" panose="020F0502020204030204" pitchFamily="34" charset="0"/>
                <a:cs typeface="Times New Roman" panose="02020603050405020304" pitchFamily="18" charset="0"/>
              </a:rPr>
              <a:t>       Az ezután történtekről már keveset tudunk, hiszen a titkos szertartásokról a beavatottaknak hallgatniuk kellett. Csupán a kereszténnyé lett beavatottak révén szivároghatott ki egy s más, legalábbis erre következtethetünk a keresztény egyházatyáknál fennmaradt adatokból.</a:t>
            </a:r>
            <a:endParaRPr lang="hu-HU" sz="13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Aft>
                <a:spcPts val="800"/>
              </a:spcAft>
              <a:buNone/>
            </a:pPr>
            <a:r>
              <a:rPr lang="hu-HU" sz="1300" kern="100" dirty="0">
                <a:effectLst/>
                <a:latin typeface="Calibri" panose="020F0502020204030204" pitchFamily="34" charset="0"/>
                <a:ea typeface="Calibri" panose="020F0502020204030204" pitchFamily="34" charset="0"/>
                <a:cs typeface="Times New Roman" panose="02020603050405020304" pitchFamily="18" charset="0"/>
              </a:rPr>
              <a:t>       </a:t>
            </a:r>
            <a:r>
              <a:rPr lang="hu-HU" sz="1300" kern="100" dirty="0">
                <a:effectLst/>
                <a:latin typeface="Times New Roman" panose="02020603050405020304" pitchFamily="18" charset="0"/>
                <a:ea typeface="Calibri" panose="020F0502020204030204" pitchFamily="34" charset="0"/>
                <a:cs typeface="Times New Roman" panose="02020603050405020304" pitchFamily="18" charset="0"/>
              </a:rPr>
              <a:t>A titkos szertartások a mintegy négyezer nézőt befogadó </a:t>
            </a:r>
            <a:r>
              <a:rPr lang="hu-HU" sz="1300" kern="100" dirty="0" err="1">
                <a:effectLst/>
                <a:latin typeface="Times New Roman" panose="02020603050405020304" pitchFamily="18" charset="0"/>
                <a:ea typeface="Calibri" panose="020F0502020204030204" pitchFamily="34" charset="0"/>
                <a:cs typeface="Times New Roman" panose="02020603050405020304" pitchFamily="18" charset="0"/>
              </a:rPr>
              <a:t>telesztérionban</a:t>
            </a:r>
            <a:r>
              <a:rPr lang="hu-HU" sz="1300" kern="100" dirty="0">
                <a:effectLst/>
                <a:latin typeface="Times New Roman" panose="02020603050405020304" pitchFamily="18" charset="0"/>
                <a:ea typeface="Calibri" panose="020F0502020204030204" pitchFamily="34" charset="0"/>
                <a:cs typeface="Times New Roman" panose="02020603050405020304" pitchFamily="18" charset="0"/>
              </a:rPr>
              <a:t> zajlottak le.</a:t>
            </a:r>
          </a:p>
          <a:p>
            <a:pPr>
              <a:lnSpc>
                <a:spcPct val="90000"/>
              </a:lnSpc>
              <a:spcAft>
                <a:spcPts val="800"/>
              </a:spcAft>
              <a:buNone/>
            </a:pPr>
            <a:r>
              <a:rPr lang="hu-HU" sz="1300" kern="100" dirty="0">
                <a:latin typeface="Times New Roman" panose="02020603050405020304" pitchFamily="18" charset="0"/>
                <a:ea typeface="Calibri" panose="020F0502020204030204" pitchFamily="34" charset="0"/>
                <a:cs typeface="Times New Roman" panose="02020603050405020304" pitchFamily="18" charset="0"/>
              </a:rPr>
              <a:t>       </a:t>
            </a:r>
            <a:r>
              <a:rPr lang="hu-HU" sz="1300" dirty="0">
                <a:effectLst/>
                <a:latin typeface="Times New Roman" panose="02020603050405020304" pitchFamily="18" charset="0"/>
                <a:ea typeface="Calibri" panose="020F0502020204030204" pitchFamily="34" charset="0"/>
              </a:rPr>
              <a:t>A szent cselekményeknek mindössze néhány epizódja villan elénk az ókori forrásokból. Részét képezte a </a:t>
            </a:r>
            <a:r>
              <a:rPr lang="hu-HU" sz="1300" dirty="0" err="1">
                <a:effectLst/>
                <a:latin typeface="Times New Roman" panose="02020603050405020304" pitchFamily="18" charset="0"/>
                <a:ea typeface="Calibri" panose="020F0502020204030204" pitchFamily="34" charset="0"/>
              </a:rPr>
              <a:t>hierophantészész</a:t>
            </a:r>
            <a:r>
              <a:rPr lang="hu-HU" sz="1300" dirty="0">
                <a:effectLst/>
                <a:latin typeface="Times New Roman" panose="02020603050405020304" pitchFamily="18" charset="0"/>
                <a:ea typeface="Calibri" panose="020F0502020204030204" pitchFamily="34" charset="0"/>
              </a:rPr>
              <a:t> a papnő szimbolikus, rituális szent násza, amelyet a hívők nem láttak,</a:t>
            </a:r>
          </a:p>
          <a:p>
            <a:pPr>
              <a:lnSpc>
                <a:spcPct val="90000"/>
              </a:lnSpc>
              <a:spcAft>
                <a:spcPts val="800"/>
              </a:spcAft>
              <a:buNone/>
            </a:pPr>
            <a:r>
              <a:rPr lang="hu-HU" sz="1300" kern="100" dirty="0">
                <a:effectLst/>
                <a:latin typeface="Times New Roman" panose="02020603050405020304" pitchFamily="18" charset="0"/>
                <a:ea typeface="Calibri" panose="020F0502020204030204" pitchFamily="34" charset="0"/>
                <a:cs typeface="Times New Roman" panose="02020603050405020304" pitchFamily="18" charset="0"/>
              </a:rPr>
              <a:t>       Két misztériumdráma előadására is sor került, az egyik Démétér és Zeusz szent nászát jelenítette meg, a másik pedig Démétér és Koré történetét.</a:t>
            </a:r>
            <a:endParaRPr lang="hu-HU" sz="1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Aft>
                <a:spcPts val="800"/>
              </a:spcAft>
              <a:buNone/>
            </a:pPr>
            <a:endParaRPr lang="hu-HU" sz="1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pPr>
            <a:endParaRPr lang="hu-HU" sz="1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3252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7E4C3594-0B6C-290C-C464-F9E31D410EA3}"/>
              </a:ext>
            </a:extLst>
          </p:cNvPr>
          <p:cNvSpPr>
            <a:spLocks noGrp="1"/>
          </p:cNvSpPr>
          <p:nvPr>
            <p:ph type="title"/>
          </p:nvPr>
        </p:nvSpPr>
        <p:spPr/>
        <p:txBody>
          <a:bodyPr/>
          <a:lstStyle/>
          <a:p>
            <a:endParaRPr lang="hu-HU"/>
          </a:p>
        </p:txBody>
      </p:sp>
      <p:sp>
        <p:nvSpPr>
          <p:cNvPr id="3" name="Tartalom helye 2">
            <a:extLst>
              <a:ext uri="{FF2B5EF4-FFF2-40B4-BE49-F238E27FC236}">
                <a16:creationId xmlns:a16="http://schemas.microsoft.com/office/drawing/2014/main" id="{855DFD67-521B-CE9C-A013-4289CA625AB0}"/>
              </a:ext>
            </a:extLst>
          </p:cNvPr>
          <p:cNvSpPr>
            <a:spLocks noGrp="1"/>
          </p:cNvSpPr>
          <p:nvPr>
            <p:ph idx="1"/>
          </p:nvPr>
        </p:nvSpPr>
        <p:spPr/>
        <p:txBody>
          <a:bodyPr>
            <a:normAutofit fontScale="92500"/>
          </a:bodyPr>
          <a:lstStyle/>
          <a:p>
            <a:pPr>
              <a:lnSpc>
                <a:spcPct val="107000"/>
              </a:lnSpc>
              <a:spcAft>
                <a:spcPts val="800"/>
              </a:spcAft>
              <a:buNone/>
            </a:pPr>
            <a:r>
              <a:rPr lang="hu-HU" sz="1800" dirty="0">
                <a:effectLst/>
                <a:latin typeface="Times New Roman" panose="02020603050405020304" pitchFamily="18" charset="0"/>
                <a:ea typeface="Calibri" panose="020F0502020204030204" pitchFamily="34" charset="0"/>
              </a:rPr>
              <a:t>     </a:t>
            </a:r>
            <a:r>
              <a:rPr lang="hu-HU" sz="2000" dirty="0">
                <a:effectLst/>
                <a:latin typeface="Times New Roman" panose="02020603050405020304" pitchFamily="18" charset="0"/>
                <a:ea typeface="Calibri" panose="020F0502020204030204" pitchFamily="34" charset="0"/>
                <a:cs typeface="Times New Roman" panose="02020603050405020304" pitchFamily="18" charset="0"/>
              </a:rPr>
              <a:t>A mítosz szerint Koré, Zeusz és Démétér lánya a virágos mezőn játszott, amikor megnyílt a föld, s az alvilág ura, Hadész vagy más néven Plútón elragadta és feleségévé tette a szépséges Korét. Démétér, akit a </a:t>
            </a:r>
            <a:r>
              <a:rPr lang="hu-HU" sz="2000" dirty="0" err="1">
                <a:effectLst/>
                <a:latin typeface="Times New Roman" panose="02020603050405020304" pitchFamily="18" charset="0"/>
                <a:ea typeface="Calibri" panose="020F0502020204030204" pitchFamily="34" charset="0"/>
                <a:cs typeface="Times New Roman" panose="02020603050405020304" pitchFamily="18" charset="0"/>
              </a:rPr>
              <a:t>mindentlátó</a:t>
            </a:r>
            <a:r>
              <a:rPr lang="hu-HU" sz="2000" dirty="0">
                <a:effectLst/>
                <a:latin typeface="Times New Roman" panose="02020603050405020304" pitchFamily="18" charset="0"/>
                <a:ea typeface="Calibri" panose="020F0502020204030204" pitchFamily="34" charset="0"/>
                <a:cs typeface="Times New Roman" panose="02020603050405020304" pitchFamily="18" charset="0"/>
              </a:rPr>
              <a:t> napisten, Héliosz tájékoztatott a történtekről, mélységes gyászba borult, s ennek hatására a gabonafélék sorvadni kezdtek. </a:t>
            </a:r>
          </a:p>
          <a:p>
            <a:pPr>
              <a:lnSpc>
                <a:spcPct val="107000"/>
              </a:lnSpc>
              <a:spcAft>
                <a:spcPts val="800"/>
              </a:spcAft>
              <a:buNone/>
            </a:pPr>
            <a:r>
              <a:rPr lang="hu-HU" sz="2000" dirty="0">
                <a:latin typeface="Times New Roman" panose="02020603050405020304" pitchFamily="18" charset="0"/>
                <a:ea typeface="Calibri" panose="020F0502020204030204" pitchFamily="34" charset="0"/>
                <a:cs typeface="Times New Roman" panose="02020603050405020304" pitchFamily="18" charset="0"/>
              </a:rPr>
              <a:t>     </a:t>
            </a:r>
            <a:r>
              <a:rPr lang="hu-HU" sz="2000" dirty="0">
                <a:effectLst/>
                <a:latin typeface="Times New Roman" panose="02020603050405020304" pitchFamily="18" charset="0"/>
                <a:ea typeface="Calibri" panose="020F0502020204030204" pitchFamily="34" charset="0"/>
                <a:cs typeface="Times New Roman" panose="02020603050405020304" pitchFamily="18" charset="0"/>
              </a:rPr>
              <a:t>Zeusz végül is azzal </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vigasztalta meg a bánatos anyát, hogy megengedte, Koré csupán az év egyharmad részét töltse az alvilágban, a másik kétharmadot anyjánál, a földön. Koré azért nem térhet vissza véglegesen a földre, mert „megette a gránátalmát" vagyis Hadész felesége lett.</a:t>
            </a:r>
          </a:p>
          <a:p>
            <a:pPr>
              <a:lnSpc>
                <a:spcPct val="107000"/>
              </a:lnSpc>
              <a:spcAft>
                <a:spcPts val="800"/>
              </a:spcAft>
              <a:buNone/>
            </a:pP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A szent dráma tehát Koré alvilágra szállását, Démétér gyászát, majd a boldog viszontlátást, Koré visszatérését az alvilágból mutatta be.</a:t>
            </a:r>
          </a:p>
          <a:p>
            <a:pPr>
              <a:lnSpc>
                <a:spcPct val="107000"/>
              </a:lnSpc>
              <a:spcAft>
                <a:spcPts val="800"/>
              </a:spcAft>
              <a:buNone/>
            </a:pPr>
            <a:endParaRPr lang="hu-HU"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hu-H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29442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CA2844B-D537-9738-40C2-853EE266C660}"/>
              </a:ext>
            </a:extLst>
          </p:cNvPr>
          <p:cNvSpPr>
            <a:spLocks noGrp="1"/>
          </p:cNvSpPr>
          <p:nvPr>
            <p:ph type="title"/>
          </p:nvPr>
        </p:nvSpPr>
        <p:spPr/>
        <p:txBody>
          <a:bodyPr>
            <a:normAutofit/>
          </a:bodyPr>
          <a:lstStyle/>
          <a:p>
            <a:pPr>
              <a:lnSpc>
                <a:spcPct val="107000"/>
              </a:lnSpc>
              <a:spcAft>
                <a:spcPts val="800"/>
              </a:spcAft>
            </a:pPr>
            <a:r>
              <a:rPr lang="hu-HU" sz="2400" b="1" kern="100" dirty="0">
                <a:effectLst/>
                <a:latin typeface="Times New Roman" panose="02020603050405020304" pitchFamily="18" charset="0"/>
                <a:ea typeface="Calibri" panose="020F0502020204030204" pitchFamily="34" charset="0"/>
                <a:cs typeface="Times New Roman" panose="02020603050405020304" pitchFamily="18" charset="0"/>
              </a:rPr>
              <a:t>Az építészet szerepe a kultusz gyakorlati megvalósulásában</a:t>
            </a:r>
            <a:br>
              <a:rPr lang="hu-HU" sz="2000" kern="100" dirty="0">
                <a:effectLst/>
                <a:latin typeface="Calibri" panose="020F0502020204030204" pitchFamily="34" charset="0"/>
                <a:ea typeface="Calibri" panose="020F0502020204030204" pitchFamily="34" charset="0"/>
                <a:cs typeface="Times New Roman" panose="02020603050405020304" pitchFamily="18" charset="0"/>
              </a:rPr>
            </a:br>
            <a:endParaRPr lang="hu-HU" sz="2400" dirty="0">
              <a:latin typeface="Times New Roman" panose="02020603050405020304" pitchFamily="18" charset="0"/>
              <a:cs typeface="Times New Roman" panose="02020603050405020304" pitchFamily="18" charset="0"/>
            </a:endParaRPr>
          </a:p>
        </p:txBody>
      </p:sp>
      <p:sp>
        <p:nvSpPr>
          <p:cNvPr id="3" name="Tartalom helye 2">
            <a:extLst>
              <a:ext uri="{FF2B5EF4-FFF2-40B4-BE49-F238E27FC236}">
                <a16:creationId xmlns:a16="http://schemas.microsoft.com/office/drawing/2014/main" id="{DE2E13CD-3A53-B307-5DF8-47FBB15FD7BB}"/>
              </a:ext>
            </a:extLst>
          </p:cNvPr>
          <p:cNvSpPr>
            <a:spLocks noGrp="1"/>
          </p:cNvSpPr>
          <p:nvPr>
            <p:ph idx="1"/>
          </p:nvPr>
        </p:nvSpPr>
        <p:spPr/>
        <p:txBody>
          <a:bodyPr>
            <a:normAutofit fontScale="85000" lnSpcReduction="10000"/>
          </a:bodyPr>
          <a:lstStyle/>
          <a:p>
            <a:pPr>
              <a:lnSpc>
                <a:spcPct val="107000"/>
              </a:lnSpc>
              <a:spcAft>
                <a:spcPts val="800"/>
              </a:spcAft>
              <a:buNone/>
            </a:pPr>
            <a:r>
              <a:rPr lang="hu-HU" sz="1800" kern="100" dirty="0">
                <a:latin typeface="Times New Roman" panose="02020603050405020304" pitchFamily="18" charset="0"/>
                <a:ea typeface="Calibri" panose="020F0502020204030204" pitchFamily="34" charset="0"/>
                <a:cs typeface="Times New Roman" panose="02020603050405020304" pitchFamily="18" charset="0"/>
              </a:rPr>
              <a:t>     </a:t>
            </a:r>
            <a:r>
              <a:rPr lang="hu-HU" sz="1900" kern="100" dirty="0">
                <a:effectLst/>
                <a:latin typeface="Times New Roman" panose="02020603050405020304" pitchFamily="18" charset="0"/>
                <a:ea typeface="Calibri" panose="020F0502020204030204" pitchFamily="34" charset="0"/>
                <a:cs typeface="Times New Roman" panose="02020603050405020304" pitchFamily="18" charset="0"/>
              </a:rPr>
              <a:t>A </a:t>
            </a:r>
            <a:r>
              <a:rPr lang="hu-HU" sz="1900" kern="100" dirty="0" err="1">
                <a:effectLst/>
                <a:latin typeface="Times New Roman" panose="02020603050405020304" pitchFamily="18" charset="0"/>
                <a:ea typeface="Calibri" panose="020F0502020204030204" pitchFamily="34" charset="0"/>
                <a:cs typeface="Times New Roman" panose="02020603050405020304" pitchFamily="18" charset="0"/>
              </a:rPr>
              <a:t>Telésztérion</a:t>
            </a:r>
            <a:r>
              <a:rPr lang="hu-HU" sz="1900" kern="100" dirty="0">
                <a:effectLst/>
                <a:latin typeface="Times New Roman" panose="02020603050405020304" pitchFamily="18" charset="0"/>
                <a:ea typeface="Calibri" panose="020F0502020204030204" pitchFamily="34" charset="0"/>
                <a:cs typeface="Times New Roman" panose="02020603050405020304" pitchFamily="18" charset="0"/>
              </a:rPr>
              <a:t> egy olyan szentélyegyüttes részeként helyezkedett el, amely több más templomot is magában foglalt, és amelyet erődített fal vett körül. </a:t>
            </a:r>
            <a:endParaRPr lang="hu-HU" sz="19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hu-HU" sz="1900" kern="100" dirty="0">
                <a:effectLst/>
                <a:latin typeface="Times New Roman" panose="02020603050405020304" pitchFamily="18" charset="0"/>
                <a:ea typeface="Calibri" panose="020F0502020204030204" pitchFamily="34" charset="0"/>
                <a:cs typeface="Times New Roman" panose="02020603050405020304" pitchFamily="18" charset="0"/>
              </a:rPr>
              <a:t>     A </a:t>
            </a:r>
            <a:r>
              <a:rPr lang="hu-HU" sz="1900" kern="100" dirty="0" err="1">
                <a:effectLst/>
                <a:latin typeface="Times New Roman" panose="02020603050405020304" pitchFamily="18" charset="0"/>
                <a:ea typeface="Calibri" panose="020F0502020204030204" pitchFamily="34" charset="0"/>
                <a:cs typeface="Times New Roman" panose="02020603050405020304" pitchFamily="18" charset="0"/>
              </a:rPr>
              <a:t>Telésztérion</a:t>
            </a:r>
            <a:r>
              <a:rPr lang="hu-HU" sz="1900" kern="100" dirty="0">
                <a:effectLst/>
                <a:latin typeface="Times New Roman" panose="02020603050405020304" pitchFamily="18" charset="0"/>
                <a:ea typeface="Calibri" panose="020F0502020204030204" pitchFamily="34" charset="0"/>
                <a:cs typeface="Times New Roman" panose="02020603050405020304" pitchFamily="18" charset="0"/>
              </a:rPr>
              <a:t> belső oszlopokkal tagolt, fedett, zárt belső térrel rendelkező építmény volt, amelyet az </a:t>
            </a:r>
            <a:r>
              <a:rPr lang="hu-HU" sz="1900" kern="100" dirty="0" err="1">
                <a:effectLst/>
                <a:latin typeface="Times New Roman" panose="02020603050405020304" pitchFamily="18" charset="0"/>
                <a:ea typeface="Calibri" panose="020F0502020204030204" pitchFamily="34" charset="0"/>
                <a:cs typeface="Times New Roman" panose="02020603050405020304" pitchFamily="18" charset="0"/>
              </a:rPr>
              <a:t>eleusziszi</a:t>
            </a:r>
            <a:r>
              <a:rPr lang="hu-HU" sz="1900" kern="100" dirty="0">
                <a:effectLst/>
                <a:latin typeface="Times New Roman" panose="02020603050405020304" pitchFamily="18" charset="0"/>
                <a:ea typeface="Calibri" panose="020F0502020204030204" pitchFamily="34" charset="0"/>
                <a:cs typeface="Times New Roman" panose="02020603050405020304" pitchFamily="18" charset="0"/>
              </a:rPr>
              <a:t> misztériumokban való részvételre törekvők beavatására használtak, a Démétér istennőnek szentelt rituális szertartások keretében. </a:t>
            </a:r>
          </a:p>
          <a:p>
            <a:pPr>
              <a:lnSpc>
                <a:spcPct val="107000"/>
              </a:lnSpc>
              <a:spcAft>
                <a:spcPts val="800"/>
              </a:spcAft>
              <a:buNone/>
            </a:pPr>
            <a:r>
              <a:rPr lang="hu-HU" sz="1900" kern="100" dirty="0">
                <a:latin typeface="Times New Roman" panose="02020603050405020304" pitchFamily="18" charset="0"/>
                <a:ea typeface="Calibri" panose="020F0502020204030204" pitchFamily="34" charset="0"/>
                <a:cs typeface="Times New Roman" panose="02020603050405020304" pitchFamily="18" charset="0"/>
              </a:rPr>
              <a:t>      </a:t>
            </a:r>
            <a:r>
              <a:rPr lang="hu-HU" sz="1900" kern="100" dirty="0">
                <a:effectLst/>
                <a:latin typeface="Times New Roman" panose="02020603050405020304" pitchFamily="18" charset="0"/>
                <a:ea typeface="Calibri" panose="020F0502020204030204" pitchFamily="34" charset="0"/>
                <a:cs typeface="Times New Roman" panose="02020603050405020304" pitchFamily="18" charset="0"/>
              </a:rPr>
              <a:t>Az építmény elsődleges formájában a mükénéi korban jött létre, rituális célokat szolgáló </a:t>
            </a:r>
            <a:r>
              <a:rPr lang="hu-HU" sz="1900" kern="100" dirty="0" err="1">
                <a:effectLst/>
                <a:latin typeface="Times New Roman" panose="02020603050405020304" pitchFamily="18" charset="0"/>
                <a:ea typeface="Calibri" panose="020F0502020204030204" pitchFamily="34" charset="0"/>
                <a:cs typeface="Times New Roman" panose="02020603050405020304" pitchFamily="18" charset="0"/>
              </a:rPr>
              <a:t>megaronként</a:t>
            </a:r>
            <a:r>
              <a:rPr lang="hu-HU" sz="1900" kern="100" dirty="0">
                <a:effectLst/>
                <a:latin typeface="Times New Roman" panose="02020603050405020304" pitchFamily="18" charset="0"/>
                <a:ea typeface="Calibri" panose="020F0502020204030204" pitchFamily="34" charset="0"/>
                <a:cs typeface="Times New Roman" panose="02020603050405020304" pitchFamily="18" charset="0"/>
              </a:rPr>
              <a:t>. A Kr. e. 7. században egy téglalap alaprajzú előcsarnokkal bővítették, majd a Kr. e. 6. században az </a:t>
            </a:r>
            <a:r>
              <a:rPr lang="hu-HU" sz="1900" kern="100" dirty="0" err="1">
                <a:effectLst/>
                <a:latin typeface="Times New Roman" panose="02020603050405020304" pitchFamily="18" charset="0"/>
                <a:ea typeface="Calibri" panose="020F0502020204030204" pitchFamily="34" charset="0"/>
                <a:cs typeface="Times New Roman" panose="02020603050405020304" pitchFamily="18" charset="0"/>
              </a:rPr>
              <a:t>Anaktoronnal</a:t>
            </a:r>
            <a:r>
              <a:rPr lang="hu-HU" sz="1900" kern="100" dirty="0">
                <a:effectLst/>
                <a:latin typeface="Times New Roman" panose="02020603050405020304" pitchFamily="18" charset="0"/>
                <a:ea typeface="Calibri" panose="020F0502020204030204" pitchFamily="34" charset="0"/>
                <a:cs typeface="Times New Roman" panose="02020603050405020304" pitchFamily="18" charset="0"/>
              </a:rPr>
              <a:t> egészült ki, amely a </a:t>
            </a:r>
            <a:r>
              <a:rPr lang="hu-HU" sz="1900" kern="100" dirty="0" err="1">
                <a:effectLst/>
                <a:latin typeface="Times New Roman" panose="02020603050405020304" pitchFamily="18" charset="0"/>
                <a:ea typeface="Calibri" panose="020F0502020204030204" pitchFamily="34" charset="0"/>
                <a:cs typeface="Times New Roman" panose="02020603050405020304" pitchFamily="18" charset="0"/>
              </a:rPr>
              <a:t>Telésztérion</a:t>
            </a:r>
            <a:r>
              <a:rPr lang="hu-HU" sz="19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900" kern="100" dirty="0" err="1">
                <a:effectLst/>
                <a:latin typeface="Times New Roman" panose="02020603050405020304" pitchFamily="18" charset="0"/>
                <a:ea typeface="Calibri" panose="020F0502020204030204" pitchFamily="34" charset="0"/>
                <a:cs typeface="Times New Roman" panose="02020603050405020304" pitchFamily="18" charset="0"/>
              </a:rPr>
              <a:t>belsejében</a:t>
            </a:r>
            <a:r>
              <a:rPr lang="hu-HU" sz="1900" kern="100" dirty="0">
                <a:effectLst/>
                <a:latin typeface="Times New Roman" panose="02020603050405020304" pitchFamily="18" charset="0"/>
                <a:ea typeface="Calibri" panose="020F0502020204030204" pitchFamily="34" charset="0"/>
                <a:cs typeface="Times New Roman" panose="02020603050405020304" pitchFamily="18" charset="0"/>
              </a:rPr>
              <a:t> elhelyezkedő, kisebb szentélyépület volt.</a:t>
            </a:r>
          </a:p>
          <a:p>
            <a:pPr>
              <a:lnSpc>
                <a:spcPct val="107000"/>
              </a:lnSpc>
              <a:spcAft>
                <a:spcPts val="800"/>
              </a:spcAft>
              <a:buNone/>
            </a:pPr>
            <a:r>
              <a:rPr lang="hu-HU" sz="1900" kern="100" dirty="0">
                <a:effectLst/>
                <a:latin typeface="Times New Roman" panose="02020603050405020304" pitchFamily="18" charset="0"/>
                <a:ea typeface="Calibri" panose="020F0502020204030204" pitchFamily="34" charset="0"/>
                <a:cs typeface="Times New Roman" panose="02020603050405020304" pitchFamily="18" charset="0"/>
              </a:rPr>
              <a:t>      A </a:t>
            </a:r>
            <a:r>
              <a:rPr lang="hu-HU" sz="1900" kern="100" dirty="0" err="1">
                <a:effectLst/>
                <a:latin typeface="Times New Roman" panose="02020603050405020304" pitchFamily="18" charset="0"/>
                <a:ea typeface="Calibri" panose="020F0502020204030204" pitchFamily="34" charset="0"/>
                <a:cs typeface="Times New Roman" panose="02020603050405020304" pitchFamily="18" charset="0"/>
              </a:rPr>
              <a:t>Telésztérion</a:t>
            </a:r>
            <a:r>
              <a:rPr lang="hu-HU" sz="1900" kern="100" dirty="0">
                <a:effectLst/>
                <a:latin typeface="Times New Roman" panose="02020603050405020304" pitchFamily="18" charset="0"/>
                <a:ea typeface="Calibri" panose="020F0502020204030204" pitchFamily="34" charset="0"/>
                <a:cs typeface="Times New Roman" panose="02020603050405020304" pitchFamily="18" charset="0"/>
              </a:rPr>
              <a:t> három fallal határolt térként került kialakításra, amelyek mentén falanként nyolc üléssor húzódott. Az építmény részeként kőlépcsőket is kialakítottak, amelyeket a beavatási szertartások vezetői, a </a:t>
            </a:r>
            <a:r>
              <a:rPr lang="hu-HU" sz="1900" i="1" kern="100" dirty="0" err="1">
                <a:effectLst/>
                <a:latin typeface="Times New Roman" panose="02020603050405020304" pitchFamily="18" charset="0"/>
                <a:ea typeface="Calibri" panose="020F0502020204030204" pitchFamily="34" charset="0"/>
                <a:cs typeface="Times New Roman" panose="02020603050405020304" pitchFamily="18" charset="0"/>
              </a:rPr>
              <a:t>mystai</a:t>
            </a:r>
            <a:r>
              <a:rPr lang="hu-HU" sz="1900" kern="100" dirty="0">
                <a:effectLst/>
                <a:latin typeface="Times New Roman" panose="02020603050405020304" pitchFamily="18" charset="0"/>
                <a:ea typeface="Calibri" panose="020F0502020204030204" pitchFamily="34" charset="0"/>
                <a:cs typeface="Times New Roman" panose="02020603050405020304" pitchFamily="18" charset="0"/>
              </a:rPr>
              <a:t> számára szántak.”</a:t>
            </a:r>
            <a:endParaRPr lang="hu-HU" sz="19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hu-HU"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hu-H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62337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D6CB7E4-1676-3BC4-722E-D7BD5F3BDD0E}"/>
              </a:ext>
            </a:extLst>
          </p:cNvPr>
          <p:cNvSpPr>
            <a:spLocks noGrp="1"/>
          </p:cNvSpPr>
          <p:nvPr>
            <p:ph type="title"/>
          </p:nvPr>
        </p:nvSpPr>
        <p:spPr/>
        <p:txBody>
          <a:bodyPr/>
          <a:lstStyle/>
          <a:p>
            <a:endParaRPr lang="hu-HU"/>
          </a:p>
        </p:txBody>
      </p:sp>
      <p:pic>
        <p:nvPicPr>
          <p:cNvPr id="4" name="Tartalom helye 3">
            <a:extLst>
              <a:ext uri="{FF2B5EF4-FFF2-40B4-BE49-F238E27FC236}">
                <a16:creationId xmlns:a16="http://schemas.microsoft.com/office/drawing/2014/main" id="{813B8DA3-4473-B1FA-5315-75FB5878A66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270" y="2542232"/>
            <a:ext cx="5603975" cy="3333635"/>
          </a:xfrm>
          <a:prstGeom prst="rect">
            <a:avLst/>
          </a:prstGeom>
          <a:noFill/>
          <a:ln>
            <a:noFill/>
          </a:ln>
        </p:spPr>
      </p:pic>
      <p:pic>
        <p:nvPicPr>
          <p:cNvPr id="5" name="Kép 4">
            <a:extLst>
              <a:ext uri="{FF2B5EF4-FFF2-40B4-BE49-F238E27FC236}">
                <a16:creationId xmlns:a16="http://schemas.microsoft.com/office/drawing/2014/main" id="{F67E8EFE-EAAD-7E18-0D58-8AD48D47C2F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48792" y="2542233"/>
            <a:ext cx="5603975" cy="3333635"/>
          </a:xfrm>
          <a:prstGeom prst="rect">
            <a:avLst/>
          </a:prstGeom>
          <a:noFill/>
          <a:ln>
            <a:noFill/>
          </a:ln>
        </p:spPr>
      </p:pic>
    </p:spTree>
    <p:extLst>
      <p:ext uri="{BB962C8B-B14F-4D97-AF65-F5344CB8AC3E}">
        <p14:creationId xmlns:p14="http://schemas.microsoft.com/office/powerpoint/2010/main" val="33336298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440620A-49F2-6558-1A31-82C730DC1235}"/>
              </a:ext>
            </a:extLst>
          </p:cNvPr>
          <p:cNvSpPr>
            <a:spLocks noGrp="1"/>
          </p:cNvSpPr>
          <p:nvPr>
            <p:ph type="title"/>
          </p:nvPr>
        </p:nvSpPr>
        <p:spPr/>
        <p:txBody>
          <a:bodyPr/>
          <a:lstStyle/>
          <a:p>
            <a:endParaRPr lang="hu-HU"/>
          </a:p>
        </p:txBody>
      </p:sp>
      <p:pic>
        <p:nvPicPr>
          <p:cNvPr id="5" name="Tartalom helye 4">
            <a:extLst>
              <a:ext uri="{FF2B5EF4-FFF2-40B4-BE49-F238E27FC236}">
                <a16:creationId xmlns:a16="http://schemas.microsoft.com/office/drawing/2014/main" id="{C3F81D9A-F3FE-4997-02D0-3DA2A1EFC4B4}"/>
              </a:ext>
            </a:extLst>
          </p:cNvPr>
          <p:cNvPicPr>
            <a:picLocks noGrp="1" noChangeAspect="1"/>
          </p:cNvPicPr>
          <p:nvPr>
            <p:ph idx="1"/>
          </p:nvPr>
        </p:nvPicPr>
        <p:blipFill>
          <a:blip r:embed="rId2"/>
          <a:stretch>
            <a:fillRect/>
          </a:stretch>
        </p:blipFill>
        <p:spPr>
          <a:xfrm>
            <a:off x="733530" y="949380"/>
            <a:ext cx="4350936" cy="5146738"/>
          </a:xfrm>
          <a:prstGeom prst="rect">
            <a:avLst/>
          </a:prstGeom>
        </p:spPr>
      </p:pic>
      <p:pic>
        <p:nvPicPr>
          <p:cNvPr id="7" name="Kép 6">
            <a:extLst>
              <a:ext uri="{FF2B5EF4-FFF2-40B4-BE49-F238E27FC236}">
                <a16:creationId xmlns:a16="http://schemas.microsoft.com/office/drawing/2014/main" id="{3B936359-12DD-79D0-0095-A1DE750BDCF9}"/>
              </a:ext>
            </a:extLst>
          </p:cNvPr>
          <p:cNvPicPr>
            <a:picLocks noChangeAspect="1"/>
          </p:cNvPicPr>
          <p:nvPr/>
        </p:nvPicPr>
        <p:blipFill>
          <a:blip r:embed="rId3"/>
          <a:stretch>
            <a:fillRect/>
          </a:stretch>
        </p:blipFill>
        <p:spPr>
          <a:xfrm>
            <a:off x="5084466" y="949380"/>
            <a:ext cx="6533984" cy="5146738"/>
          </a:xfrm>
          <a:prstGeom prst="rect">
            <a:avLst/>
          </a:prstGeom>
        </p:spPr>
      </p:pic>
    </p:spTree>
    <p:extLst>
      <p:ext uri="{BB962C8B-B14F-4D97-AF65-F5344CB8AC3E}">
        <p14:creationId xmlns:p14="http://schemas.microsoft.com/office/powerpoint/2010/main" val="26612723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4A380B3-1A98-3889-1F31-670255E39A13}"/>
              </a:ext>
            </a:extLst>
          </p:cNvPr>
          <p:cNvSpPr>
            <a:spLocks noGrp="1"/>
          </p:cNvSpPr>
          <p:nvPr>
            <p:ph type="title"/>
          </p:nvPr>
        </p:nvSpPr>
        <p:spPr/>
        <p:txBody>
          <a:bodyPr>
            <a:normAutofit/>
          </a:bodyPr>
          <a:lstStyle/>
          <a:p>
            <a:pPr>
              <a:lnSpc>
                <a:spcPct val="107000"/>
              </a:lnSpc>
              <a:spcAft>
                <a:spcPts val="800"/>
              </a:spcAft>
            </a:pP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A kutatók többsége a téglalap alakú bekerített teret </a:t>
            </a:r>
            <a:r>
              <a:rPr lang="hu-HU" sz="1800" i="1" kern="100" dirty="0" err="1">
                <a:effectLst/>
                <a:latin typeface="Times New Roman" panose="02020603050405020304" pitchFamily="18" charset="0"/>
                <a:ea typeface="Calibri" panose="020F0502020204030204" pitchFamily="34" charset="0"/>
                <a:cs typeface="Times New Roman" panose="02020603050405020304" pitchFamily="18" charset="0"/>
              </a:rPr>
              <a:t>anaktórónnak</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nevezi, ide helyezi a </a:t>
            </a:r>
            <a:r>
              <a:rPr lang="hu-HU" sz="1800" i="1" kern="100" dirty="0" err="1">
                <a:effectLst/>
                <a:latin typeface="Times New Roman" panose="02020603050405020304" pitchFamily="18" charset="0"/>
                <a:ea typeface="Calibri" panose="020F0502020204030204" pitchFamily="34" charset="0"/>
                <a:cs typeface="Times New Roman" panose="02020603050405020304" pitchFamily="18" charset="0"/>
              </a:rPr>
              <a:t>hierophantész</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trónját, és úgy véli, hogy innen sugárzott ki az a központi kinyilatkoztatás, amely Plutarkhosz megfogalmazása szerint „akkor történt, amikor az </a:t>
            </a:r>
            <a:r>
              <a:rPr lang="hu-HU" sz="1800" i="1" kern="100" dirty="0" err="1">
                <a:effectLst/>
                <a:latin typeface="Times New Roman" panose="02020603050405020304" pitchFamily="18" charset="0"/>
                <a:ea typeface="Calibri" panose="020F0502020204030204" pitchFamily="34" charset="0"/>
                <a:cs typeface="Times New Roman" panose="02020603050405020304" pitchFamily="18" charset="0"/>
              </a:rPr>
              <a:t>anaktoron</a:t>
            </a:r>
            <a:r>
              <a:rPr lang="hu-HU" sz="1800" i="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ajtajai megnyíltak”</a:t>
            </a:r>
            <a:br>
              <a:rPr lang="hu-HU" sz="1600" kern="100" dirty="0">
                <a:effectLst/>
                <a:latin typeface="Calibri" panose="020F0502020204030204" pitchFamily="34" charset="0"/>
                <a:ea typeface="Calibri" panose="020F0502020204030204" pitchFamily="34" charset="0"/>
                <a:cs typeface="Times New Roman" panose="02020603050405020304" pitchFamily="18" charset="0"/>
              </a:rPr>
            </a:br>
            <a:endParaRPr lang="hu-HU" sz="1800" dirty="0">
              <a:latin typeface="Times New Roman" panose="02020603050405020304" pitchFamily="18" charset="0"/>
              <a:cs typeface="Times New Roman" panose="02020603050405020304" pitchFamily="18" charset="0"/>
            </a:endParaRPr>
          </a:p>
        </p:txBody>
      </p:sp>
      <p:sp>
        <p:nvSpPr>
          <p:cNvPr id="3" name="Tartalom helye 2">
            <a:extLst>
              <a:ext uri="{FF2B5EF4-FFF2-40B4-BE49-F238E27FC236}">
                <a16:creationId xmlns:a16="http://schemas.microsoft.com/office/drawing/2014/main" id="{795B515F-3095-3E48-C054-0F372239FC86}"/>
              </a:ext>
            </a:extLst>
          </p:cNvPr>
          <p:cNvSpPr>
            <a:spLocks noGrp="1"/>
          </p:cNvSpPr>
          <p:nvPr>
            <p:ph idx="1"/>
          </p:nvPr>
        </p:nvSpPr>
        <p:spPr/>
        <p:txBody>
          <a:bodyPr>
            <a:normAutofit lnSpcReduction="10000"/>
          </a:bodyPr>
          <a:lstStyle/>
          <a:p>
            <a:pPr>
              <a:lnSpc>
                <a:spcPct val="107000"/>
              </a:lnSpc>
              <a:spcAft>
                <a:spcPts val="800"/>
              </a:spcAft>
              <a:buNone/>
            </a:pP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Telésztérion</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az idők folyamán több építési fázison ment keresztül. A perzsa háború után az épület újjáépítése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Kímón</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korában, Kr. e. 470 körül vette kezdetét. Az építményt kibővítették, és az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Anaktoront</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 templom déli pereméről annak központi részébe helyezték át.”</a:t>
            </a:r>
          </a:p>
          <a:p>
            <a:pPr>
              <a:lnSpc>
                <a:spcPct val="107000"/>
              </a:lnSpc>
              <a:spcAft>
                <a:spcPts val="800"/>
              </a:spcAft>
              <a:buNone/>
            </a:pP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Periklész politikai hegemóniájának időszakában (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Iktinosz</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 Parthenón építésze kezdte meg a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Telésztérion</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átalakítását és felújítását.” </a:t>
            </a:r>
            <a:r>
              <a:rPr lang="hu-HU" sz="1800" dirty="0">
                <a:effectLst/>
                <a:latin typeface="Times New Roman" panose="02020603050405020304" pitchFamily="18" charset="0"/>
                <a:ea typeface="Calibri" panose="020F0502020204030204" pitchFamily="34" charset="0"/>
                <a:cs typeface="Times New Roman" panose="02020603050405020304" pitchFamily="18" charset="0"/>
              </a:rPr>
              <a:t>Az építmény és annak korábbi előzményei közötti egyik lényeges építészeti különbséget az </a:t>
            </a:r>
            <a:r>
              <a:rPr lang="hu-HU" sz="1800" dirty="0" err="1">
                <a:effectLst/>
                <a:latin typeface="Times New Roman" panose="02020603050405020304" pitchFamily="18" charset="0"/>
                <a:ea typeface="Calibri" panose="020F0502020204030204" pitchFamily="34" charset="0"/>
                <a:cs typeface="Times New Roman" panose="02020603050405020304" pitchFamily="18" charset="0"/>
              </a:rPr>
              <a:t>Anaktoronban</a:t>
            </a:r>
            <a:r>
              <a:rPr lang="hu-HU" sz="1800" dirty="0">
                <a:effectLst/>
                <a:latin typeface="Times New Roman" panose="02020603050405020304" pitchFamily="18" charset="0"/>
                <a:ea typeface="Calibri" panose="020F0502020204030204" pitchFamily="34" charset="0"/>
                <a:cs typeface="Times New Roman" panose="02020603050405020304" pitchFamily="18" charset="0"/>
              </a:rPr>
              <a:t> kialakított, nyolc, kőből készült, színházszerű ülőhely jelentette. </a:t>
            </a:r>
            <a:r>
              <a:rPr lang="hu-HU" sz="1800" dirty="0" err="1">
                <a:effectLst/>
                <a:latin typeface="Times New Roman" panose="02020603050405020304" pitchFamily="18" charset="0"/>
                <a:ea typeface="Calibri" panose="020F0502020204030204" pitchFamily="34" charset="0"/>
                <a:cs typeface="Times New Roman" panose="02020603050405020304" pitchFamily="18" charset="0"/>
              </a:rPr>
              <a:t>Iktinosznak</a:t>
            </a:r>
            <a:r>
              <a:rPr lang="hu-HU" sz="1800" dirty="0">
                <a:effectLst/>
                <a:latin typeface="Times New Roman" panose="02020603050405020304" pitchFamily="18" charset="0"/>
                <a:ea typeface="Calibri" panose="020F0502020204030204" pitchFamily="34" charset="0"/>
                <a:cs typeface="Times New Roman" panose="02020603050405020304" pitchFamily="18" charset="0"/>
              </a:rPr>
              <a:t> azonban nem sikerült befejeznie munkáját.</a:t>
            </a:r>
          </a:p>
          <a:p>
            <a:pPr>
              <a:lnSpc>
                <a:spcPct val="107000"/>
              </a:lnSpc>
              <a:spcAft>
                <a:spcPts val="800"/>
              </a:spcAft>
              <a:buNone/>
            </a:pP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 templom következő jelentős újjáépítési fázisa a Kr. u. 2. századra, Marcus Aurelius uralkodásának idejére datálható, miután a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Telésztériont</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Kr. u. 170-ben a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kosztobókok</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pusztítása érte.</a:t>
            </a:r>
          </a:p>
          <a:p>
            <a:pPr>
              <a:lnSpc>
                <a:spcPct val="107000"/>
              </a:lnSpc>
              <a:spcAft>
                <a:spcPts val="800"/>
              </a:spcAft>
              <a:buNone/>
            </a:pPr>
            <a:endParaRPr lang="hu-HU"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hu-HU"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hu-HU" sz="1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753381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7E2833B3-0674-3EF0-9056-3DB2E2DB0C65}"/>
              </a:ext>
            </a:extLst>
          </p:cNvPr>
          <p:cNvSpPr>
            <a:spLocks noGrp="1"/>
          </p:cNvSpPr>
          <p:nvPr>
            <p:ph type="title"/>
          </p:nvPr>
        </p:nvSpPr>
        <p:spPr/>
        <p:txBody>
          <a:bodyPr/>
          <a:lstStyle/>
          <a:p>
            <a:endParaRPr lang="hu-HU"/>
          </a:p>
        </p:txBody>
      </p:sp>
      <p:sp>
        <p:nvSpPr>
          <p:cNvPr id="3" name="Tartalom helye 2">
            <a:extLst>
              <a:ext uri="{FF2B5EF4-FFF2-40B4-BE49-F238E27FC236}">
                <a16:creationId xmlns:a16="http://schemas.microsoft.com/office/drawing/2014/main" id="{3591817F-5F4F-89AF-3B40-E9A1F8F67CA3}"/>
              </a:ext>
            </a:extLst>
          </p:cNvPr>
          <p:cNvSpPr>
            <a:spLocks noGrp="1"/>
          </p:cNvSpPr>
          <p:nvPr>
            <p:ph idx="1"/>
          </p:nvPr>
        </p:nvSpPr>
        <p:spPr/>
        <p:txBody>
          <a:bodyPr>
            <a:normAutofit/>
          </a:bodyPr>
          <a:lstStyle/>
          <a:p>
            <a:r>
              <a:rPr lang="hu-HU" sz="1800" dirty="0">
                <a:effectLst/>
                <a:latin typeface="Times New Roman" panose="02020603050405020304" pitchFamily="18" charset="0"/>
                <a:ea typeface="Calibri" panose="020F0502020204030204" pitchFamily="34" charset="0"/>
              </a:rPr>
              <a:t>A beavatottak számára a rítusok legfelemelőbb pillanatát a szent tárgyak megpillantása, az </a:t>
            </a:r>
            <a:r>
              <a:rPr lang="hu-HU" sz="1800" dirty="0" err="1">
                <a:effectLst/>
                <a:latin typeface="Times New Roman" panose="02020603050405020304" pitchFamily="18" charset="0"/>
                <a:ea typeface="Calibri" panose="020F0502020204030204" pitchFamily="34" charset="0"/>
              </a:rPr>
              <a:t>epopteia</a:t>
            </a:r>
            <a:r>
              <a:rPr lang="hu-HU" sz="1800" dirty="0">
                <a:effectLst/>
                <a:latin typeface="Times New Roman" panose="02020603050405020304" pitchFamily="18" charset="0"/>
                <a:ea typeface="Calibri" panose="020F0502020204030204" pitchFamily="34" charset="0"/>
              </a:rPr>
              <a:t> jelentette. A </a:t>
            </a:r>
            <a:r>
              <a:rPr lang="hu-HU" sz="1800" dirty="0" err="1">
                <a:effectLst/>
                <a:latin typeface="Times New Roman" panose="02020603050405020304" pitchFamily="18" charset="0"/>
                <a:ea typeface="Calibri" panose="020F0502020204030204" pitchFamily="34" charset="0"/>
              </a:rPr>
              <a:t>hierophantész</a:t>
            </a:r>
            <a:r>
              <a:rPr lang="hu-HU" sz="1800" dirty="0">
                <a:effectLst/>
                <a:latin typeface="Times New Roman" panose="02020603050405020304" pitchFamily="18" charset="0"/>
                <a:ea typeface="Calibri" panose="020F0502020204030204" pitchFamily="34" charset="0"/>
              </a:rPr>
              <a:t> kinyitotta az </a:t>
            </a:r>
            <a:r>
              <a:rPr lang="hu-HU" sz="1800" dirty="0" err="1">
                <a:effectLst/>
                <a:latin typeface="Times New Roman" panose="02020603050405020304" pitchFamily="18" charset="0"/>
                <a:ea typeface="Calibri" panose="020F0502020204030204" pitchFamily="34" charset="0"/>
              </a:rPr>
              <a:t>anaktoronnak</a:t>
            </a:r>
            <a:r>
              <a:rPr lang="hu-HU" sz="1800" dirty="0">
                <a:effectLst/>
                <a:latin typeface="Times New Roman" panose="02020603050405020304" pitchFamily="18" charset="0"/>
                <a:ea typeface="Calibri" panose="020F0502020204030204" pitchFamily="34" charset="0"/>
              </a:rPr>
              <a:t> nevezett helyiség ajtaját, ekkor fény áradt a terembe, majd felmutatta a titkos szent tárgyakat, és egy abban az évben learatott kalászt.</a:t>
            </a:r>
          </a:p>
          <a:p>
            <a:r>
              <a:rPr lang="hu-HU" sz="1800" dirty="0">
                <a:effectLst/>
                <a:latin typeface="Times New Roman" panose="02020603050405020304" pitchFamily="18" charset="0"/>
                <a:ea typeface="Calibri" panose="020F0502020204030204" pitchFamily="34" charset="0"/>
              </a:rPr>
              <a:t>A misztikus időszak eseménysora teljes egészében spekulatív rekonstrukció kérdése</a:t>
            </a:r>
          </a:p>
          <a:p>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Az újabb feldolgozások a döntő kinyilatkoztatásokat – mind a </a:t>
            </a:r>
            <a:r>
              <a:rPr lang="hu-HU" sz="1800" i="1" kern="100" dirty="0" err="1">
                <a:effectLst/>
                <a:latin typeface="Times New Roman" panose="02020603050405020304" pitchFamily="18" charset="0"/>
                <a:ea typeface="Calibri" panose="020F0502020204030204" pitchFamily="34" charset="0"/>
                <a:cs typeface="Times New Roman" panose="02020603050405020304" pitchFamily="18" charset="0"/>
              </a:rPr>
              <a:t>mystai</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mind az </a:t>
            </a:r>
            <a:r>
              <a:rPr lang="hu-HU" sz="1800" i="1" kern="100" dirty="0" err="1">
                <a:effectLst/>
                <a:latin typeface="Times New Roman" panose="02020603050405020304" pitchFamily="18" charset="0"/>
                <a:ea typeface="Calibri" panose="020F0502020204030204" pitchFamily="34" charset="0"/>
                <a:cs typeface="Times New Roman" panose="02020603050405020304" pitchFamily="18" charset="0"/>
              </a:rPr>
              <a:t>epoptai</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számára – egyetlen éjszakára sűrítik, ám a korábbi rekonstrukciók, amelyek két éjszakára osztották el azokat, ténylegesen nem cáfolhatók. (Alexandrosz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Abónouteichosból</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aki misztériumait korábbi minták alapján alakította ki, egy előkészítő és két érdemi napot különböztetett meg.)</a:t>
            </a:r>
          </a:p>
          <a:p>
            <a:r>
              <a:rPr lang="hu-HU" sz="1800" dirty="0">
                <a:effectLst/>
                <a:latin typeface="Times New Roman" panose="02020603050405020304" pitchFamily="18" charset="0"/>
                <a:ea typeface="Calibri" panose="020F0502020204030204" pitchFamily="34" charset="0"/>
              </a:rPr>
              <a:t>A beavatottakról olykor azt állítják, hogy olyan ismeretek birtokában vannak, amelyek a kívülállók számára hozzáférhetetlenek:</a:t>
            </a:r>
            <a:endParaRPr lang="hu-HU"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hu-HU" sz="1800" dirty="0"/>
          </a:p>
        </p:txBody>
      </p:sp>
    </p:spTree>
    <p:extLst>
      <p:ext uri="{BB962C8B-B14F-4D97-AF65-F5344CB8AC3E}">
        <p14:creationId xmlns:p14="http://schemas.microsoft.com/office/powerpoint/2010/main" val="36962164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35841ED-421D-90D8-6D15-2DE9DF21ADA8}"/>
              </a:ext>
            </a:extLst>
          </p:cNvPr>
          <p:cNvSpPr>
            <a:spLocks noGrp="1"/>
          </p:cNvSpPr>
          <p:nvPr>
            <p:ph type="title"/>
          </p:nvPr>
        </p:nvSpPr>
        <p:spPr/>
        <p:txBody>
          <a:bodyPr/>
          <a:lstStyle/>
          <a:p>
            <a:endParaRPr lang="hu-HU"/>
          </a:p>
        </p:txBody>
      </p:sp>
      <p:sp>
        <p:nvSpPr>
          <p:cNvPr id="3" name="Tartalom helye 2">
            <a:extLst>
              <a:ext uri="{FF2B5EF4-FFF2-40B4-BE49-F238E27FC236}">
                <a16:creationId xmlns:a16="http://schemas.microsoft.com/office/drawing/2014/main" id="{ABFFE1E5-AAF1-31FE-6F92-AE392327049A}"/>
              </a:ext>
            </a:extLst>
          </p:cNvPr>
          <p:cNvSpPr>
            <a:spLocks noGrp="1"/>
          </p:cNvSpPr>
          <p:nvPr>
            <p:ph idx="1"/>
          </p:nvPr>
        </p:nvSpPr>
        <p:spPr/>
        <p:txBody>
          <a:bodyPr>
            <a:normAutofit fontScale="92500"/>
          </a:bodyPr>
          <a:lstStyle/>
          <a:p>
            <a:pPr>
              <a:lnSpc>
                <a:spcPct val="107000"/>
              </a:lnSpc>
              <a:spcAft>
                <a:spcPts val="800"/>
              </a:spcAft>
              <a:buNone/>
            </a:pP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800" b="1" kern="100" dirty="0" err="1">
                <a:effectLst/>
                <a:latin typeface="Times New Roman" panose="02020603050405020304" pitchFamily="18" charset="0"/>
                <a:ea typeface="Calibri" panose="020F0502020204030204" pitchFamily="34" charset="0"/>
                <a:cs typeface="Times New Roman" panose="02020603050405020304" pitchFamily="18" charset="0"/>
              </a:rPr>
              <a:t>Iszokratész</a:t>
            </a:r>
            <a:r>
              <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szerint kizárólag a beavatottak hallhatják azokat a szolgálatokat, amelyeket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Eleuszisz</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lakói Démétérnek tettek, </a:t>
            </a:r>
            <a:r>
              <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rPr>
              <a:t>Alexandriai Kelemen </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hozzáteszi, hogy a beavatottak tudják, egyes állatok bizonyos részeit miért nem szabad elfogyasztani.</a:t>
            </a:r>
          </a:p>
          <a:p>
            <a:pPr>
              <a:lnSpc>
                <a:spcPct val="107000"/>
              </a:lnSpc>
              <a:spcAft>
                <a:spcPts val="800"/>
              </a:spcAft>
              <a:buNone/>
            </a:pP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Általánosan elfogadott feltevés e, hogy a </a:t>
            </a:r>
            <a:r>
              <a:rPr lang="hu-HU" sz="1800" i="1" kern="100" dirty="0" err="1">
                <a:effectLst/>
                <a:latin typeface="Times New Roman" panose="02020603050405020304" pitchFamily="18" charset="0"/>
                <a:ea typeface="Calibri" panose="020F0502020204030204" pitchFamily="34" charset="0"/>
                <a:cs typeface="Times New Roman" panose="02020603050405020304" pitchFamily="18" charset="0"/>
              </a:rPr>
              <a:t>telészterion</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falain belül bizonyos „szent kiáltások” intonálására  került sor, miközben a prózai beszédnek kevés – ha egyáltalán volt – szerepe lehetett.</a:t>
            </a:r>
          </a:p>
          <a:p>
            <a:pPr>
              <a:lnSpc>
                <a:spcPct val="107000"/>
              </a:lnSpc>
              <a:spcAft>
                <a:spcPts val="800"/>
              </a:spcAft>
              <a:buNone/>
            </a:pPr>
            <a:r>
              <a:rPr lang="hu-HU" sz="1800" dirty="0">
                <a:effectLst/>
                <a:latin typeface="Times New Roman" panose="02020603050405020304" pitchFamily="18" charset="0"/>
                <a:ea typeface="Calibri" panose="020F0502020204030204" pitchFamily="34" charset="0"/>
              </a:rPr>
              <a:t>      Magában a </a:t>
            </a:r>
            <a:r>
              <a:rPr lang="hu-HU" sz="1800" i="1" dirty="0" err="1">
                <a:effectLst/>
                <a:latin typeface="Times New Roman" panose="02020603050405020304" pitchFamily="18" charset="0"/>
                <a:ea typeface="Calibri" panose="020F0502020204030204" pitchFamily="34" charset="0"/>
              </a:rPr>
              <a:t>telészterionban</a:t>
            </a:r>
            <a:r>
              <a:rPr lang="hu-HU" sz="1800" dirty="0">
                <a:effectLst/>
                <a:latin typeface="Times New Roman" panose="02020603050405020304" pitchFamily="18" charset="0"/>
                <a:ea typeface="Calibri" panose="020F0502020204030204" pitchFamily="34" charset="0"/>
              </a:rPr>
              <a:t> azonban „jelenések” (</a:t>
            </a:r>
            <a:r>
              <a:rPr lang="hu-HU" sz="1800" i="1" dirty="0" err="1">
                <a:effectLst/>
                <a:latin typeface="Times New Roman" panose="02020603050405020304" pitchFamily="18" charset="0"/>
                <a:ea typeface="Calibri" panose="020F0502020204030204" pitchFamily="34" charset="0"/>
              </a:rPr>
              <a:t>phantasmata</a:t>
            </a:r>
            <a:r>
              <a:rPr lang="hu-HU" sz="1800" dirty="0">
                <a:effectLst/>
                <a:latin typeface="Times New Roman" panose="02020603050405020304" pitchFamily="18" charset="0"/>
                <a:ea typeface="Calibri" panose="020F0502020204030204" pitchFamily="34" charset="0"/>
              </a:rPr>
              <a:t>) is voltak, minden bizonnyal ijesztő jellegűek; </a:t>
            </a:r>
            <a:r>
              <a:rPr lang="hu-HU" sz="1800" b="1" dirty="0">
                <a:effectLst/>
                <a:latin typeface="Times New Roman" panose="02020603050405020304" pitchFamily="18" charset="0"/>
                <a:ea typeface="Calibri" panose="020F0502020204030204" pitchFamily="34" charset="0"/>
              </a:rPr>
              <a:t>Platónnál</a:t>
            </a:r>
            <a:r>
              <a:rPr lang="hu-HU" sz="1800" dirty="0">
                <a:effectLst/>
                <a:latin typeface="Times New Roman" panose="02020603050405020304" pitchFamily="18" charset="0"/>
                <a:ea typeface="Calibri" panose="020F0502020204030204" pitchFamily="34" charset="0"/>
              </a:rPr>
              <a:t> arra is találunk utalást, hogy istenek szobrait mutatták fel. Egy markáns hanghatás  a </a:t>
            </a:r>
            <a:r>
              <a:rPr lang="hu-HU" sz="1800" i="1" dirty="0" err="1">
                <a:effectLst/>
                <a:latin typeface="Times New Roman" panose="02020603050405020304" pitchFamily="18" charset="0"/>
                <a:ea typeface="Calibri" panose="020F0502020204030204" pitchFamily="34" charset="0"/>
              </a:rPr>
              <a:t>hierophantész</a:t>
            </a:r>
            <a:r>
              <a:rPr lang="hu-HU" sz="1800" dirty="0">
                <a:effectLst/>
                <a:latin typeface="Times New Roman" panose="02020603050405020304" pitchFamily="18" charset="0"/>
                <a:ea typeface="Calibri" panose="020F0502020204030204" pitchFamily="34" charset="0"/>
              </a:rPr>
              <a:t> által megütött gong, amely </a:t>
            </a:r>
            <a:r>
              <a:rPr lang="hu-HU" sz="1800" dirty="0" err="1">
                <a:effectLst/>
                <a:latin typeface="Times New Roman" panose="02020603050405020304" pitchFamily="18" charset="0"/>
                <a:ea typeface="Calibri" panose="020F0502020204030204" pitchFamily="34" charset="0"/>
              </a:rPr>
              <a:t>Kore</a:t>
            </a:r>
            <a:r>
              <a:rPr lang="hu-HU" sz="1800" dirty="0">
                <a:effectLst/>
                <a:latin typeface="Times New Roman" panose="02020603050405020304" pitchFamily="18" charset="0"/>
                <a:ea typeface="Calibri" panose="020F0502020204030204" pitchFamily="34" charset="0"/>
              </a:rPr>
              <a:t> megszólítását kísérte; és alighanem több efféle akusztikus elem is létezett. Mindazonáltal a hangnál kifejezőbbnek tűnik a csend, amely döntő pillanatokban – s talán hosszabb, kulcsfontosságú időszakaszokban is – betöltötte a hatalmas csarnokot.</a:t>
            </a:r>
            <a:endParaRPr lang="hu-HU"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hu-HU"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hu-H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77173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572F6A24-139E-4EB5-86D2-431F42EF8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3963AE85-BE5D-4975-BACF-DDDCC9C2ACD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27" name="Picture 26">
              <a:extLst>
                <a:ext uri="{FF2B5EF4-FFF2-40B4-BE49-F238E27FC236}">
                  <a16:creationId xmlns:a16="http://schemas.microsoft.com/office/drawing/2014/main" id="{1E7751F0-16BF-4A9D-B778-5D46B92B447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8" name="Rectangle 27">
              <a:extLst>
                <a:ext uri="{FF2B5EF4-FFF2-40B4-BE49-F238E27FC236}">
                  <a16:creationId xmlns:a16="http://schemas.microsoft.com/office/drawing/2014/main" id="{1D755924-121A-47AA-8613-995D4108BC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hu-HU"/>
            </a:p>
          </p:txBody>
        </p:sp>
        <p:pic>
          <p:nvPicPr>
            <p:cNvPr id="29" name="Picture 28">
              <a:extLst>
                <a:ext uri="{FF2B5EF4-FFF2-40B4-BE49-F238E27FC236}">
                  <a16:creationId xmlns:a16="http://schemas.microsoft.com/office/drawing/2014/main" id="{B4D2AFDA-19BE-4455-830E-1541E5D7BAE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30" name="Picture 29">
              <a:extLst>
                <a:ext uri="{FF2B5EF4-FFF2-40B4-BE49-F238E27FC236}">
                  <a16:creationId xmlns:a16="http://schemas.microsoft.com/office/drawing/2014/main" id="{0FB15EBF-E414-4E00-87E7-700A78A60F6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Cím 1">
            <a:extLst>
              <a:ext uri="{FF2B5EF4-FFF2-40B4-BE49-F238E27FC236}">
                <a16:creationId xmlns:a16="http://schemas.microsoft.com/office/drawing/2014/main" id="{154489A8-DAE2-716D-5D9E-64064080985B}"/>
              </a:ext>
            </a:extLst>
          </p:cNvPr>
          <p:cNvSpPr>
            <a:spLocks noGrp="1"/>
          </p:cNvSpPr>
          <p:nvPr>
            <p:ph type="title"/>
          </p:nvPr>
        </p:nvSpPr>
        <p:spPr>
          <a:xfrm>
            <a:off x="6094412" y="982132"/>
            <a:ext cx="4802185" cy="1303867"/>
          </a:xfrm>
        </p:spPr>
        <p:txBody>
          <a:bodyPr>
            <a:normAutofit/>
          </a:bodyPr>
          <a:lstStyle/>
          <a:p>
            <a:endParaRPr lang="hu-HU" dirty="0"/>
          </a:p>
        </p:txBody>
      </p:sp>
      <p:sp>
        <p:nvSpPr>
          <p:cNvPr id="32" name="Rectangle 31">
            <a:extLst>
              <a:ext uri="{FF2B5EF4-FFF2-40B4-BE49-F238E27FC236}">
                <a16:creationId xmlns:a16="http://schemas.microsoft.com/office/drawing/2014/main" id="{C9DA5B05-DD14-4860-AC45-02A8D2EE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3" y="1092200"/>
            <a:ext cx="4517009"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ép 3">
            <a:extLst>
              <a:ext uri="{FF2B5EF4-FFF2-40B4-BE49-F238E27FC236}">
                <a16:creationId xmlns:a16="http://schemas.microsoft.com/office/drawing/2014/main" id="{8E571746-FDA8-67EC-E0D4-A3764D2C4B43}"/>
              </a:ext>
            </a:extLst>
          </p:cNvPr>
          <p:cNvPicPr>
            <a:picLocks noChangeAspect="1"/>
          </p:cNvPicPr>
          <p:nvPr/>
        </p:nvPicPr>
        <p:blipFill>
          <a:blip r:embed="rId5"/>
          <a:srcRect t="10808" r="-2" b="10806"/>
          <a:stretch>
            <a:fillRect/>
          </a:stretch>
        </p:blipFill>
        <p:spPr>
          <a:xfrm>
            <a:off x="1092643" y="1090414"/>
            <a:ext cx="4518128" cy="4516890"/>
          </a:xfrm>
          <a:prstGeom prst="rect">
            <a:avLst/>
          </a:prstGeom>
        </p:spPr>
      </p:pic>
      <p:cxnSp>
        <p:nvCxnSpPr>
          <p:cNvPr id="34" name="Straight Connector 33">
            <a:extLst>
              <a:ext uri="{FF2B5EF4-FFF2-40B4-BE49-F238E27FC236}">
                <a16:creationId xmlns:a16="http://schemas.microsoft.com/office/drawing/2014/main" id="{36BE37AC-AD36-4C42-9B8C-C5500F4E7C6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4412" y="2400639"/>
            <a:ext cx="4802185"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Tartalom helye 2">
            <a:extLst>
              <a:ext uri="{FF2B5EF4-FFF2-40B4-BE49-F238E27FC236}">
                <a16:creationId xmlns:a16="http://schemas.microsoft.com/office/drawing/2014/main" id="{6B8BA6ED-A7FD-FBDC-9DD7-E2F9A223A408}"/>
              </a:ext>
            </a:extLst>
          </p:cNvPr>
          <p:cNvSpPr>
            <a:spLocks noGrp="1"/>
          </p:cNvSpPr>
          <p:nvPr>
            <p:ph idx="1"/>
          </p:nvPr>
        </p:nvSpPr>
        <p:spPr>
          <a:xfrm>
            <a:off x="6094412" y="2556932"/>
            <a:ext cx="4802184" cy="3318936"/>
          </a:xfrm>
        </p:spPr>
        <p:txBody>
          <a:bodyPr>
            <a:normAutofit/>
          </a:bodyPr>
          <a:lstStyle/>
          <a:p>
            <a:pPr>
              <a:lnSpc>
                <a:spcPct val="90000"/>
              </a:lnSpc>
              <a:spcAft>
                <a:spcPts val="800"/>
              </a:spcAft>
              <a:buNone/>
            </a:pPr>
            <a:r>
              <a:rPr lang="hu-HU" sz="1500" kern="100">
                <a:effectLst/>
                <a:latin typeface="Times New Roman" panose="02020603050405020304" pitchFamily="18" charset="0"/>
                <a:ea typeface="Calibri" panose="020F0502020204030204" pitchFamily="34" charset="0"/>
                <a:cs typeface="Times New Roman" panose="02020603050405020304" pitchFamily="18" charset="0"/>
              </a:rPr>
              <a:t>    Mindenekelőtt azonban fényhatások voltak jelen. </a:t>
            </a:r>
            <a:r>
              <a:rPr lang="hu-HU" sz="1500" b="1" kern="100">
                <a:effectLst/>
                <a:latin typeface="Times New Roman" panose="02020603050405020304" pitchFamily="18" charset="0"/>
                <a:ea typeface="Calibri" panose="020F0502020204030204" pitchFamily="34" charset="0"/>
                <a:cs typeface="Times New Roman" panose="02020603050405020304" pitchFamily="18" charset="0"/>
              </a:rPr>
              <a:t>Plutarkhosz </a:t>
            </a:r>
            <a:r>
              <a:rPr lang="hu-HU" sz="1500" kern="100">
                <a:effectLst/>
                <a:latin typeface="Times New Roman" panose="02020603050405020304" pitchFamily="18" charset="0"/>
                <a:ea typeface="Calibri" panose="020F0502020204030204" pitchFamily="34" charset="0"/>
                <a:cs typeface="Times New Roman" panose="02020603050405020304" pitchFamily="18" charset="0"/>
              </a:rPr>
              <a:t>szerint az </a:t>
            </a:r>
            <a:r>
              <a:rPr lang="hu-HU" sz="1500" i="1" kern="100" err="1">
                <a:effectLst/>
                <a:latin typeface="Times New Roman" panose="02020603050405020304" pitchFamily="18" charset="0"/>
                <a:ea typeface="Calibri" panose="020F0502020204030204" pitchFamily="34" charset="0"/>
                <a:cs typeface="Times New Roman" panose="02020603050405020304" pitchFamily="18" charset="0"/>
              </a:rPr>
              <a:t>anaktórón</a:t>
            </a:r>
            <a:r>
              <a:rPr lang="hu-HU" sz="1500" kern="100">
                <a:effectLst/>
                <a:latin typeface="Times New Roman" panose="02020603050405020304" pitchFamily="18" charset="0"/>
                <a:ea typeface="Calibri" panose="020F0502020204030204" pitchFamily="34" charset="0"/>
                <a:cs typeface="Times New Roman" panose="02020603050405020304" pitchFamily="18" charset="0"/>
              </a:rPr>
              <a:t> „megnyitásakor” feltáruló nagy fényben éri el tetőpontját. Koré fáklyát hordozó szűzként megjelenő ikonográfiája mintaszerű esete annak, amikor egy istenség az őt tisztelő rítusból nyeri attribútumait.</a:t>
            </a:r>
            <a:endParaRPr lang="hu-HU" sz="15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Aft>
                <a:spcPts val="800"/>
              </a:spcAft>
              <a:buNone/>
            </a:pPr>
            <a:r>
              <a:rPr lang="hu-HU" sz="1500" kern="100">
                <a:effectLst/>
                <a:latin typeface="Times New Roman" panose="02020603050405020304" pitchFamily="18" charset="0"/>
                <a:ea typeface="Calibri" panose="020F0502020204030204" pitchFamily="34" charset="0"/>
                <a:cs typeface="Times New Roman" panose="02020603050405020304" pitchFamily="18" charset="0"/>
              </a:rPr>
              <a:t>     A misztériumok utolsó napjaként” írnak le, s ekkor egy kisebb </a:t>
            </a:r>
            <a:r>
              <a:rPr lang="hu-HU" sz="1500" kern="100" err="1">
                <a:effectLst/>
                <a:latin typeface="Times New Roman" panose="02020603050405020304" pitchFamily="18" charset="0"/>
                <a:ea typeface="Calibri" panose="020F0502020204030204" pitchFamily="34" charset="0"/>
                <a:cs typeface="Times New Roman" panose="02020603050405020304" pitchFamily="18" charset="0"/>
              </a:rPr>
              <a:t>libációs</a:t>
            </a:r>
            <a:r>
              <a:rPr lang="hu-HU" sz="1500" kern="100">
                <a:effectLst/>
                <a:latin typeface="Times New Roman" panose="02020603050405020304" pitchFamily="18" charset="0"/>
                <a:ea typeface="Calibri" panose="020F0502020204030204" pitchFamily="34" charset="0"/>
                <a:cs typeface="Times New Roman" panose="02020603050405020304" pitchFamily="18" charset="0"/>
              </a:rPr>
              <a:t> rítus tárul fel. </a:t>
            </a:r>
            <a:endParaRPr lang="hu-HU" sz="1500" kern="100">
              <a:latin typeface="Times New Roman" panose="02020603050405020304" pitchFamily="18" charset="0"/>
              <a:ea typeface="Calibri" panose="020F0502020204030204" pitchFamily="34" charset="0"/>
              <a:cs typeface="Times New Roman" panose="02020603050405020304" pitchFamily="18" charset="0"/>
            </a:endParaRPr>
          </a:p>
          <a:p>
            <a:pPr>
              <a:lnSpc>
                <a:spcPct val="90000"/>
              </a:lnSpc>
              <a:spcAft>
                <a:spcPts val="800"/>
              </a:spcAft>
              <a:buNone/>
            </a:pPr>
            <a:r>
              <a:rPr lang="hu-HU" sz="1500" kern="100">
                <a:effectLst/>
                <a:latin typeface="Times New Roman" panose="02020603050405020304" pitchFamily="18" charset="0"/>
                <a:ea typeface="Calibri" panose="020F0502020204030204" pitchFamily="34" charset="0"/>
                <a:cs typeface="Times New Roman" panose="02020603050405020304" pitchFamily="18" charset="0"/>
              </a:rPr>
              <a:t>     Alig tudunk róla valamit; ám az alkalmazott edénytípus, a </a:t>
            </a:r>
            <a:r>
              <a:rPr lang="hu-HU" sz="1500" i="1" kern="100" err="1">
                <a:effectLst/>
                <a:latin typeface="Times New Roman" panose="02020603050405020304" pitchFamily="18" charset="0"/>
                <a:ea typeface="Calibri" panose="020F0502020204030204" pitchFamily="34" charset="0"/>
                <a:cs typeface="Times New Roman" panose="02020603050405020304" pitchFamily="18" charset="0"/>
              </a:rPr>
              <a:t>plémochoé</a:t>
            </a:r>
            <a:r>
              <a:rPr lang="hu-HU" sz="1500" kern="100">
                <a:effectLst/>
                <a:latin typeface="Times New Roman" panose="02020603050405020304" pitchFamily="18" charset="0"/>
                <a:ea typeface="Calibri" panose="020F0502020204030204" pitchFamily="34" charset="0"/>
                <a:cs typeface="Times New Roman" panose="02020603050405020304" pitchFamily="18" charset="0"/>
              </a:rPr>
              <a:t>, nagy számban került elő a városi </a:t>
            </a:r>
            <a:r>
              <a:rPr lang="hu-HU" sz="1500" kern="100" err="1">
                <a:effectLst/>
                <a:latin typeface="Times New Roman" panose="02020603050405020304" pitchFamily="18" charset="0"/>
                <a:ea typeface="Calibri" panose="020F0502020204030204" pitchFamily="34" charset="0"/>
                <a:cs typeface="Times New Roman" panose="02020603050405020304" pitchFamily="18" charset="0"/>
              </a:rPr>
              <a:t>Eleuszinion</a:t>
            </a:r>
            <a:r>
              <a:rPr lang="hu-HU" sz="1500" kern="100">
                <a:effectLst/>
                <a:latin typeface="Times New Roman" panose="02020603050405020304" pitchFamily="18" charset="0"/>
                <a:ea typeface="Calibri" panose="020F0502020204030204" pitchFamily="34" charset="0"/>
                <a:cs typeface="Times New Roman" panose="02020603050405020304" pitchFamily="18" charset="0"/>
              </a:rPr>
              <a:t> területéről, és a misztériumok jelképeként is szolgálhatott; magát a napot is </a:t>
            </a:r>
            <a:r>
              <a:rPr lang="hu-HU" sz="1500" i="1" kern="100" err="1">
                <a:effectLst/>
                <a:latin typeface="Times New Roman" panose="02020603050405020304" pitchFamily="18" charset="0"/>
                <a:ea typeface="Calibri" panose="020F0502020204030204" pitchFamily="34" charset="0"/>
                <a:cs typeface="Times New Roman" panose="02020603050405020304" pitchFamily="18" charset="0"/>
              </a:rPr>
              <a:t>Plémochoai</a:t>
            </a:r>
            <a:r>
              <a:rPr lang="hu-HU" sz="1500" kern="100" err="1">
                <a:effectLst/>
                <a:latin typeface="Times New Roman" panose="02020603050405020304" pitchFamily="18" charset="0"/>
                <a:ea typeface="Calibri" panose="020F0502020204030204" pitchFamily="34" charset="0"/>
                <a:cs typeface="Times New Roman" panose="02020603050405020304" pitchFamily="18" charset="0"/>
              </a:rPr>
              <a:t>-nak</a:t>
            </a:r>
            <a:r>
              <a:rPr lang="hu-HU" sz="1500" kern="100">
                <a:effectLst/>
                <a:latin typeface="Times New Roman" panose="02020603050405020304" pitchFamily="18" charset="0"/>
                <a:ea typeface="Calibri" panose="020F0502020204030204" pitchFamily="34" charset="0"/>
                <a:cs typeface="Times New Roman" panose="02020603050405020304" pitchFamily="18" charset="0"/>
              </a:rPr>
              <a:t> nevezték.</a:t>
            </a:r>
            <a:endParaRPr lang="hu-HU" sz="15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pPr>
            <a:endParaRPr lang="hu-HU" sz="1500"/>
          </a:p>
        </p:txBody>
      </p:sp>
    </p:spTree>
    <p:extLst>
      <p:ext uri="{BB962C8B-B14F-4D97-AF65-F5344CB8AC3E}">
        <p14:creationId xmlns:p14="http://schemas.microsoft.com/office/powerpoint/2010/main" val="41810022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07E1E3B-2559-1905-CE8E-2320AFE143A6}"/>
              </a:ext>
            </a:extLst>
          </p:cNvPr>
          <p:cNvSpPr>
            <a:spLocks noGrp="1"/>
          </p:cNvSpPr>
          <p:nvPr>
            <p:ph type="title"/>
          </p:nvPr>
        </p:nvSpPr>
        <p:spPr/>
        <p:txBody>
          <a:bodyPr>
            <a:normAutofit/>
          </a:bodyPr>
          <a:lstStyle/>
          <a:p>
            <a:pPr>
              <a:lnSpc>
                <a:spcPct val="107000"/>
              </a:lnSpc>
              <a:spcAft>
                <a:spcPts val="800"/>
              </a:spcAft>
            </a:pPr>
            <a:r>
              <a:rPr lang="hu-HU" sz="2800" b="1" kern="100" dirty="0">
                <a:effectLst/>
                <a:latin typeface="Times New Roman" panose="02020603050405020304" pitchFamily="18" charset="0"/>
                <a:ea typeface="Calibri" panose="020F0502020204030204" pitchFamily="34" charset="0"/>
                <a:cs typeface="Times New Roman" panose="02020603050405020304" pitchFamily="18" charset="0"/>
              </a:rPr>
              <a:t>A Misztériumok szerepe, jelentősége</a:t>
            </a:r>
            <a:br>
              <a:rPr lang="hu-HU" sz="2000" kern="100" dirty="0">
                <a:effectLst/>
                <a:latin typeface="Calibri" panose="020F0502020204030204" pitchFamily="34" charset="0"/>
                <a:ea typeface="Calibri" panose="020F0502020204030204" pitchFamily="34" charset="0"/>
                <a:cs typeface="Times New Roman" panose="02020603050405020304" pitchFamily="18" charset="0"/>
              </a:rPr>
            </a:br>
            <a:endParaRPr lang="hu-HU" sz="2400" dirty="0">
              <a:latin typeface="Times New Roman" panose="02020603050405020304" pitchFamily="18" charset="0"/>
              <a:cs typeface="Times New Roman" panose="02020603050405020304" pitchFamily="18" charset="0"/>
            </a:endParaRPr>
          </a:p>
        </p:txBody>
      </p:sp>
      <p:sp>
        <p:nvSpPr>
          <p:cNvPr id="3" name="Tartalom helye 2">
            <a:extLst>
              <a:ext uri="{FF2B5EF4-FFF2-40B4-BE49-F238E27FC236}">
                <a16:creationId xmlns:a16="http://schemas.microsoft.com/office/drawing/2014/main" id="{488E6C3E-F727-F953-2943-09A4995E0370}"/>
              </a:ext>
            </a:extLst>
          </p:cNvPr>
          <p:cNvSpPr>
            <a:spLocks noGrp="1"/>
          </p:cNvSpPr>
          <p:nvPr>
            <p:ph idx="1"/>
          </p:nvPr>
        </p:nvSpPr>
        <p:spPr/>
        <p:txBody>
          <a:bodyPr>
            <a:normAutofit/>
          </a:bodyPr>
          <a:lstStyle/>
          <a:p>
            <a:pPr>
              <a:lnSpc>
                <a:spcPct val="107000"/>
              </a:lnSpc>
              <a:spcAft>
                <a:spcPts val="800"/>
              </a:spcAft>
              <a:buNone/>
            </a:pP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Az Iliasz költője még határozottan ki merte jelenteni, hogy az alvilág, ahová minden - bűnös és bűntelen - halandó lelke száll, az a hely, ahol „öröm nincs" (Iliász VI. 94)</a:t>
            </a:r>
          </a:p>
          <a:p>
            <a:pPr>
              <a:lnSpc>
                <a:spcPct val="107000"/>
              </a:lnSpc>
              <a:spcAft>
                <a:spcPts val="800"/>
              </a:spcAft>
              <a:buNone/>
            </a:pP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A túlvilági boldogság ígérete a görög vallásosságban először az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eleusziszi</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misztériumokban hangzik el, s az ígéret kizárólag a beavatottaknak szól.</a:t>
            </a:r>
            <a:endParaRPr lang="hu-HU"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A szertartások összessége valamilyen módon felkészítette a résztvevőket a halál könnyebb elviselésére, és betekintést engedett a túlvilági életbe.</a:t>
            </a:r>
            <a:endParaRPr lang="hu-HU"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A beavatottak élményeit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Stobaios</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2000" kern="100" dirty="0" err="1">
                <a:effectLst/>
                <a:latin typeface="Times New Roman" panose="02020603050405020304" pitchFamily="18" charset="0"/>
                <a:ea typeface="Calibri" panose="020F0502020204030204" pitchFamily="34" charset="0"/>
                <a:cs typeface="Times New Roman" panose="02020603050405020304" pitchFamily="18" charset="0"/>
              </a:rPr>
              <a:t>Florilegium</a:t>
            </a:r>
            <a:r>
              <a:rPr lang="hu-HU" sz="2000" kern="100" dirty="0">
                <a:effectLst/>
                <a:latin typeface="Times New Roman" panose="02020603050405020304" pitchFamily="18" charset="0"/>
                <a:ea typeface="Calibri" panose="020F0502020204030204" pitchFamily="34" charset="0"/>
                <a:cs typeface="Times New Roman" panose="02020603050405020304" pitchFamily="18" charset="0"/>
              </a:rPr>
              <a:t> c. művében (IV. 52,49) a lélek halál utáni tapasztalataihoz hasonlítja,</a:t>
            </a:r>
            <a:endParaRPr lang="hu-HU"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hu-HU"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hu-HU" sz="1800" dirty="0"/>
          </a:p>
        </p:txBody>
      </p:sp>
    </p:spTree>
    <p:extLst>
      <p:ext uri="{BB962C8B-B14F-4D97-AF65-F5344CB8AC3E}">
        <p14:creationId xmlns:p14="http://schemas.microsoft.com/office/powerpoint/2010/main" val="547048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AAAAF35-2EEE-8ECE-806F-39A491509150}"/>
              </a:ext>
            </a:extLst>
          </p:cNvPr>
          <p:cNvSpPr>
            <a:spLocks noGrp="1"/>
          </p:cNvSpPr>
          <p:nvPr>
            <p:ph type="title"/>
          </p:nvPr>
        </p:nvSpPr>
        <p:spPr/>
        <p:txBody>
          <a:bodyPr/>
          <a:lstStyle/>
          <a:p>
            <a:endParaRPr lang="hu-HU"/>
          </a:p>
        </p:txBody>
      </p:sp>
      <p:sp>
        <p:nvSpPr>
          <p:cNvPr id="3" name="Tartalom helye 2">
            <a:extLst>
              <a:ext uri="{FF2B5EF4-FFF2-40B4-BE49-F238E27FC236}">
                <a16:creationId xmlns:a16="http://schemas.microsoft.com/office/drawing/2014/main" id="{4391B5D7-106D-7233-DF4D-B84122C1EB73}"/>
              </a:ext>
            </a:extLst>
          </p:cNvPr>
          <p:cNvSpPr>
            <a:spLocks noGrp="1"/>
          </p:cNvSpPr>
          <p:nvPr>
            <p:ph idx="1"/>
          </p:nvPr>
        </p:nvSpPr>
        <p:spPr/>
        <p:txBody>
          <a:bodyPr>
            <a:normAutofit fontScale="85000" lnSpcReduction="20000"/>
          </a:bodyPr>
          <a:lstStyle/>
          <a:p>
            <a:pPr>
              <a:lnSpc>
                <a:spcPct val="107000"/>
              </a:lnSpc>
              <a:spcAft>
                <a:spcPts val="800"/>
              </a:spcAft>
              <a:buNone/>
            </a:pPr>
            <a:r>
              <a:rPr lang="hu-HU" sz="2400" kern="100" dirty="0">
                <a:effectLst/>
                <a:latin typeface="Times New Roman" panose="02020603050405020304" pitchFamily="18" charset="0"/>
                <a:ea typeface="Calibri" panose="020F0502020204030204" pitchFamily="34" charset="0"/>
                <a:cs typeface="Times New Roman" panose="02020603050405020304" pitchFamily="18" charset="0"/>
              </a:rPr>
              <a:t>    „Először bolyongások, fáradságos tévelygések, félelmetes és végeláthatatlan gyaloglások következnek a homályon át, majd, mielőtt ezek véget érnének, mindenféle iszonyú dolog, borzadás, reszketés, izzadás és rémület [keríti hatalmába a lelket]. Ezt követően hirtelen csodálatos fénnyel találja magát szembe, tiszta terek és rétek tárulnak elé, majd szent látomások és dallal, tánccal, valamint szent szertartásokkal kísért szentséges tanítások ünnepi élményében részesül. Ezalatt tökéletessé és beavatottá válik, s immáron teljesen felszabadultan és minden földi dologtól mentesen, fején koszorúval jár körbe, s maga is részt vesz az ünneplésben szent és tiszta férfiak társaságában. Eközben látja az alant (a földön) élők tisztátalan és beavatatlan tömegét, amint a nagy sárban és ködben az élvezeteknek élnek és marakodnak, s a bajok közepette megmaradnak a halálfélelemben, mert nem hisznek a túlvilági javakban." (Hegyi </a:t>
            </a:r>
            <a:r>
              <a:rPr lang="hu-HU" sz="2400" kern="100" dirty="0" err="1">
                <a:effectLst/>
                <a:latin typeface="Times New Roman" panose="02020603050405020304" pitchFamily="18" charset="0"/>
                <a:ea typeface="Calibri" panose="020F0502020204030204" pitchFamily="34" charset="0"/>
                <a:cs typeface="Times New Roman" panose="02020603050405020304" pitchFamily="18" charset="0"/>
              </a:rPr>
              <a:t>Dolores</a:t>
            </a:r>
            <a:r>
              <a:rPr lang="hu-HU" sz="2400" kern="100" dirty="0">
                <a:effectLst/>
                <a:latin typeface="Times New Roman" panose="02020603050405020304" pitchFamily="18" charset="0"/>
                <a:ea typeface="Calibri" panose="020F0502020204030204" pitchFamily="34" charset="0"/>
                <a:cs typeface="Times New Roman" panose="02020603050405020304" pitchFamily="18" charset="0"/>
              </a:rPr>
              <a:t> fordítása)</a:t>
            </a:r>
            <a:endParaRPr lang="hu-HU"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hu-HU" dirty="0"/>
          </a:p>
        </p:txBody>
      </p:sp>
    </p:spTree>
    <p:extLst>
      <p:ext uri="{BB962C8B-B14F-4D97-AF65-F5344CB8AC3E}">
        <p14:creationId xmlns:p14="http://schemas.microsoft.com/office/powerpoint/2010/main" val="6929179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4DA3933-793D-4B4B-DA4E-B777569DA3BB}"/>
              </a:ext>
            </a:extLst>
          </p:cNvPr>
          <p:cNvSpPr>
            <a:spLocks noGrp="1"/>
          </p:cNvSpPr>
          <p:nvPr>
            <p:ph type="title"/>
          </p:nvPr>
        </p:nvSpPr>
        <p:spPr/>
        <p:txBody>
          <a:bodyPr>
            <a:normAutofit/>
          </a:bodyPr>
          <a:lstStyle/>
          <a:p>
            <a:pPr>
              <a:lnSpc>
                <a:spcPct val="107000"/>
              </a:lnSpc>
              <a:spcAft>
                <a:spcPts val="800"/>
              </a:spcAft>
            </a:pPr>
            <a:r>
              <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rPr>
              <a:t>Arisztophanész</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800" i="1" kern="100" dirty="0">
                <a:effectLst/>
                <a:latin typeface="Times New Roman" panose="02020603050405020304" pitchFamily="18" charset="0"/>
                <a:ea typeface="Calibri" panose="020F0502020204030204" pitchFamily="34" charset="0"/>
                <a:cs typeface="Times New Roman" panose="02020603050405020304" pitchFamily="18" charset="0"/>
              </a:rPr>
              <a:t>Békák</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című művének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parodoszában</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(első kardal) megjelenő kép:</a:t>
            </a:r>
            <a:br>
              <a:rPr lang="hu-HU" sz="1600" kern="100" dirty="0">
                <a:effectLst/>
                <a:latin typeface="Calibri" panose="020F0502020204030204" pitchFamily="34" charset="0"/>
                <a:ea typeface="Calibri" panose="020F0502020204030204" pitchFamily="34" charset="0"/>
                <a:cs typeface="Times New Roman" panose="02020603050405020304" pitchFamily="18" charset="0"/>
              </a:rPr>
            </a:br>
            <a:endParaRPr lang="hu-HU" sz="1800" dirty="0">
              <a:latin typeface="Times New Roman" panose="02020603050405020304" pitchFamily="18" charset="0"/>
              <a:cs typeface="Times New Roman" panose="02020603050405020304" pitchFamily="18" charset="0"/>
            </a:endParaRPr>
          </a:p>
        </p:txBody>
      </p:sp>
      <p:sp>
        <p:nvSpPr>
          <p:cNvPr id="3" name="Tartalom helye 2">
            <a:extLst>
              <a:ext uri="{FF2B5EF4-FFF2-40B4-BE49-F238E27FC236}">
                <a16:creationId xmlns:a16="http://schemas.microsoft.com/office/drawing/2014/main" id="{A7D021F1-B0E6-519A-780C-E09CD22C2A6A}"/>
              </a:ext>
            </a:extLst>
          </p:cNvPr>
          <p:cNvSpPr>
            <a:spLocks noGrp="1"/>
          </p:cNvSpPr>
          <p:nvPr>
            <p:ph idx="1"/>
          </p:nvPr>
        </p:nvSpPr>
        <p:spPr/>
        <p:txBody>
          <a:bodyPr>
            <a:normAutofit lnSpcReduction="10000"/>
          </a:bodyPr>
          <a:lstStyle/>
          <a:p>
            <a:pPr>
              <a:lnSpc>
                <a:spcPct val="107000"/>
              </a:lnSpc>
              <a:spcAft>
                <a:spcPts val="800"/>
              </a:spcAft>
              <a:buNone/>
            </a:pP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 túlvilág örömei és büntetései sokkal konkrétabbá válnak: virágos mezők az egyik oldalon, sár és veszélyes szörnyek a másikon,</a:t>
            </a:r>
            <a:r>
              <a:rPr lang="hu-HU" sz="1800" kern="100" dirty="0">
                <a:latin typeface="Times New Roman" panose="02020603050405020304" pitchFamily="18" charset="0"/>
                <a:ea typeface="Calibri" panose="020F0502020204030204" pitchFamily="34" charset="0"/>
                <a:cs typeface="Times New Roman" panose="02020603050405020304" pitchFamily="18" charset="0"/>
              </a:rPr>
              <a:t> a</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boldogok és a szenvedők közötti határvonal részben erkölcsi jellegűvé is válik: az alvilág peremén, a sárban azok fekszenek, akik alapvető erkölcsi szabályokat sértettek, míg a mezőkön örvendező boldogok „mi vagyunk, akik be lettünk avatva, és helyesen viselkedtünk vendégeinkkel és az egyszerű emberekkel szemben.</a:t>
            </a:r>
            <a:endParaRPr lang="hu-HU" sz="16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hu-HU" sz="1800" dirty="0">
                <a:effectLst/>
                <a:latin typeface="Times New Roman" panose="02020603050405020304" pitchFamily="18" charset="0"/>
                <a:ea typeface="Calibri" panose="020F0502020204030204" pitchFamily="34" charset="0"/>
              </a:rPr>
              <a:t>     Arisztophanész valószínűleg korának elterjedt felfogásait tükrözi. Az ábrázolásnak nincs nyilvánvaló komikus célja.</a:t>
            </a:r>
          </a:p>
          <a:p>
            <a:pPr>
              <a:lnSpc>
                <a:spcPct val="107000"/>
              </a:lnSpc>
              <a:spcAft>
                <a:spcPts val="800"/>
              </a:spcAft>
              <a:buNone/>
            </a:pPr>
            <a:r>
              <a:rPr lang="hu-HU" sz="1800" dirty="0">
                <a:latin typeface="Times New Roman" panose="02020603050405020304" pitchFamily="18" charset="0"/>
                <a:ea typeface="Calibri" panose="020F0502020204030204" pitchFamily="34" charset="0"/>
                <a:cs typeface="Times New Roman" panose="02020603050405020304" pitchFamily="18" charset="0"/>
              </a:rPr>
              <a:t>     </a:t>
            </a:r>
            <a:r>
              <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rPr>
              <a:t>Platón</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Adeimantoszának</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szavai szerint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Muszaiosz</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és fia” olyan túlvilágról beszéltek, ahol az igazak lakomán vesznek részt, míg a gonoszok sárba kerülnek, és szitával kénytelenek vizet hordani.</a:t>
            </a:r>
            <a:endParaRPr lang="hu-HU" sz="16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endParaRPr lang="hu-H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07184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9391286-7BA1-E80C-79C1-736942FDFB27}"/>
              </a:ext>
            </a:extLst>
          </p:cNvPr>
          <p:cNvSpPr>
            <a:spLocks noGrp="1"/>
          </p:cNvSpPr>
          <p:nvPr>
            <p:ph type="title"/>
          </p:nvPr>
        </p:nvSpPr>
        <p:spPr/>
        <p:txBody>
          <a:bodyPr/>
          <a:lstStyle/>
          <a:p>
            <a:endParaRPr lang="hu-HU"/>
          </a:p>
        </p:txBody>
      </p:sp>
      <p:sp>
        <p:nvSpPr>
          <p:cNvPr id="3" name="Tartalom helye 2">
            <a:extLst>
              <a:ext uri="{FF2B5EF4-FFF2-40B4-BE49-F238E27FC236}">
                <a16:creationId xmlns:a16="http://schemas.microsoft.com/office/drawing/2014/main" id="{B50417B0-E5A4-B949-3870-B7B8ACDEF92D}"/>
              </a:ext>
            </a:extLst>
          </p:cNvPr>
          <p:cNvSpPr>
            <a:spLocks noGrp="1"/>
          </p:cNvSpPr>
          <p:nvPr>
            <p:ph idx="1"/>
          </p:nvPr>
        </p:nvSpPr>
        <p:spPr/>
        <p:txBody>
          <a:bodyPr>
            <a:normAutofit fontScale="92500" lnSpcReduction="10000"/>
          </a:bodyPr>
          <a:lstStyle/>
          <a:p>
            <a:pPr>
              <a:lnSpc>
                <a:spcPct val="107000"/>
              </a:lnSpc>
              <a:spcAft>
                <a:spcPts val="800"/>
              </a:spcAft>
              <a:buNone/>
            </a:pP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 4. században </a:t>
            </a:r>
            <a:r>
              <a:rPr lang="hu-HU" sz="1800" b="1" kern="100" dirty="0" err="1">
                <a:effectLst/>
                <a:latin typeface="Times New Roman" panose="02020603050405020304" pitchFamily="18" charset="0"/>
                <a:ea typeface="Calibri" panose="020F0502020204030204" pitchFamily="34" charset="0"/>
                <a:cs typeface="Times New Roman" panose="02020603050405020304" pitchFamily="18" charset="0"/>
              </a:rPr>
              <a:t>Triptolemosz</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olykor </a:t>
            </a:r>
            <a:r>
              <a:rPr lang="hu-HU" sz="1800" b="1" kern="100" dirty="0" err="1">
                <a:effectLst/>
                <a:latin typeface="Times New Roman" panose="02020603050405020304" pitchFamily="18" charset="0"/>
                <a:ea typeface="Calibri" panose="020F0502020204030204" pitchFamily="34" charset="0"/>
                <a:cs typeface="Times New Roman" panose="02020603050405020304" pitchFamily="18" charset="0"/>
              </a:rPr>
              <a:t>Rhadamanthys</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és </a:t>
            </a:r>
            <a:r>
              <a:rPr lang="hu-HU" sz="1800" b="1" kern="100" dirty="0">
                <a:effectLst/>
                <a:latin typeface="Times New Roman" panose="02020603050405020304" pitchFamily="18" charset="0"/>
                <a:ea typeface="Calibri" panose="020F0502020204030204" pitchFamily="34" charset="0"/>
                <a:cs typeface="Times New Roman" panose="02020603050405020304" pitchFamily="18" charset="0"/>
              </a:rPr>
              <a:t>Minósz</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mellé kerül, mint az alvilág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bírája</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mivel ez egy jellegzetesen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eleusziszi</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alak, csak úgy kaphatta ezt a kiemelkedő rangot, ha feltételezték, hogy az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eleusziszi</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túlvilágkép része volt a lelkek erkölcsi megítélése.</a:t>
            </a:r>
          </a:p>
          <a:p>
            <a:pPr>
              <a:lnSpc>
                <a:spcPct val="107000"/>
              </a:lnSpc>
              <a:spcAft>
                <a:spcPts val="800"/>
              </a:spcAft>
              <a:buNone/>
            </a:pP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Démétér azonban nem csak túlvilági boldogságot helyezett kilátásba hívei számára. A Homérosznak tulajdonított Démétér-himnuszban (486-489) erről így ír a költő:</a:t>
            </a:r>
          </a:p>
          <a:p>
            <a:pPr>
              <a:lnSpc>
                <a:spcPct val="107000"/>
              </a:lnSpc>
              <a:spcAft>
                <a:spcPts val="800"/>
              </a:spcAft>
              <a:buNone/>
            </a:pPr>
            <a:r>
              <a:rPr lang="hu-HU" sz="1800" kern="100" dirty="0">
                <a:latin typeface="Times New Roman" panose="02020603050405020304" pitchFamily="18" charset="0"/>
                <a:ea typeface="Calibri" panose="020F0502020204030204" pitchFamily="34" charset="0"/>
                <a:cs typeface="Times New Roman" panose="02020603050405020304" pitchFamily="18" charset="0"/>
              </a:rPr>
              <a:t>      </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…boldog nagyon az, kit ez úrnők </a:t>
            </a:r>
            <a:endParaRPr lang="hu-HU"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jóakarón kedvelnek a földi halandó népből: </a:t>
            </a:r>
            <a:endParaRPr lang="hu-HU"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annak a házához vendégül küldik azonnal </a:t>
            </a:r>
            <a:r>
              <a:rPr lang="hu-HU" sz="1800" kern="100" dirty="0" err="1">
                <a:effectLst/>
                <a:latin typeface="Times New Roman" panose="02020603050405020304" pitchFamily="18" charset="0"/>
                <a:ea typeface="Calibri" panose="020F0502020204030204" pitchFamily="34" charset="0"/>
                <a:cs typeface="Times New Roman" panose="02020603050405020304" pitchFamily="18" charset="0"/>
              </a:rPr>
              <a:t>Plútost</a:t>
            </a: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a:t>
            </a:r>
            <a:endParaRPr lang="hu-HU"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hu-HU" sz="1800" kern="100" dirty="0">
                <a:effectLst/>
                <a:latin typeface="Times New Roman" panose="02020603050405020304" pitchFamily="18" charset="0"/>
                <a:ea typeface="Calibri" panose="020F0502020204030204" pitchFamily="34" charset="0"/>
                <a:cs typeface="Times New Roman" panose="02020603050405020304" pitchFamily="18" charset="0"/>
              </a:rPr>
              <a:t>       őt, ki a földilakóknak kincseit adja.</a:t>
            </a:r>
            <a:endParaRPr lang="hu-HU"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hu-HU"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hu-HU"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hu-H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75367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1C7711F-3983-4AB1-AFDE-96F7C06514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89BC9D38-9241-4F71-9B45-73827299E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29962" cy="6856214"/>
            <a:chOff x="-15736" y="0"/>
            <a:chExt cx="12229962" cy="6856214"/>
          </a:xfrm>
        </p:grpSpPr>
        <p:pic>
          <p:nvPicPr>
            <p:cNvPr id="13" name="Picture 12">
              <a:extLst>
                <a:ext uri="{FF2B5EF4-FFF2-40B4-BE49-F238E27FC236}">
                  <a16:creationId xmlns:a16="http://schemas.microsoft.com/office/drawing/2014/main" id="{0D302979-39A3-4421-821D-94D6E00BCE8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4" name="Rectangle 13">
              <a:extLst>
                <a:ext uri="{FF2B5EF4-FFF2-40B4-BE49-F238E27FC236}">
                  <a16:creationId xmlns:a16="http://schemas.microsoft.com/office/drawing/2014/main" id="{68E001BA-C181-4F47-9ABC-DF4C85AB4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hu-HU"/>
            </a:p>
          </p:txBody>
        </p:sp>
        <p:pic>
          <p:nvPicPr>
            <p:cNvPr id="15" name="Picture 14">
              <a:extLst>
                <a:ext uri="{FF2B5EF4-FFF2-40B4-BE49-F238E27FC236}">
                  <a16:creationId xmlns:a16="http://schemas.microsoft.com/office/drawing/2014/main" id="{7EF07F1E-BD52-4B06-A38E-BF29F8E2857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6" name="Picture 15">
              <a:extLst>
                <a:ext uri="{FF2B5EF4-FFF2-40B4-BE49-F238E27FC236}">
                  <a16:creationId xmlns:a16="http://schemas.microsoft.com/office/drawing/2014/main" id="{A68BE646-889B-49C2-95AF-90BAE5D29A9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Cím 1">
            <a:extLst>
              <a:ext uri="{FF2B5EF4-FFF2-40B4-BE49-F238E27FC236}">
                <a16:creationId xmlns:a16="http://schemas.microsoft.com/office/drawing/2014/main" id="{41854CA9-3B63-7030-4B40-0F7D667B2256}"/>
              </a:ext>
            </a:extLst>
          </p:cNvPr>
          <p:cNvSpPr>
            <a:spLocks noGrp="1"/>
          </p:cNvSpPr>
          <p:nvPr>
            <p:ph type="title"/>
          </p:nvPr>
        </p:nvSpPr>
        <p:spPr>
          <a:xfrm>
            <a:off x="4626508" y="982132"/>
            <a:ext cx="6270090" cy="1303867"/>
          </a:xfrm>
        </p:spPr>
        <p:txBody>
          <a:bodyPr>
            <a:normAutofit/>
          </a:bodyPr>
          <a:lstStyle/>
          <a:p>
            <a:pPr>
              <a:lnSpc>
                <a:spcPct val="90000"/>
              </a:lnSpc>
              <a:spcAft>
                <a:spcPts val="800"/>
              </a:spcAft>
            </a:pPr>
            <a:r>
              <a:rPr lang="hu-HU" sz="3200" b="1" kern="100" dirty="0">
                <a:effectLst/>
                <a:latin typeface="Times New Roman" panose="02020603050405020304" pitchFamily="18" charset="0"/>
                <a:ea typeface="Calibri" panose="020F0502020204030204" pitchFamily="34" charset="0"/>
                <a:cs typeface="Times New Roman" panose="02020603050405020304" pitchFamily="18" charset="0"/>
              </a:rPr>
              <a:t>Felhasznált irodalom:</a:t>
            </a:r>
            <a:br>
              <a:rPr lang="hu-HU" sz="3200" b="1" kern="100" dirty="0">
                <a:effectLst/>
                <a:latin typeface="Calibri" panose="020F0502020204030204" pitchFamily="34" charset="0"/>
                <a:ea typeface="Calibri" panose="020F0502020204030204" pitchFamily="34" charset="0"/>
                <a:cs typeface="Times New Roman" panose="02020603050405020304" pitchFamily="18" charset="0"/>
              </a:rPr>
            </a:br>
            <a:endParaRPr lang="hu-HU" sz="3200" b="1" dirty="0">
              <a:latin typeface="Times New Roman" panose="02020603050405020304" pitchFamily="18" charset="0"/>
              <a:cs typeface="Times New Roman" panose="02020603050405020304" pitchFamily="18" charset="0"/>
            </a:endParaRPr>
          </a:p>
        </p:txBody>
      </p:sp>
      <p:sp>
        <p:nvSpPr>
          <p:cNvPr id="18" name="Rectangle 17">
            <a:extLst>
              <a:ext uri="{FF2B5EF4-FFF2-40B4-BE49-F238E27FC236}">
                <a16:creationId xmlns:a16="http://schemas.microsoft.com/office/drawing/2014/main" id="{B3085476-B49E-49ED-87D2-1165E69D26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4" y="1092200"/>
            <a:ext cx="3059206"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ép 4">
            <a:extLst>
              <a:ext uri="{FF2B5EF4-FFF2-40B4-BE49-F238E27FC236}">
                <a16:creationId xmlns:a16="http://schemas.microsoft.com/office/drawing/2014/main" id="{38CD59CA-91A4-4630-0B6F-9E014088D4D1}"/>
              </a:ext>
            </a:extLst>
          </p:cNvPr>
          <p:cNvPicPr>
            <a:picLocks noChangeAspect="1"/>
          </p:cNvPicPr>
          <p:nvPr/>
        </p:nvPicPr>
        <p:blipFill>
          <a:blip r:embed="rId5"/>
          <a:srcRect t="1699" r="3" b="3"/>
          <a:stretch>
            <a:fillRect/>
          </a:stretch>
        </p:blipFill>
        <p:spPr>
          <a:xfrm>
            <a:off x="1014885" y="926037"/>
            <a:ext cx="3136966" cy="4973662"/>
          </a:xfrm>
          <a:prstGeom prst="rect">
            <a:avLst/>
          </a:prstGeom>
        </p:spPr>
      </p:pic>
      <p:cxnSp>
        <p:nvCxnSpPr>
          <p:cNvPr id="20" name="Straight Connector 19">
            <a:extLst>
              <a:ext uri="{FF2B5EF4-FFF2-40B4-BE49-F238E27FC236}">
                <a16:creationId xmlns:a16="http://schemas.microsoft.com/office/drawing/2014/main" id="{59BA5C68-DFCC-4101-8403-F96781CDDD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26508" y="2400639"/>
            <a:ext cx="6270089"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Tartalom helye 2">
            <a:extLst>
              <a:ext uri="{FF2B5EF4-FFF2-40B4-BE49-F238E27FC236}">
                <a16:creationId xmlns:a16="http://schemas.microsoft.com/office/drawing/2014/main" id="{764C658F-2B0B-996C-8A90-0839A36D61A6}"/>
              </a:ext>
            </a:extLst>
          </p:cNvPr>
          <p:cNvSpPr>
            <a:spLocks noGrp="1"/>
          </p:cNvSpPr>
          <p:nvPr>
            <p:ph idx="1"/>
          </p:nvPr>
        </p:nvSpPr>
        <p:spPr>
          <a:xfrm>
            <a:off x="4636482" y="2556932"/>
            <a:ext cx="6260114" cy="3318936"/>
          </a:xfrm>
        </p:spPr>
        <p:txBody>
          <a:bodyPr>
            <a:normAutofit fontScale="92500" lnSpcReduction="20000"/>
          </a:bodyPr>
          <a:lstStyle/>
          <a:p>
            <a:pPr>
              <a:lnSpc>
                <a:spcPct val="90000"/>
              </a:lnSpc>
              <a:spcAft>
                <a:spcPts val="800"/>
              </a:spcAft>
              <a:buNone/>
            </a:pP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1/. Robert Parker: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Polytheism</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and Society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at</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Athens</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(„Többistenhit és társadalom Athénban”)15. </a:t>
            </a:r>
            <a:r>
              <a:rPr lang="hu-HU" sz="1600" b="0" i="0" u="none" strike="noStrike" baseline="0" dirty="0" err="1">
                <a:latin typeface="Times New Roman" panose="02020603050405020304" pitchFamily="18" charset="0"/>
                <a:cs typeface="Times New Roman" panose="02020603050405020304" pitchFamily="18" charset="0"/>
              </a:rPr>
              <a:t>Eleusinian</a:t>
            </a:r>
            <a:r>
              <a:rPr lang="hu-HU" sz="1600" b="0" i="0" u="none" strike="noStrike" baseline="0" dirty="0">
                <a:latin typeface="Times New Roman" panose="02020603050405020304" pitchFamily="18" charset="0"/>
                <a:cs typeface="Times New Roman" panose="02020603050405020304" pitchFamily="18" charset="0"/>
              </a:rPr>
              <a:t> </a:t>
            </a:r>
            <a:r>
              <a:rPr lang="hu-HU" sz="1600" b="0" i="0" u="none" strike="noStrike" baseline="0" dirty="0" err="1">
                <a:latin typeface="Times New Roman" panose="02020603050405020304" pitchFamily="18" charset="0"/>
                <a:cs typeface="Times New Roman" panose="02020603050405020304" pitchFamily="18" charset="0"/>
              </a:rPr>
              <a:t>Festivals</a:t>
            </a:r>
            <a:r>
              <a:rPr lang="hu-HU" sz="1600" b="0" i="0" u="none" strike="noStrike" baseline="0" dirty="0">
                <a:latin typeface="Times New Roman" panose="02020603050405020304" pitchFamily="18" charset="0"/>
                <a:cs typeface="Times New Roman" panose="02020603050405020304" pitchFamily="18" charset="0"/>
              </a:rPr>
              <a:t>,</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Oxford University Press 2005 327-369.</a:t>
            </a:r>
          </a:p>
          <a:p>
            <a:pPr>
              <a:lnSpc>
                <a:spcPct val="90000"/>
              </a:lnSpc>
              <a:spcAft>
                <a:spcPts val="800"/>
              </a:spcAft>
              <a:buNone/>
            </a:pP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2/. Hegyi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Dolores</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Polis</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és vallás, Bevezetés a görög vallástörténetbe,</a:t>
            </a:r>
            <a:r>
              <a:rPr lang="hu-HU" sz="1200" b="0" i="0" dirty="0">
                <a:effectLst/>
                <a:latin typeface="Open Sans" panose="020B0606030504020204" pitchFamily="34" charset="0"/>
              </a:rPr>
              <a:t> </a:t>
            </a:r>
            <a:r>
              <a:rPr lang="hu-HU" sz="1700" b="0" i="0" dirty="0">
                <a:effectLst/>
                <a:latin typeface="Times New Roman" panose="02020603050405020304" pitchFamily="18" charset="0"/>
                <a:cs typeface="Times New Roman" panose="02020603050405020304" pitchFamily="18" charset="0"/>
              </a:rPr>
              <a:t>A </a:t>
            </a:r>
            <a:r>
              <a:rPr lang="hu-HU" sz="1700" b="0" i="0" dirty="0" err="1">
                <a:effectLst/>
                <a:latin typeface="Times New Roman" panose="02020603050405020304" pitchFamily="18" charset="0"/>
                <a:cs typeface="Times New Roman" panose="02020603050405020304" pitchFamily="18" charset="0"/>
              </a:rPr>
              <a:t>Polis</a:t>
            </a:r>
            <a:r>
              <a:rPr lang="hu-HU" sz="1700" dirty="0">
                <a:latin typeface="Times New Roman" panose="02020603050405020304" pitchFamily="18" charset="0"/>
                <a:cs typeface="Times New Roman" panose="02020603050405020304" pitchFamily="18" charset="0"/>
              </a:rPr>
              <a:t> </a:t>
            </a:r>
            <a:r>
              <a:rPr lang="hu-HU" sz="1700" b="0" i="0" dirty="0">
                <a:effectLst/>
                <a:latin typeface="Times New Roman" panose="02020603050405020304" pitchFamily="18" charset="0"/>
                <a:cs typeface="Times New Roman" panose="02020603050405020304" pitchFamily="18" charset="0"/>
              </a:rPr>
              <a:t>Kultuszai</a:t>
            </a:r>
            <a:r>
              <a:rPr lang="hu-HU" sz="1700" dirty="0">
                <a:latin typeface="Times New Roman" panose="02020603050405020304" pitchFamily="18" charset="0"/>
                <a:cs typeface="Times New Roman" panose="02020603050405020304" pitchFamily="18" charset="0"/>
              </a:rPr>
              <a:t>,</a:t>
            </a:r>
            <a:r>
              <a:rPr lang="hu-HU" sz="1200" dirty="0">
                <a:latin typeface="Open Sans" panose="020B0606030504020204" pitchFamily="34" charset="0"/>
              </a:rPr>
              <a:t> </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Osiris Kiadó, 2002. 64-71.</a:t>
            </a:r>
          </a:p>
          <a:p>
            <a:pPr>
              <a:lnSpc>
                <a:spcPct val="90000"/>
              </a:lnSpc>
              <a:spcAft>
                <a:spcPts val="800"/>
              </a:spcAft>
              <a:buNone/>
            </a:pP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3/. Andrássy Gábor,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Frecska</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Ede,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Glaub</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Theodora</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Az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eleusziszi</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misztériumok, LAM 2013;23(12):650–653.</a:t>
            </a:r>
          </a:p>
          <a:p>
            <a:pPr>
              <a:lnSpc>
                <a:spcPct val="90000"/>
              </a:lnSpc>
              <a:spcAft>
                <a:spcPts val="800"/>
              </a:spcAft>
              <a:buNone/>
            </a:pP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4/.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Sotiria</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Dimopoulou</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Mysteries</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interactivity</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relationship</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between</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Demeter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Kore</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at</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Eleusis</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and Demeter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Despoina</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at</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Lykosura</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hu-HU" sz="16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„Misztériumok és interaktivitás: az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eleusziszi</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Démétér Koré és a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lykoszurai</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Démétér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Deszpoina</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kapcsolata” )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Göttinger</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Forum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für</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hu-HU" sz="1600" kern="100" dirty="0" err="1">
                <a:effectLst/>
                <a:latin typeface="Times New Roman" panose="02020603050405020304" pitchFamily="18" charset="0"/>
                <a:ea typeface="Calibri" panose="020F0502020204030204" pitchFamily="34" charset="0"/>
                <a:cs typeface="Times New Roman" panose="02020603050405020304" pitchFamily="18" charset="0"/>
              </a:rPr>
              <a:t>Altertumswissenschaft</a:t>
            </a: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 DOI: 10.14628/gfa.2024.1.110144,  27 (2024) 43-76</a:t>
            </a:r>
          </a:p>
          <a:p>
            <a:pPr>
              <a:lnSpc>
                <a:spcPct val="90000"/>
              </a:lnSpc>
              <a:spcAft>
                <a:spcPts val="800"/>
              </a:spcAft>
              <a:buNone/>
            </a:pPr>
            <a:r>
              <a:rPr lang="hu-HU" sz="1600" kern="100" dirty="0">
                <a:effectLst/>
                <a:latin typeface="Times New Roman" panose="02020603050405020304" pitchFamily="18" charset="0"/>
                <a:ea typeface="Calibri" panose="020F0502020204030204" pitchFamily="34" charset="0"/>
                <a:cs typeface="Times New Roman" panose="02020603050405020304" pitchFamily="18" charset="0"/>
              </a:rPr>
              <a:t>5/. Magyar katolikus lexikon.: http://lexikon.katolikus.hu</a:t>
            </a:r>
          </a:p>
          <a:p>
            <a:pPr>
              <a:lnSpc>
                <a:spcPct val="90000"/>
              </a:lnSpc>
            </a:pPr>
            <a:endParaRPr lang="hu-HU" sz="1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37364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440FBE6-72B7-43D4-A8EB-FDBC35FE56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647B8492-BC4D-4046-B35A-C38E034940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5" name="Picture 14">
              <a:extLst>
                <a:ext uri="{FF2B5EF4-FFF2-40B4-BE49-F238E27FC236}">
                  <a16:creationId xmlns:a16="http://schemas.microsoft.com/office/drawing/2014/main" id="{47264A7B-BD07-443B-B4AE-B7D112274D0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6" name="Rectangle 15">
              <a:extLst>
                <a:ext uri="{FF2B5EF4-FFF2-40B4-BE49-F238E27FC236}">
                  <a16:creationId xmlns:a16="http://schemas.microsoft.com/office/drawing/2014/main" id="{8D9B85B4-ACC6-412B-BC6B-2163BCCDFB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hu-HU"/>
            </a:p>
          </p:txBody>
        </p:sp>
        <p:pic>
          <p:nvPicPr>
            <p:cNvPr id="17" name="Picture 16">
              <a:extLst>
                <a:ext uri="{FF2B5EF4-FFF2-40B4-BE49-F238E27FC236}">
                  <a16:creationId xmlns:a16="http://schemas.microsoft.com/office/drawing/2014/main" id="{17D5E57D-F913-44D3-9AF3-FCDFAE64F7E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8" name="Picture 17">
              <a:extLst>
                <a:ext uri="{FF2B5EF4-FFF2-40B4-BE49-F238E27FC236}">
                  <a16:creationId xmlns:a16="http://schemas.microsoft.com/office/drawing/2014/main" id="{BCF01E4E-4102-455A-BC41-D5F848B9417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Cím 1">
            <a:extLst>
              <a:ext uri="{FF2B5EF4-FFF2-40B4-BE49-F238E27FC236}">
                <a16:creationId xmlns:a16="http://schemas.microsoft.com/office/drawing/2014/main" id="{8EE1189E-EB22-4630-4D29-3330743B00B1}"/>
              </a:ext>
            </a:extLst>
          </p:cNvPr>
          <p:cNvSpPr>
            <a:spLocks noGrp="1"/>
          </p:cNvSpPr>
          <p:nvPr>
            <p:ph type="title"/>
          </p:nvPr>
        </p:nvSpPr>
        <p:spPr>
          <a:xfrm>
            <a:off x="1295402" y="982132"/>
            <a:ext cx="3660056" cy="1325373"/>
          </a:xfrm>
        </p:spPr>
        <p:txBody>
          <a:bodyPr anchor="b">
            <a:normAutofit/>
          </a:bodyPr>
          <a:lstStyle/>
          <a:p>
            <a:endParaRPr lang="hu-HU" sz="2400"/>
          </a:p>
        </p:txBody>
      </p:sp>
      <p:cxnSp>
        <p:nvCxnSpPr>
          <p:cNvPr id="20" name="Straight Connector 19">
            <a:extLst>
              <a:ext uri="{FF2B5EF4-FFF2-40B4-BE49-F238E27FC236}">
                <a16:creationId xmlns:a16="http://schemas.microsoft.com/office/drawing/2014/main" id="{16652DC1-CA18-4263-AC06-BAB0B05EC78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95401" y="2400639"/>
            <a:ext cx="3660057"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Content Placeholder 8">
            <a:extLst>
              <a:ext uri="{FF2B5EF4-FFF2-40B4-BE49-F238E27FC236}">
                <a16:creationId xmlns:a16="http://schemas.microsoft.com/office/drawing/2014/main" id="{0FF6CBF6-FA53-23A5-DEB2-DF36D17A7951}"/>
              </a:ext>
            </a:extLst>
          </p:cNvPr>
          <p:cNvSpPr>
            <a:spLocks noGrp="1"/>
          </p:cNvSpPr>
          <p:nvPr>
            <p:ph idx="1"/>
          </p:nvPr>
        </p:nvSpPr>
        <p:spPr>
          <a:xfrm>
            <a:off x="1295401" y="2493774"/>
            <a:ext cx="3660057" cy="3382094"/>
          </a:xfrm>
        </p:spPr>
        <p:txBody>
          <a:bodyPr>
            <a:normAutofit/>
          </a:bodyPr>
          <a:lstStyle/>
          <a:p>
            <a:pPr marL="0" indent="0" algn="ctr">
              <a:buNone/>
            </a:pPr>
            <a:r>
              <a:rPr lang="hu-HU" sz="3200" dirty="0">
                <a:latin typeface="Times New Roman" panose="02020603050405020304" pitchFamily="18" charset="0"/>
                <a:cs typeface="Times New Roman" panose="02020603050405020304" pitchFamily="18" charset="0"/>
              </a:rPr>
              <a:t>Köszönöm </a:t>
            </a:r>
          </a:p>
          <a:p>
            <a:pPr marL="0" indent="0" algn="ctr">
              <a:buNone/>
            </a:pPr>
            <a:r>
              <a:rPr lang="hu-HU" sz="3200" dirty="0">
                <a:latin typeface="Times New Roman" panose="02020603050405020304" pitchFamily="18" charset="0"/>
                <a:cs typeface="Times New Roman" panose="02020603050405020304" pitchFamily="18" charset="0"/>
              </a:rPr>
              <a:t>a </a:t>
            </a:r>
          </a:p>
          <a:p>
            <a:pPr marL="0" indent="0" algn="ctr">
              <a:buNone/>
            </a:pPr>
            <a:r>
              <a:rPr lang="hu-HU" sz="3200" dirty="0">
                <a:latin typeface="Times New Roman" panose="02020603050405020304" pitchFamily="18" charset="0"/>
                <a:cs typeface="Times New Roman" panose="02020603050405020304" pitchFamily="18" charset="0"/>
              </a:rPr>
              <a:t>figyelmet!</a:t>
            </a:r>
            <a:endParaRPr lang="en-US" sz="3200" dirty="0">
              <a:latin typeface="Times New Roman" panose="02020603050405020304" pitchFamily="18" charset="0"/>
              <a:cs typeface="Times New Roman" panose="02020603050405020304" pitchFamily="18" charset="0"/>
            </a:endParaRPr>
          </a:p>
        </p:txBody>
      </p:sp>
      <p:pic>
        <p:nvPicPr>
          <p:cNvPr id="5" name="Tartalom helye 4">
            <a:extLst>
              <a:ext uri="{FF2B5EF4-FFF2-40B4-BE49-F238E27FC236}">
                <a16:creationId xmlns:a16="http://schemas.microsoft.com/office/drawing/2014/main" id="{578614F6-8592-61D1-18CC-313E9B5C1139}"/>
              </a:ext>
            </a:extLst>
          </p:cNvPr>
          <p:cNvPicPr>
            <a:picLocks noChangeAspect="1"/>
          </p:cNvPicPr>
          <p:nvPr/>
        </p:nvPicPr>
        <p:blipFill>
          <a:blip r:embed="rId5"/>
          <a:srcRect t="644" r="2" b="765"/>
          <a:stretch>
            <a:fillRect/>
          </a:stretch>
        </p:blipFill>
        <p:spPr>
          <a:xfrm>
            <a:off x="5418668" y="982131"/>
            <a:ext cx="5469466" cy="4893735"/>
          </a:xfrm>
          <a:prstGeom prst="rect">
            <a:avLst/>
          </a:prstGeom>
          <a:ln w="57150" cmpd="thickThin">
            <a:solidFill>
              <a:schemeClr val="tx1">
                <a:lumMod val="50000"/>
                <a:lumOff val="50000"/>
              </a:schemeClr>
            </a:solidFill>
            <a:miter lim="800000"/>
          </a:ln>
        </p:spPr>
      </p:pic>
    </p:spTree>
    <p:extLst>
      <p:ext uri="{BB962C8B-B14F-4D97-AF65-F5344CB8AC3E}">
        <p14:creationId xmlns:p14="http://schemas.microsoft.com/office/powerpoint/2010/main" val="181595692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us">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400</TotalTime>
  <Words>3907</Words>
  <Application>Microsoft Office PowerPoint</Application>
  <PresentationFormat>Szélesvásznú</PresentationFormat>
  <Paragraphs>144</Paragraphs>
  <Slides>35</Slides>
  <Notes>0</Notes>
  <HiddenSlides>0</HiddenSlides>
  <MMClips>0</MMClips>
  <ScaleCrop>false</ScaleCrop>
  <HeadingPairs>
    <vt:vector size="6" baseType="variant">
      <vt:variant>
        <vt:lpstr>Használt betűtípusok</vt:lpstr>
      </vt:variant>
      <vt:variant>
        <vt:i4>5</vt:i4>
      </vt:variant>
      <vt:variant>
        <vt:lpstr>Téma</vt:lpstr>
      </vt:variant>
      <vt:variant>
        <vt:i4>1</vt:i4>
      </vt:variant>
      <vt:variant>
        <vt:lpstr>Diacímek</vt:lpstr>
      </vt:variant>
      <vt:variant>
        <vt:i4>35</vt:i4>
      </vt:variant>
    </vt:vector>
  </HeadingPairs>
  <TitlesOfParts>
    <vt:vector size="41" baseType="lpstr">
      <vt:lpstr>Arial</vt:lpstr>
      <vt:lpstr>Calibri</vt:lpstr>
      <vt:lpstr>Garamond</vt:lpstr>
      <vt:lpstr>Open Sans</vt:lpstr>
      <vt:lpstr>Times New Roman</vt:lpstr>
      <vt:lpstr>Organikus</vt:lpstr>
      <vt:lpstr>Eleusziszi ünnepek </vt:lpstr>
      <vt:lpstr>Bevezetés</vt:lpstr>
      <vt:lpstr>Források</vt:lpstr>
      <vt:lpstr>Eleusziszi Démétér istennő attikai kultuszai </vt:lpstr>
      <vt:lpstr>PowerPoint-bemutató</vt:lpstr>
      <vt:lpstr>PowerPoint-bemutató</vt:lpstr>
      <vt:lpstr>Az eleusziszi istenek </vt:lpstr>
      <vt:lpstr>       Démétér és Kore                                       Triptomelosz                                                   Iacchosz</vt:lpstr>
      <vt:lpstr>Isten-istennő </vt:lpstr>
      <vt:lpstr>PowerPoint-bemutató</vt:lpstr>
      <vt:lpstr>Plutosz a föld gazdagságát idézi,  Az eleusziszi ikonográfiában Eumolpos helye: a  misztériumok első papja </vt:lpstr>
      <vt:lpstr>A misztériumok valódi kinyilatkoztatása kizárólag Eleusziszban történt. </vt:lpstr>
      <vt:lpstr>PowerPoint-bemutató</vt:lpstr>
      <vt:lpstr>PowerPoint-bemutató</vt:lpstr>
      <vt:lpstr>Kis Misztérium szertartásai </vt:lpstr>
      <vt:lpstr>Nagy Misztérium szertartásai </vt:lpstr>
      <vt:lpstr> </vt:lpstr>
      <vt:lpstr>A Boédromión hónap legkiemelkedőbb vallási eseményét az eleusziszi Nagy Misztériumok képezték. </vt:lpstr>
      <vt:lpstr>PowerPoint-bemutató</vt:lpstr>
      <vt:lpstr>PowerPoint-bemutató</vt:lpstr>
      <vt:lpstr>PowerPoint-bemutató</vt:lpstr>
      <vt:lpstr>PowerPoint-bemutató</vt:lpstr>
      <vt:lpstr>Az építészet szerepe a kultusz gyakorlati megvalósulásában </vt:lpstr>
      <vt:lpstr>PowerPoint-bemutató</vt:lpstr>
      <vt:lpstr>PowerPoint-bemutató</vt:lpstr>
      <vt:lpstr>A kutatók többsége a téglalap alakú bekerített teret anaktórónnak nevezi, ide helyezi a hierophantész trónját, és úgy véli, hogy innen sugárzott ki az a központi kinyilatkoztatás, amely Plutarkhosz megfogalmazása szerint „akkor történt, amikor az anaktoron ajtajai megnyíltak” </vt:lpstr>
      <vt:lpstr>PowerPoint-bemutató</vt:lpstr>
      <vt:lpstr>PowerPoint-bemutató</vt:lpstr>
      <vt:lpstr>PowerPoint-bemutató</vt:lpstr>
      <vt:lpstr>A Misztériumok szerepe, jelentősége </vt:lpstr>
      <vt:lpstr>PowerPoint-bemutató</vt:lpstr>
      <vt:lpstr>Arisztophanész Békák című művének parodoszában (első kardal) megjelenő kép: </vt:lpstr>
      <vt:lpstr>PowerPoint-bemutató</vt:lpstr>
      <vt:lpstr>Felhasznált irodalom: </vt:lpstr>
      <vt:lpstr>PowerPoint-bemutató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Eleusziszi ünnepek</dc:title>
  <dc:creator>Miklós Ujvari</dc:creator>
  <cp:lastModifiedBy>Miklós Ujvari</cp:lastModifiedBy>
  <cp:revision>75</cp:revision>
  <cp:lastPrinted>2026-04-24T08:50:34Z</cp:lastPrinted>
  <dcterms:created xsi:type="dcterms:W3CDTF">2026-04-23T16:20:05Z</dcterms:created>
  <dcterms:modified xsi:type="dcterms:W3CDTF">2026-04-24T12:02:01Z</dcterms:modified>
</cp:coreProperties>
</file>