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1" r:id="rId5"/>
    <p:sldId id="260" r:id="rId6"/>
    <p:sldId id="262" r:id="rId7"/>
    <p:sldId id="263" r:id="rId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E99CE02-5C38-4C68-B5C7-144F8D10ED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86A14F6-23FD-29EF-6795-7CE18C485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44D220A-60C5-ACB5-2740-443855B8B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BD08-17DA-4930-B39E-BAFA45EBE4D9}" type="datetimeFigureOut">
              <a:rPr lang="hu-HU" smtClean="0"/>
              <a:t>2026. 04. 14.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E5600FA-30E0-88E4-C5A1-92565B08E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9F0F65E-218D-62C7-AA96-1F6FBB928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570D-BF98-480F-8153-25A9FB436B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1711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A58EB5A-A750-9D55-6173-F0399424F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31CF62D-2F8D-DCE7-6EEB-1396A43486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632A5C6-04E8-CCF3-B8A0-F0A2C4F12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BD08-17DA-4930-B39E-BAFA45EBE4D9}" type="datetimeFigureOut">
              <a:rPr lang="hu-HU" smtClean="0"/>
              <a:t>2026. 04. 14.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E34C448-753C-5855-6E45-91D84338A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58C20DF-3AC0-BE24-D57D-482AA09A0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570D-BF98-480F-8153-25A9FB436B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2094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61529E9-853B-8398-B702-6A867FF71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68DEA71-F390-A084-8DD7-48A5B691B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EE7594C-C308-770B-98F7-553A5EAC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BD08-17DA-4930-B39E-BAFA45EBE4D9}" type="datetimeFigureOut">
              <a:rPr lang="hu-HU" smtClean="0"/>
              <a:t>2026. 04. 14.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7261590-C53F-82DF-98D8-48E6177E8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5D137FF-40B0-65C6-C224-9F34E2351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570D-BF98-480F-8153-25A9FB436B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183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9425132-72D4-08D4-56D2-11AA1210D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513D847-F2C7-C7FB-4734-74BD4C5F92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03828F3-B473-DBB7-539C-3DA5B3D46E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EC829C2-EB92-454B-A103-ABD7D5A81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BD08-17DA-4930-B39E-BAFA45EBE4D9}" type="datetimeFigureOut">
              <a:rPr lang="hu-HU" smtClean="0"/>
              <a:t>2026. 04. 14.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1FE4BA7-85C1-6BC1-CF36-C315C879F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D154681-6EEE-E250-4372-C67D14168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570D-BF98-480F-8153-25A9FB436B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9738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26E3FDB-3F05-504A-C297-16C36DB35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10ED8B1-0D97-A699-E6C2-161217C00B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F1A5B89-18F5-E2F1-93D6-F5B5F0E6A5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A372F730-5450-2D3A-5F59-0ED840B820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32C53E73-1F77-06D6-B98D-832DF6FC26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8A83458E-6619-FAF0-DDCF-20B55F9A8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BD08-17DA-4930-B39E-BAFA45EBE4D9}" type="datetimeFigureOut">
              <a:rPr lang="hu-HU" smtClean="0"/>
              <a:t>2026. 04. 14.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9A585932-8D79-B1FF-BB29-787825280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029D40F9-C9FD-CFE1-408C-022F1EA36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570D-BF98-480F-8153-25A9FB436B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5400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6148442-5EDD-2EDE-5EBE-5F6955343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22139F41-F35B-3937-18D2-C58724737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BD08-17DA-4930-B39E-BAFA45EBE4D9}" type="datetimeFigureOut">
              <a:rPr lang="hu-HU" smtClean="0"/>
              <a:t>2026. 04. 14.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D27502EA-8AB1-3A84-46BF-537C7257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2651B07-7F12-3864-0F9C-339A37F0C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570D-BF98-480F-8153-25A9FB436B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7286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417BB1C4-F9AA-79E7-4835-B3EA8F69F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BD08-17DA-4930-B39E-BAFA45EBE4D9}" type="datetimeFigureOut">
              <a:rPr lang="hu-HU" smtClean="0"/>
              <a:t>2026. 04. 14.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3DF8102A-B529-6525-3C94-2C9A423D2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1A06298-6E05-E5DE-ABD1-FCCA23E17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570D-BF98-480F-8153-25A9FB436B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7808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6A0113C-7137-AE34-67E2-B45DC3150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00E8E1C-C282-153E-90CA-CB1BFA217E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F5796EA-8DB5-6DF5-6754-05DC9A8B28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C230228C-04BD-5670-B10B-1BAA9A8B6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BD08-17DA-4930-B39E-BAFA45EBE4D9}" type="datetimeFigureOut">
              <a:rPr lang="hu-HU" smtClean="0"/>
              <a:t>2026. 04. 14.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960B336-3567-EDDF-9431-005592BC1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3955507-0FF5-60CA-E57E-02CF85325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570D-BF98-480F-8153-25A9FB436B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47314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3C19FCA-55DE-383B-987C-4D8871C8F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BE9266B4-1C75-061B-85BE-9ACFCBB210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030E277-D089-B46A-A307-58B4CBAE74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94D52B2-5CB2-7069-EF31-FE713855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BD08-17DA-4930-B39E-BAFA45EBE4D9}" type="datetimeFigureOut">
              <a:rPr lang="hu-HU" smtClean="0"/>
              <a:t>2026. 04. 14.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ABD9D9E-6FFF-78F4-DD79-035B570AF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B3BF0F7-979E-3A8C-78E2-CC84317E5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570D-BF98-480F-8153-25A9FB436B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6329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03C8CF4-9EAB-9967-8C3F-0A1D660B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BA0C5FC7-FB83-D904-1C6C-A4D10144E1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E8C71FD-ACC0-3921-7A09-7929BDB96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BD08-17DA-4930-B39E-BAFA45EBE4D9}" type="datetimeFigureOut">
              <a:rPr lang="hu-HU" smtClean="0"/>
              <a:t>2026. 04. 14.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A3BF1A1-B5FC-9A43-A609-F66384E15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450E93E-F519-375E-A703-D22A8808E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570D-BF98-480F-8153-25A9FB436B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29291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AB53781A-721B-9981-EC28-DE46CFC10E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C6DA5DB6-7B5A-7911-913E-A5A0C7473B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A980287-F0E2-6300-4D3F-FEC836C29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BD08-17DA-4930-B39E-BAFA45EBE4D9}" type="datetimeFigureOut">
              <a:rPr lang="hu-HU" smtClean="0"/>
              <a:t>2026. 04. 14.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F2D1C3C-F030-720C-82C7-44512B451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273C6E2-BA50-8EFB-6D4B-0CE47C339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570D-BF98-480F-8153-25A9FB436B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4517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A7600A1A-A114-FA56-C15A-C627D329D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69DA835-5B0C-65C0-DC5D-9BC74F83D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DAFAFFA-5867-377C-6E12-4E541D1E64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F3BD08-17DA-4930-B39E-BAFA45EBE4D9}" type="datetimeFigureOut">
              <a:rPr lang="hu-HU" smtClean="0"/>
              <a:t>2026. 04. 14.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0F1252A-7F69-BE32-BC7F-688052EA76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356396F-06C0-D948-AD78-B070BEEF1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E5570D-BF98-480F-8153-25A9FB436B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83016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toibadeion#/media/File:Temple_Dionysus_Delos_Stoivadeion_130086.jpg" TargetMode="External"/><Relationship Id="rId7" Type="http://schemas.openxmlformats.org/officeDocument/2006/relationships/hyperlink" Target="https://en.wikipedia.org/wiki/Maenad#/media/File:Mainade_Staatliche_Antikensammlungen_2645.jpg" TargetMode="External"/><Relationship Id="rId2" Type="http://schemas.openxmlformats.org/officeDocument/2006/relationships/hyperlink" Target="https://www.nationalgallery.org.uk/paintings/titian-bacchus-and-ariadn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ncient-origins.net/articles/thesmophoria-0" TargetMode="External"/><Relationship Id="rId5" Type="http://schemas.openxmlformats.org/officeDocument/2006/relationships/hyperlink" Target="https://www.theoi.com/Gallery/Z12.1.html" TargetMode="External"/><Relationship Id="rId4" Type="http://schemas.openxmlformats.org/officeDocument/2006/relationships/hyperlink" Target="https://en.wikipedia.org/wiki/Dionysia#/media/File:Theatre_of_Dionysus_Acropolis_Athens_Greece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DEDDDF3-FEE6-50AD-ADE5-C485663FB1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Dionüszosz kultusz és a nők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1ADDF181-48ED-C3E1-391F-55E2608FD8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Antal Réka 2025/2026 II., 04. 14.</a:t>
            </a:r>
          </a:p>
        </p:txBody>
      </p:sp>
    </p:spTree>
    <p:extLst>
      <p:ext uri="{BB962C8B-B14F-4D97-AF65-F5344CB8AC3E}">
        <p14:creationId xmlns:p14="http://schemas.microsoft.com/office/powerpoint/2010/main" val="3748754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F4B8BC2-AE4C-5599-B62A-E202CBA98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Felhasznált szakirodalom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D16DFA2-C610-6F26-0AA9-C8BF3A753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Robin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Hard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: The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Routledge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Handbook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of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Greek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Mythology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.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Routledge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2004.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Robert Parker: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Polytheism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and Society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at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Athens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. Oxford 2005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Ross S.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Kraemer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: Ecstasy and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Possession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: The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Attraction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of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Women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to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the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Cult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of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Dionysus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. 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The Harvard Theological Review , Jan. - Apr., 1979, Vol. 72, No. 1/2 (Jan. - Apr., 1979), pp. 55-80 </a:t>
            </a:r>
            <a:endParaRPr lang="hu-HU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William Cassidy: 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Dionysos, Ecstasy, and The Forbidden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.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Historical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Reflections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/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Réflexions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Historiques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, Winter 1991,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Vol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. 17, No. 1 (Winter1991), pp. 23-44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14625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3B08880-F4DE-42E0-AE26-F56F56349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5360932-9248-D77F-BE60-F8EA23992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641752"/>
            <a:ext cx="4394200" cy="1323439"/>
          </a:xfrm>
        </p:spPr>
        <p:txBody>
          <a:bodyPr anchor="t">
            <a:normAutofit/>
          </a:bodyPr>
          <a:lstStyle/>
          <a:p>
            <a:r>
              <a:rPr lang="hu-HU" sz="4000">
                <a:solidFill>
                  <a:schemeClr val="bg1"/>
                </a:solidFill>
              </a:rPr>
              <a:t>Dionüszosz tisztelete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8704423-ABFC-2DA9-0C8D-220DBA94E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3146400"/>
            <a:ext cx="4394200" cy="2454300"/>
          </a:xfrm>
        </p:spPr>
        <p:txBody>
          <a:bodyPr>
            <a:normAutofit/>
          </a:bodyPr>
          <a:lstStyle/>
          <a:p>
            <a:r>
              <a:rPr lang="hu-HU" sz="1700">
                <a:solidFill>
                  <a:schemeClr val="bg1">
                    <a:alpha val="80000"/>
                  </a:schemeClr>
                </a:solidFill>
              </a:rPr>
              <a:t>Nagy ünnepek, színház, misztérium kultuszok, templomok, </a:t>
            </a:r>
          </a:p>
          <a:p>
            <a:r>
              <a:rPr lang="hu-HU" sz="1700">
                <a:solidFill>
                  <a:schemeClr val="bg1">
                    <a:alpha val="80000"/>
                  </a:schemeClr>
                </a:solidFill>
              </a:rPr>
              <a:t>Beavatás</a:t>
            </a:r>
          </a:p>
          <a:p>
            <a:r>
              <a:rPr lang="hu-HU" sz="1700">
                <a:solidFill>
                  <a:schemeClr val="bg1">
                    <a:alpha val="80000"/>
                  </a:schemeClr>
                </a:solidFill>
              </a:rPr>
              <a:t>Tánc, bor, áldozatok, orgiák – extázis elérése</a:t>
            </a:r>
          </a:p>
          <a:p>
            <a:r>
              <a:rPr lang="hu-HU" sz="1700">
                <a:solidFill>
                  <a:schemeClr val="bg1">
                    <a:alpha val="80000"/>
                  </a:schemeClr>
                </a:solidFill>
              </a:rPr>
              <a:t>Történeteiben: a mindennapi morál megtörése, őrült emberek (kifejezetten nők), brutalitás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800CCE7A-17A3-4B42-D30A-78EFCCA15F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02" r="-1" b="13716"/>
          <a:stretch>
            <a:fillRect/>
          </a:stretch>
        </p:blipFill>
        <p:spPr>
          <a:xfrm>
            <a:off x="5836446" y="1"/>
            <a:ext cx="6355554" cy="3333749"/>
          </a:xfrm>
          <a:custGeom>
            <a:avLst/>
            <a:gdLst/>
            <a:ahLst/>
            <a:cxnLst/>
            <a:rect l="l" t="t" r="r" b="b"/>
            <a:pathLst>
              <a:path w="6355554" h="3333749">
                <a:moveTo>
                  <a:pt x="3079" y="0"/>
                </a:moveTo>
                <a:lnTo>
                  <a:pt x="6355554" y="0"/>
                </a:lnTo>
                <a:lnTo>
                  <a:pt x="6355554" y="3333749"/>
                </a:lnTo>
                <a:lnTo>
                  <a:pt x="174108" y="3333749"/>
                </a:lnTo>
                <a:lnTo>
                  <a:pt x="133459" y="3178655"/>
                </a:lnTo>
                <a:cubicBezTo>
                  <a:pt x="59462" y="2881722"/>
                  <a:pt x="221" y="2577554"/>
                  <a:pt x="0" y="2257425"/>
                </a:cubicBezTo>
                <a:close/>
              </a:path>
            </a:pathLst>
          </a:cu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E2995B63-B85B-7D4D-9E07-F9D061304A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970" r="13622" b="1"/>
          <a:stretch>
            <a:fillRect/>
          </a:stretch>
        </p:blipFill>
        <p:spPr>
          <a:xfrm>
            <a:off x="5881861" y="3524256"/>
            <a:ext cx="3166888" cy="3333744"/>
          </a:xfrm>
          <a:custGeom>
            <a:avLst/>
            <a:gdLst/>
            <a:ahLst/>
            <a:cxnLst/>
            <a:rect l="l" t="t" r="r" b="b"/>
            <a:pathLst>
              <a:path w="3166888" h="3333744">
                <a:moveTo>
                  <a:pt x="178755" y="0"/>
                </a:moveTo>
                <a:lnTo>
                  <a:pt x="3166888" y="0"/>
                </a:lnTo>
                <a:lnTo>
                  <a:pt x="3166888" y="3333744"/>
                </a:lnTo>
                <a:lnTo>
                  <a:pt x="0" y="3333744"/>
                </a:lnTo>
                <a:lnTo>
                  <a:pt x="30190" y="3223677"/>
                </a:lnTo>
                <a:cubicBezTo>
                  <a:pt x="200298" y="2589331"/>
                  <a:pt x="376593" y="1812324"/>
                  <a:pt x="376066" y="1119182"/>
                </a:cubicBezTo>
                <a:cubicBezTo>
                  <a:pt x="375841" y="822121"/>
                  <a:pt x="316596" y="532372"/>
                  <a:pt x="242598" y="241205"/>
                </a:cubicBez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A2A689E-17C0-4832-920D-11B3E03EE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V="1">
            <a:off x="2640985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64A290D-B7BC-40B4-AB97-0C801BCCE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8" y="544"/>
            <a:ext cx="874716" cy="6857455"/>
            <a:chOff x="5632358" y="544"/>
            <a:chExt cx="874716" cy="6857455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C60D1EB-842B-4027-9728-E57314926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dir="108000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19">
              <a:extLst>
                <a:ext uri="{FF2B5EF4-FFF2-40B4-BE49-F238E27FC236}">
                  <a16:creationId xmlns:a16="http://schemas.microsoft.com/office/drawing/2014/main" id="{44E103E5-C039-4EA4-843B-AD566B5C96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9" name="Kép 8">
            <a:extLst>
              <a:ext uri="{FF2B5EF4-FFF2-40B4-BE49-F238E27FC236}">
                <a16:creationId xmlns:a16="http://schemas.microsoft.com/office/drawing/2014/main" id="{1F96931A-3EAD-04BE-A308-2950C4BBD8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098" r="2651" b="-1"/>
          <a:stretch>
            <a:fillRect/>
          </a:stretch>
        </p:blipFill>
        <p:spPr>
          <a:xfrm>
            <a:off x="9239250" y="3524256"/>
            <a:ext cx="2952750" cy="3333749"/>
          </a:xfrm>
          <a:custGeom>
            <a:avLst/>
            <a:gdLst/>
            <a:ahLst/>
            <a:cxnLst/>
            <a:rect l="l" t="t" r="r" b="b"/>
            <a:pathLst>
              <a:path w="2952750" h="3333749">
                <a:moveTo>
                  <a:pt x="0" y="0"/>
                </a:moveTo>
                <a:lnTo>
                  <a:pt x="2952750" y="0"/>
                </a:lnTo>
                <a:lnTo>
                  <a:pt x="2952750" y="3333749"/>
                </a:lnTo>
                <a:lnTo>
                  <a:pt x="0" y="333374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22795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B76D9D10-3DE7-E979-9BFB-08D8F48C6D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b="9274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671DFED6-AF7A-487B-EC39-C32CB7200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hu-HU" sz="5000">
                <a:solidFill>
                  <a:schemeClr val="bg1"/>
                </a:solidFill>
              </a:rPr>
              <a:t>Nők a görög vallásban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709AA5C-7F9C-416F-99A2-66CA9EF41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>
            <a:normAutofit/>
          </a:bodyPr>
          <a:lstStyle/>
          <a:p>
            <a:r>
              <a:rPr lang="hu-HU" sz="2000" dirty="0">
                <a:solidFill>
                  <a:schemeClr val="bg1"/>
                </a:solidFill>
              </a:rPr>
              <a:t>Külön ünnepségek (</a:t>
            </a:r>
            <a:r>
              <a:rPr lang="hu-HU" sz="2000" dirty="0" err="1">
                <a:solidFill>
                  <a:schemeClr val="bg1"/>
                </a:solidFill>
              </a:rPr>
              <a:t>Thesmophoria</a:t>
            </a:r>
            <a:r>
              <a:rPr lang="hu-HU" sz="2000" dirty="0">
                <a:solidFill>
                  <a:schemeClr val="bg1"/>
                </a:solidFill>
              </a:rPr>
              <a:t>, </a:t>
            </a:r>
            <a:r>
              <a:rPr lang="hu-HU" sz="2000" dirty="0" err="1">
                <a:solidFill>
                  <a:schemeClr val="bg1"/>
                </a:solidFill>
              </a:rPr>
              <a:t>Agrionia</a:t>
            </a:r>
            <a:r>
              <a:rPr lang="hu-HU" sz="2000" dirty="0">
                <a:solidFill>
                  <a:schemeClr val="bg1"/>
                </a:solidFill>
              </a:rPr>
              <a:t>)</a:t>
            </a:r>
          </a:p>
          <a:p>
            <a:r>
              <a:rPr lang="hu-HU" sz="2000" dirty="0">
                <a:solidFill>
                  <a:schemeClr val="bg1"/>
                </a:solidFill>
              </a:rPr>
              <a:t>Termékenység kultusz, misztérium kultuszok</a:t>
            </a:r>
          </a:p>
          <a:p>
            <a:r>
              <a:rPr lang="hu-HU" sz="2000" dirty="0">
                <a:solidFill>
                  <a:schemeClr val="bg1"/>
                </a:solidFill>
              </a:rPr>
              <a:t>Isteneknek inkább papjai – istennőknek inkább papnői vannak</a:t>
            </a:r>
          </a:p>
          <a:p>
            <a:r>
              <a:rPr lang="hu-HU" sz="2000" dirty="0">
                <a:solidFill>
                  <a:schemeClr val="bg1"/>
                </a:solidFill>
              </a:rPr>
              <a:t>Mindennapi beszéd, eskütétel</a:t>
            </a:r>
          </a:p>
          <a:p>
            <a:pPr marL="0" indent="0">
              <a:buNone/>
            </a:pPr>
            <a:endParaRPr lang="hu-H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347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9A3BF0F-5B67-D4ED-75D2-0FAC2DB1D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Bakkhánsnők</a:t>
            </a:r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, </a:t>
            </a:r>
            <a:r>
              <a:rPr lang="hu-HU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Menádok</a:t>
            </a:r>
            <a:endParaRPr lang="hu-HU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611A1D9-AD06-246E-8D62-275ED3130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856" y="1690688"/>
            <a:ext cx="7482840" cy="4504563"/>
          </a:xfrm>
        </p:spPr>
        <p:txBody>
          <a:bodyPr/>
          <a:lstStyle/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Dionüszosz hatása és kísérete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Csodatevés, emberfeletti erő, sebezhetetlenség, vadonba való visszatérés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„Szent düh”/ Eksztázis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Mindennapi társadalmi szerep kifigurázása</a:t>
            </a:r>
          </a:p>
          <a:p>
            <a:r>
              <a:rPr lang="hu-H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Dionüszosz férfiként és nőként is megjelenik</a:t>
            </a:r>
          </a:p>
        </p:txBody>
      </p:sp>
      <p:pic>
        <p:nvPicPr>
          <p:cNvPr id="1028" name="Picture 4" descr="undefined">
            <a:extLst>
              <a:ext uri="{FF2B5EF4-FFF2-40B4-BE49-F238E27FC236}">
                <a16:creationId xmlns:a16="http://schemas.microsoft.com/office/drawing/2014/main" id="{91EFEF35-9FE5-A275-F7A3-8C7B463FB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975" y="0"/>
            <a:ext cx="3883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778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8E798CF-38EA-C377-635C-A28DCB372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69925"/>
            <a:ext cx="4800600" cy="1325563"/>
          </a:xfrm>
        </p:spPr>
        <p:txBody>
          <a:bodyPr anchor="b">
            <a:normAutofit/>
          </a:bodyPr>
          <a:lstStyle/>
          <a:p>
            <a:r>
              <a:rPr lang="hu-HU">
                <a:solidFill>
                  <a:schemeClr val="bg1"/>
                </a:solidFill>
              </a:rPr>
              <a:t>Miért inkább nők?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88A27CA-7032-EFD2-686C-8D3A6DAD8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288833"/>
            <a:ext cx="4800600" cy="3711571"/>
          </a:xfrm>
        </p:spPr>
        <p:txBody>
          <a:bodyPr>
            <a:normAutofit/>
          </a:bodyPr>
          <a:lstStyle/>
          <a:p>
            <a:r>
              <a:rPr lang="hu-HU" sz="2000">
                <a:solidFill>
                  <a:schemeClr val="bg1"/>
                </a:solidFill>
              </a:rPr>
              <a:t>Görög attitűd a nőkhöz: alkoholizmus, megbízhatatlanság, állatias ösztönök</a:t>
            </a:r>
          </a:p>
          <a:p>
            <a:r>
              <a:rPr lang="hu-HU" sz="2000">
                <a:solidFill>
                  <a:schemeClr val="bg1"/>
                </a:solidFill>
              </a:rPr>
              <a:t>Társadalmi szerepek megfordítása – időszakos őrültség a helyes viselkedés fontosságát erősíti</a:t>
            </a:r>
          </a:p>
          <a:p>
            <a:r>
              <a:rPr lang="hu-HU" sz="2000">
                <a:solidFill>
                  <a:schemeClr val="bg1"/>
                </a:solidFill>
              </a:rPr>
              <a:t>Dionüszosz mint termékenység isten</a:t>
            </a:r>
          </a:p>
          <a:p>
            <a:r>
              <a:rPr lang="hu-HU" sz="2000">
                <a:solidFill>
                  <a:schemeClr val="bg1"/>
                </a:solidFill>
              </a:rPr>
              <a:t>Nem megfelelő társadalmi szerep miatti alternatíva keresés</a:t>
            </a:r>
          </a:p>
          <a:p>
            <a:r>
              <a:rPr lang="hu-HU" sz="2000">
                <a:solidFill>
                  <a:schemeClr val="bg1"/>
                </a:solidFill>
              </a:rPr>
              <a:t>Keleti eredet teória – keleti istennő kultusz átvétele?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1FFA10DE-E1D1-69DE-CBE6-16A2D98AD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0617" y="369913"/>
            <a:ext cx="1837791" cy="278453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87417AF-190E-4D6E-AFA6-7D3E84B0B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1603" y="182859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DE049359-A8C8-0DAE-82FD-5C8FD8E30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37226" y="3730267"/>
            <a:ext cx="2791510" cy="278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0B30ED8-273E-4C07-8568-2FE5CC5C4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5071" y="3543213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293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E8FB29F-3C1D-BCAE-012D-D3F25C86F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Köszönöm a figyelmet!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DAC9CA8-3FBF-BB90-F66D-CB8CCD32B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dirty="0"/>
              <a:t>Képek:</a:t>
            </a:r>
          </a:p>
          <a:p>
            <a:r>
              <a:rPr lang="hu-HU" dirty="0">
                <a:hlinkClick r:id="rId2"/>
              </a:rPr>
              <a:t>https://www.nationalgallery.org.uk/paintings/titian-bacchus-and-ariadne</a:t>
            </a:r>
            <a:endParaRPr lang="hu-HU" dirty="0"/>
          </a:p>
          <a:p>
            <a:r>
              <a:rPr lang="hu-HU" dirty="0">
                <a:hlinkClick r:id="rId3"/>
              </a:rPr>
              <a:t>https://en.wikipedia.org/wiki/Stoibadeion#/media/File:Temple_Dionysus_Delos_Stoivadeion_130086.jpg</a:t>
            </a:r>
            <a:endParaRPr lang="hu-HU" dirty="0"/>
          </a:p>
          <a:p>
            <a:r>
              <a:rPr lang="hu-HU" dirty="0">
                <a:hlinkClick r:id="rId4"/>
              </a:rPr>
              <a:t>https://en.wikipedia.org/wiki/Dionysia#/media/File:Theatre_of_Dionysus_Acropolis_Athens_Greece.jpg</a:t>
            </a:r>
            <a:endParaRPr lang="hu-HU" dirty="0"/>
          </a:p>
          <a:p>
            <a:r>
              <a:rPr lang="hu-HU" dirty="0">
                <a:hlinkClick r:id="rId5"/>
              </a:rPr>
              <a:t>https://www.theoi.com/Gallery/Z12.1.html</a:t>
            </a:r>
            <a:endParaRPr lang="hu-HU" dirty="0"/>
          </a:p>
          <a:p>
            <a:r>
              <a:rPr lang="hu-HU" dirty="0">
                <a:hlinkClick r:id="rId6"/>
              </a:rPr>
              <a:t>https://www.ancient-origins.net/articles/thesmophoria-0</a:t>
            </a:r>
            <a:endParaRPr lang="hu-HU" dirty="0"/>
          </a:p>
          <a:p>
            <a:r>
              <a:rPr lang="hu-HU" dirty="0">
                <a:hlinkClick r:id="rId7"/>
              </a:rPr>
              <a:t>https://en.wikipedia.org/wiki/Maenad#/media/File:Mainade_Staatliche_Antikensammlungen_2645.jpg</a:t>
            </a:r>
            <a:endParaRPr lang="hu-HU" dirty="0"/>
          </a:p>
          <a:p>
            <a:r>
              <a:rPr lang="hu-HU" dirty="0"/>
              <a:t>https://en.wikipedia.org/wiki/Maenad#/media/File:Dancing_Maenad_Met_35.11.3.jpg</a:t>
            </a:r>
          </a:p>
        </p:txBody>
      </p:sp>
    </p:spTree>
    <p:extLst>
      <p:ext uri="{BB962C8B-B14F-4D97-AF65-F5344CB8AC3E}">
        <p14:creationId xmlns:p14="http://schemas.microsoft.com/office/powerpoint/2010/main" val="1180910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414</Words>
  <Application>Microsoft Office PowerPoint</Application>
  <PresentationFormat>Szélesvásznú</PresentationFormat>
  <Paragraphs>38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Office-téma</vt:lpstr>
      <vt:lpstr>Dionüszosz kultusz és a nők</vt:lpstr>
      <vt:lpstr>Felhasznált szakirodalom</vt:lpstr>
      <vt:lpstr>Dionüszosz tisztelete</vt:lpstr>
      <vt:lpstr>Nők a görög vallásban</vt:lpstr>
      <vt:lpstr>Bakkhánsnők, Menádok</vt:lpstr>
      <vt:lpstr>Miért inkább nők?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Réka Antal</dc:creator>
  <cp:lastModifiedBy>Réka Antal</cp:lastModifiedBy>
  <cp:revision>18</cp:revision>
  <dcterms:created xsi:type="dcterms:W3CDTF">2026-03-23T10:11:17Z</dcterms:created>
  <dcterms:modified xsi:type="dcterms:W3CDTF">2026-04-14T12:37:49Z</dcterms:modified>
</cp:coreProperties>
</file>