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9" r:id="rId1"/>
  </p:sldMasterIdLst>
  <p:sldIdLst>
    <p:sldId id="256" r:id="rId2"/>
    <p:sldId id="274" r:id="rId3"/>
    <p:sldId id="275" r:id="rId4"/>
    <p:sldId id="257" r:id="rId5"/>
    <p:sldId id="258" r:id="rId6"/>
    <p:sldId id="259" r:id="rId7"/>
    <p:sldId id="260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94"/>
    <p:restoredTop sz="94578"/>
  </p:normalViewPr>
  <p:slideViewPr>
    <p:cSldViewPr snapToGrid="0" snapToObjects="1">
      <p:cViewPr>
        <p:scale>
          <a:sx n="60" d="100"/>
          <a:sy n="60" d="100"/>
        </p:scale>
        <p:origin x="1096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B8E834-96BB-3E26-E08C-8F1F47E47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9927D76-1398-F9B4-B6CA-3F7C1AE03F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0F6A214-C245-F82B-5B53-909307BD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C4E08-5E4E-8543-B598-30CEB119987E}" type="datetimeFigureOut">
              <a:rPr lang="hu-HU" smtClean="0"/>
              <a:t>2026. 03. 15.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6640384-F901-F1F5-043F-F3B15D065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D8DF7E5-A955-565C-E132-5E6AC5FE7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D6995-F915-9445-92D1-2D7C639C0A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25756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79786E-2B0E-E68D-B4A9-44B89BFF3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0192DF9-A0C6-CC06-DDAE-92AEFDA78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EBEF5B8-29FF-D877-B83A-5D86B256A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C4E08-5E4E-8543-B598-30CEB119987E}" type="datetimeFigureOut">
              <a:rPr lang="hu-HU" smtClean="0"/>
              <a:t>2026. 03. 15.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CB113BA-14AC-D388-44B3-6DB94C86F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B026096-651B-A18A-5ED9-A5036FC6A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D6995-F915-9445-92D1-2D7C639C0A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01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EA5190-1E5F-0B57-C876-D8CC5AE5C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6544342-238C-F51D-57B4-811CF7A475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98D54C0-85DF-1DED-3566-E130EE377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C4E08-5E4E-8543-B598-30CEB119987E}" type="datetimeFigureOut">
              <a:rPr lang="hu-HU" smtClean="0"/>
              <a:t>2026. 03. 15.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1FE77C9-0479-0FD6-788F-789AE51DD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330E17A-10C7-EC69-9D97-625C0D351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D6995-F915-9445-92D1-2D7C639C0A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2206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2D82BA1-C989-C27B-E13F-1DDD04D17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BB7C449-5DD2-53AC-DE38-0817BC369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0499919-E735-A9FC-618D-785F5A77FC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BC274CC-A5D6-02A7-3FB9-6B637FC57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C4E08-5E4E-8543-B598-30CEB119987E}" type="datetimeFigureOut">
              <a:rPr lang="hu-HU" smtClean="0"/>
              <a:t>2026. 03. 15.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775C81C-84F2-8FAB-CF9C-790A55415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637F141-C32D-2AD3-0A71-4D24F59D8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D6995-F915-9445-92D1-2D7C639C0A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2828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A3021E-1F9F-F087-8569-2595459D7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1F4F798-5C30-EE84-C3A0-69E3C95BE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48DA5135-D997-AB00-169B-886E31979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624B4907-59AC-38BD-4AF9-3F602716BE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D48BCF2D-9FB2-1815-B519-0B70FAF12C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84466F4E-7ACE-3578-9C3A-3F8C359BB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C4E08-5E4E-8543-B598-30CEB119987E}" type="datetimeFigureOut">
              <a:rPr lang="hu-HU" smtClean="0"/>
              <a:t>2026. 03. 15.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9CD9943C-DE1E-32D0-954C-CB7550E4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DB1E5A7E-183F-395D-2C97-DD3B03A7A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D6995-F915-9445-92D1-2D7C639C0A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2875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589C3BA-CFE3-AAED-F584-A396E8179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3A5D5443-A080-39E7-09F5-32229B195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C4E08-5E4E-8543-B598-30CEB119987E}" type="datetimeFigureOut">
              <a:rPr lang="hu-HU" smtClean="0"/>
              <a:t>2026. 03. 15.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0626444C-615F-B875-8A01-82709469A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C992BA4-48A2-6F42-D760-04249154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D6995-F915-9445-92D1-2D7C639C0A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77793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D8023352-42BB-1AA2-FE2A-7084C1C29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C4E08-5E4E-8543-B598-30CEB119987E}" type="datetimeFigureOut">
              <a:rPr lang="hu-HU" smtClean="0"/>
              <a:t>2026. 03. 15.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69B781D0-8DF7-FDA0-552E-63122B77E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4AF825A-FF52-C188-6F27-B1B5634A4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D6995-F915-9445-92D1-2D7C639C0A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3619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1A3728-0C84-467B-FCCB-D52C31463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4DB8D66-0624-897A-EC5A-7650DBA39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4F73E45-752C-85A8-C7BE-3026A5940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29CDD1A-317F-F96E-6DB7-32B707CC8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C4E08-5E4E-8543-B598-30CEB119987E}" type="datetimeFigureOut">
              <a:rPr lang="hu-HU" smtClean="0"/>
              <a:t>2026. 03. 15.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F455F54-47BE-A91B-8F9D-1AB47F445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73CB323-1FE4-96B1-BCF2-BB613DB1A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D6995-F915-9445-92D1-2D7C639C0A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6953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81E434E-2ACF-0D93-EED9-8C6A6B033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B7F3C26B-B995-9BA5-5664-95AC649A9C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5BA3338-4856-FBF7-2D00-B907A3D983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3822331-C40F-7245-CD7E-3FD88592F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C4E08-5E4E-8543-B598-30CEB119987E}" type="datetimeFigureOut">
              <a:rPr lang="hu-HU" smtClean="0"/>
              <a:t>2026. 03. 15.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B3D60FD-9767-394A-4B6C-569EF4042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1E3A4E3-5F37-A364-C5CD-CC2D483AA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D6995-F915-9445-92D1-2D7C639C0A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28107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AA017E-EC3E-C80C-4B4A-564B8B1A6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1A6CFF1-2EC5-6E1B-9919-E90AF9EEE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366B296-F246-E69C-1B0A-09C7B39DB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C4E08-5E4E-8543-B598-30CEB119987E}" type="datetimeFigureOut">
              <a:rPr lang="hu-HU" smtClean="0"/>
              <a:t>2026. 03. 15.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A3F30D1-230E-FFC6-9C10-2DE7E82EA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92C89CA-C5AD-6C85-6A24-C6AAB451F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D6995-F915-9445-92D1-2D7C639C0A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2568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534D703A-8EDB-4A7F-884C-187F1440A7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37BC978-1EC7-32B0-8018-C6E4791812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1508715-7D5B-C9DC-F0B5-0A7401DE3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C4E08-5E4E-8543-B598-30CEB119987E}" type="datetimeFigureOut">
              <a:rPr lang="hu-HU" smtClean="0"/>
              <a:t>2026. 03. 15.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219D952-FCF0-C649-6534-26DFA0D77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0A5CB20-6CF5-EFDE-2123-6EAD76EDF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D6995-F915-9445-92D1-2D7C639C0A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7594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EF799CD8-FAC6-3E0A-CFE0-AD30A612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BED7DC0-E5B7-DE31-29D2-651A3CD40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67168F3-10FD-3E9F-9262-1E9805A19D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C4E08-5E4E-8543-B598-30CEB119987E}" type="datetimeFigureOut">
              <a:rPr lang="hu-HU" smtClean="0"/>
              <a:t>2026. 03. 15.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498E32D-AF43-72CA-AEA6-74AC451B26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C7D2D78-21E0-298F-B999-1D9E3ED808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D6995-F915-9445-92D1-2D7C639C0A1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05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87AC87D-0D8B-E841-6F3A-073AC8E1B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82307"/>
            <a:ext cx="9144000" cy="2387600"/>
          </a:xfrm>
        </p:spPr>
        <p:txBody>
          <a:bodyPr>
            <a:normAutofit/>
          </a:bodyPr>
          <a:lstStyle/>
          <a:p>
            <a:r>
              <a:rPr lang="hu-HU" sz="8000" b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Démétér istennő</a:t>
            </a:r>
            <a:endParaRPr lang="hu-HU" b="1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C6DDFA7-FC7E-99AB-4CDD-B1AB2F3BA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48843" y="5888038"/>
            <a:ext cx="9007929" cy="365805"/>
          </a:xfrm>
        </p:spPr>
        <p:txBody>
          <a:bodyPr>
            <a:normAutofit fontScale="92500" lnSpcReduction="20000"/>
          </a:bodyPr>
          <a:lstStyle/>
          <a:p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Székely-Kellner Tímea Lídia (H82SDS)</a:t>
            </a:r>
          </a:p>
        </p:txBody>
      </p:sp>
    </p:spTree>
    <p:extLst>
      <p:ext uri="{BB962C8B-B14F-4D97-AF65-F5344CB8AC3E}">
        <p14:creationId xmlns:p14="http://schemas.microsoft.com/office/powerpoint/2010/main" val="2948433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13B90CA-AA07-A16C-DF6A-3AAEBB72D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48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Felhasznált szakirodalmak: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8A427AA-EB32-5A70-4582-7BA1A553B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Hegyi </a:t>
            </a:r>
            <a:r>
              <a:rPr lang="hu-HU" dirty="0" err="1"/>
              <a:t>Dolores</a:t>
            </a:r>
            <a:r>
              <a:rPr lang="hu-HU" dirty="0"/>
              <a:t>: Polisz és Vallás, Osiris Kiadó, Budapest, 2002.</a:t>
            </a:r>
          </a:p>
          <a:p>
            <a:r>
              <a:rPr lang="hu-HU" dirty="0"/>
              <a:t>Németh György- </a:t>
            </a:r>
            <a:r>
              <a:rPr lang="hu-HU" dirty="0" err="1"/>
              <a:t>Réfi</a:t>
            </a:r>
            <a:r>
              <a:rPr lang="hu-HU" dirty="0"/>
              <a:t> Oszkó Dániel- Seres Dániel: Görög rituális normák, in.: Vallástudományi szemle, 2018/2.</a:t>
            </a:r>
          </a:p>
          <a:p>
            <a:r>
              <a:rPr lang="hu-HU" b="1" dirty="0" err="1"/>
              <a:t>Irene</a:t>
            </a:r>
            <a:r>
              <a:rPr lang="hu-HU" b="1" dirty="0"/>
              <a:t> </a:t>
            </a:r>
            <a:r>
              <a:rPr lang="hu-HU" b="1" dirty="0" err="1"/>
              <a:t>Polinskaya</a:t>
            </a:r>
            <a:r>
              <a:rPr lang="hu-HU" b="1" dirty="0"/>
              <a:t>: A local </a:t>
            </a:r>
            <a:r>
              <a:rPr lang="hu-HU" b="1" dirty="0" err="1"/>
              <a:t>history</a:t>
            </a:r>
            <a:r>
              <a:rPr lang="hu-HU" b="1" dirty="0"/>
              <a:t> of </a:t>
            </a:r>
            <a:r>
              <a:rPr lang="hu-HU" b="1" dirty="0" err="1"/>
              <a:t>greek</a:t>
            </a:r>
            <a:r>
              <a:rPr lang="hu-HU" b="1" dirty="0"/>
              <a:t> </a:t>
            </a:r>
            <a:r>
              <a:rPr lang="hu-HU" b="1" dirty="0" err="1"/>
              <a:t>polytheism</a:t>
            </a:r>
            <a:r>
              <a:rPr lang="hu-HU" b="1" dirty="0"/>
              <a:t>, </a:t>
            </a:r>
            <a:r>
              <a:rPr lang="hu-HU" b="1" dirty="0" err="1"/>
              <a:t>Goods</a:t>
            </a:r>
            <a:r>
              <a:rPr lang="hu-HU" b="1" dirty="0"/>
              <a:t>, </a:t>
            </a:r>
            <a:r>
              <a:rPr lang="hu-HU" b="1" dirty="0" err="1"/>
              <a:t>people</a:t>
            </a:r>
            <a:r>
              <a:rPr lang="hu-HU" b="1" dirty="0"/>
              <a:t> and a </a:t>
            </a:r>
            <a:r>
              <a:rPr lang="hu-HU" b="1" dirty="0" err="1"/>
              <a:t>land</a:t>
            </a:r>
            <a:r>
              <a:rPr lang="hu-HU" b="1" dirty="0"/>
              <a:t> of </a:t>
            </a:r>
            <a:r>
              <a:rPr lang="hu-HU" b="1" dirty="0" err="1"/>
              <a:t>Aigina</a:t>
            </a:r>
            <a:r>
              <a:rPr lang="hu-HU" b="1" dirty="0"/>
              <a:t> 800-400 BCE, Boston 2013.– </a:t>
            </a:r>
            <a:r>
              <a:rPr lang="hu-HU" b="1" dirty="0" err="1"/>
              <a:t>Olympians</a:t>
            </a:r>
            <a:r>
              <a:rPr lang="hu-HU" b="1" dirty="0"/>
              <a:t> and </a:t>
            </a:r>
            <a:r>
              <a:rPr lang="hu-HU" b="1" dirty="0" err="1"/>
              <a:t>Chthonians</a:t>
            </a:r>
            <a:endParaRPr lang="hu-HU" b="1" dirty="0"/>
          </a:p>
          <a:p>
            <a:r>
              <a:rPr lang="hu-HU" b="1" dirty="0" err="1"/>
              <a:t>Ellie</a:t>
            </a:r>
            <a:r>
              <a:rPr lang="hu-HU" b="1" dirty="0"/>
              <a:t> </a:t>
            </a:r>
            <a:r>
              <a:rPr lang="hu-HU" b="1" dirty="0" err="1"/>
              <a:t>Mackin</a:t>
            </a:r>
            <a:r>
              <a:rPr lang="hu-HU" b="1" dirty="0"/>
              <a:t> Roberts: </a:t>
            </a:r>
            <a:r>
              <a:rPr lang="hu-HU" b="1" dirty="0" err="1"/>
              <a:t>Underworld</a:t>
            </a:r>
            <a:r>
              <a:rPr lang="hu-HU" b="1" dirty="0"/>
              <a:t> </a:t>
            </a:r>
            <a:r>
              <a:rPr lang="hu-HU" b="1" dirty="0" err="1"/>
              <a:t>gods</a:t>
            </a:r>
            <a:r>
              <a:rPr lang="hu-HU" b="1" dirty="0"/>
              <a:t> in </a:t>
            </a:r>
            <a:r>
              <a:rPr lang="hu-HU" b="1" dirty="0" err="1"/>
              <a:t>the</a:t>
            </a:r>
            <a:r>
              <a:rPr lang="hu-HU" b="1" dirty="0"/>
              <a:t> </a:t>
            </a:r>
            <a:r>
              <a:rPr lang="hu-HU" b="1" dirty="0" err="1"/>
              <a:t>greek</a:t>
            </a:r>
            <a:r>
              <a:rPr lang="hu-HU" b="1" dirty="0"/>
              <a:t> religion, </a:t>
            </a:r>
            <a:r>
              <a:rPr lang="hu-HU" b="1" dirty="0" err="1"/>
              <a:t>Routhledge</a:t>
            </a:r>
            <a:r>
              <a:rPr lang="hu-HU" b="1" dirty="0"/>
              <a:t>, 2020. –</a:t>
            </a:r>
            <a:r>
              <a:rPr lang="hu-HU" b="1" dirty="0" err="1"/>
              <a:t>Agriculture</a:t>
            </a:r>
            <a:r>
              <a:rPr lang="hu-HU" b="1" dirty="0"/>
              <a:t> and </a:t>
            </a:r>
            <a:r>
              <a:rPr lang="hu-HU" b="1" dirty="0" err="1"/>
              <a:t>the</a:t>
            </a:r>
            <a:r>
              <a:rPr lang="hu-HU" b="1" dirty="0"/>
              <a:t> </a:t>
            </a:r>
            <a:r>
              <a:rPr lang="hu-HU" b="1" dirty="0" err="1"/>
              <a:t>rape</a:t>
            </a:r>
            <a:r>
              <a:rPr lang="hu-HU" b="1" dirty="0"/>
              <a:t> of Demeter</a:t>
            </a:r>
          </a:p>
          <a:p>
            <a:r>
              <a:rPr lang="hu-HU" b="1" dirty="0"/>
              <a:t>Luke Roman and Monica Roman: </a:t>
            </a:r>
            <a:r>
              <a:rPr lang="hu-HU" b="1" dirty="0" err="1"/>
              <a:t>Encyklodeia</a:t>
            </a:r>
            <a:r>
              <a:rPr lang="hu-HU" b="1" dirty="0"/>
              <a:t> of </a:t>
            </a:r>
            <a:r>
              <a:rPr lang="hu-HU" b="1" dirty="0" err="1"/>
              <a:t>greek</a:t>
            </a:r>
            <a:r>
              <a:rPr lang="hu-HU" b="1" dirty="0"/>
              <a:t> and </a:t>
            </a:r>
            <a:r>
              <a:rPr lang="hu-HU" b="1" dirty="0" err="1"/>
              <a:t>roman</a:t>
            </a:r>
            <a:r>
              <a:rPr lang="hu-HU" b="1" dirty="0"/>
              <a:t> </a:t>
            </a:r>
            <a:r>
              <a:rPr lang="hu-HU" b="1" dirty="0" err="1"/>
              <a:t>mythology</a:t>
            </a:r>
            <a:r>
              <a:rPr lang="hu-HU" b="1" dirty="0"/>
              <a:t>, 2010. –Demeter 132-133. </a:t>
            </a:r>
          </a:p>
          <a:p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162698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7306803-6CCD-361F-4470-2CEDD6E31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Felhasznált Források: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0BA6C92-6F5C-E9B1-07F1-0D14E9B02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Scholion</a:t>
            </a:r>
            <a:r>
              <a:rPr lang="hu-HU" dirty="0"/>
              <a:t> </a:t>
            </a:r>
            <a:r>
              <a:rPr lang="hu-HU" dirty="0" err="1"/>
              <a:t>Lukia</a:t>
            </a:r>
            <a:r>
              <a:rPr lang="hu-HU" dirty="0"/>
              <a:t>- nos: De </a:t>
            </a:r>
            <a:r>
              <a:rPr lang="hu-HU" dirty="0" err="1"/>
              <a:t>meretrice</a:t>
            </a:r>
            <a:r>
              <a:rPr lang="hu-HU" dirty="0"/>
              <a:t> 7.4-hez 280 p. – Hegyi </a:t>
            </a:r>
            <a:r>
              <a:rPr lang="hu-HU" dirty="0" err="1"/>
              <a:t>Dolores</a:t>
            </a:r>
            <a:r>
              <a:rPr lang="hu-HU" dirty="0"/>
              <a:t> fordítása</a:t>
            </a:r>
          </a:p>
          <a:p>
            <a:r>
              <a:rPr lang="hu-HU" dirty="0" err="1"/>
              <a:t>Pausziniasz</a:t>
            </a:r>
            <a:r>
              <a:rPr lang="hu-HU"/>
              <a:t>: Görögország leírása 8.42.4-6</a:t>
            </a:r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51670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8670628-A917-4DD6-B450-79A1E4512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841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u-HU" sz="54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Kicsoda Démétér?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209DADE-60FB-27AD-0943-3737695B3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4884"/>
            <a:ext cx="5709557" cy="4625749"/>
          </a:xfrm>
        </p:spPr>
        <p:txBody>
          <a:bodyPr/>
          <a:lstStyle/>
          <a:p>
            <a:endParaRPr lang="hu-HU" dirty="0"/>
          </a:p>
          <a:p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Rhea és Kronosz lánya, az első istenek egyike.</a:t>
            </a:r>
          </a:p>
          <a:p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Zeusz nővére, akit a többiekkel együtt szabadít ki Kronosz gyomrából a villámforgató.</a:t>
            </a:r>
          </a:p>
          <a:p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Neve ugyan földanyát jelent, ám ezt a megtiszteltetést Gaia viseli, Démétér a gabona és (főként növényi) termékenység istennő</a:t>
            </a:r>
          </a:p>
          <a:p>
            <a:pPr marL="0" indent="0">
              <a:buNone/>
            </a:pPr>
            <a:endParaRPr lang="hu-HU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pPr marL="0" indent="0">
              <a:buNone/>
            </a:pPr>
            <a:endParaRPr lang="hu-HU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C61D9E5-AD54-28EB-E05F-15C152780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2579" y="1975552"/>
            <a:ext cx="5311221" cy="374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997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5CFC61F-9264-1C5C-EA68-139E13AEB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hu-HU" sz="4800" u="sng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Olümposzi</a:t>
            </a:r>
            <a:r>
              <a:rPr lang="hu-HU" sz="4800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istenek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DAC5491E-06D9-2C1F-4DCF-EE649CD52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2585" y="1531711"/>
            <a:ext cx="7826829" cy="4826227"/>
          </a:xfrm>
        </p:spPr>
        <p:txBody>
          <a:bodyPr>
            <a:normAutofit fontScale="92500" lnSpcReduction="10000"/>
          </a:bodyPr>
          <a:lstStyle/>
          <a:p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 hivatalos állami vallás és a kozmikus rend urai</a:t>
            </a:r>
          </a:p>
          <a:p>
            <a:r>
              <a:rPr lang="hu-HU" sz="3200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Lakhely:</a:t>
            </a:r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Olümposz hegy vagy a ragyogó ég</a:t>
            </a:r>
          </a:p>
          <a:p>
            <a:r>
              <a:rPr lang="hu-HU" sz="3200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Adományaik:</a:t>
            </a:r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ész, rend, fény, civilizált társadalom</a:t>
            </a:r>
          </a:p>
          <a:p>
            <a:r>
              <a:rPr lang="hu-HU" sz="3200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Szerep:</a:t>
            </a:r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segítségüket kérik életvezetésben, háborúban, mesterségekben, politikában, mindennapi boldogulásban</a:t>
            </a:r>
          </a:p>
          <a:p>
            <a:r>
              <a:rPr lang="hu-HU" sz="3200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Áldozatbemutatás:</a:t>
            </a:r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nappal, oltáron</a:t>
            </a:r>
          </a:p>
          <a:p>
            <a:r>
              <a:rPr lang="hu-HU" sz="3200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Képviselők:</a:t>
            </a:r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Zeusz, Athéné, Apollón, Afrodité, Démétér</a:t>
            </a:r>
            <a:endParaRPr lang="hu-HU" sz="3200" u="sng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4D31360A-59A6-3EC6-3741-7C959A5E2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6697" y="17917"/>
            <a:ext cx="2255304" cy="3382957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66A6DA0C-DE9A-9804-A606-A180F2DE8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17918"/>
            <a:ext cx="2255303" cy="3382956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E7200DFF-41FD-92AB-3196-B21AA51AF9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91371"/>
            <a:ext cx="2255301" cy="3366629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4CF2B3F8-E6BE-C967-E10F-24E595D6FC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6696" y="3491371"/>
            <a:ext cx="2255304" cy="3382957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9A097CA1-361B-1601-83EC-809146847E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5607" y="-37126"/>
            <a:ext cx="4584000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88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4D2A19-48E1-0AAE-A843-7164261DC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5400" u="sng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Khtonikus</a:t>
            </a:r>
            <a:r>
              <a:rPr lang="hu-HU" sz="5400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istenek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825AEB3-379E-059D-BECE-A7C23F370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9978" y="1715862"/>
            <a:ext cx="7092043" cy="4665889"/>
          </a:xfrm>
        </p:spPr>
        <p:txBody>
          <a:bodyPr>
            <a:normAutofit/>
          </a:bodyPr>
          <a:lstStyle/>
          <a:p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 természet ősi, ösztönös, kiszámíthatatlan erőit képviselik.</a:t>
            </a:r>
          </a:p>
          <a:p>
            <a:r>
              <a:rPr lang="hu-HU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Lakhely</a:t>
            </a:r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: Föld mélye vagy Alvilág</a:t>
            </a:r>
          </a:p>
          <a:p>
            <a:r>
              <a:rPr lang="hu-HU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Szerep:</a:t>
            </a:r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intimebb, félelmetesebb kapcsolat az emberrel, túlvilági élet, föld termékenysége, titkos misztériumok, mágia kérdései.</a:t>
            </a:r>
          </a:p>
          <a:p>
            <a:r>
              <a:rPr lang="hu-HU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Áldozatbemutatás:</a:t>
            </a:r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Alkonyatkor vagy éjjel, földbe ásott gödörben.</a:t>
            </a:r>
          </a:p>
          <a:p>
            <a:r>
              <a:rPr lang="hu-HU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Képviselők: </a:t>
            </a:r>
            <a:r>
              <a:rPr lang="hu-HU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Hádész</a:t>
            </a:r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, Perszephoné, </a:t>
            </a:r>
            <a:r>
              <a:rPr lang="hu-HU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Hekáté</a:t>
            </a:r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, Démétér</a:t>
            </a:r>
            <a:endParaRPr lang="hu-HU" u="sng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pPr marL="0" indent="0">
              <a:buNone/>
            </a:pPr>
            <a:endParaRPr lang="hu-HU" u="sng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9ED247D9-BBE4-29A3-D962-F94342958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8" y="0"/>
            <a:ext cx="2198914" cy="3298371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DD567A00-6DAE-5BE3-A76A-27EDB20D3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3086" y="41502"/>
            <a:ext cx="2198914" cy="3298371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27F39C5A-CFC9-3F6C-7642-B26D1B510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3086" y="3429000"/>
            <a:ext cx="2198914" cy="3298371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EA0CBB5D-5F5B-96EB-81EC-32817870FE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523" y="25172"/>
            <a:ext cx="4544332" cy="681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26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FB9A67-B523-DF0B-66FE-85383AB14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48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Démétér kettőssége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77D5BB44-20CF-F31E-36A8-541BAF79D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670151"/>
          </a:xfrm>
        </p:spPr>
        <p:txBody>
          <a:bodyPr>
            <a:normAutofit/>
          </a:bodyPr>
          <a:lstStyle/>
          <a:p>
            <a:pPr algn="ctr"/>
            <a:r>
              <a:rPr lang="hu-HU" sz="3200" u="sng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Olümposzi</a:t>
            </a:r>
            <a:endParaRPr lang="hu-HU" sz="3200" u="sng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28C7123-B54D-A5BE-45C8-30802015FA1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Zeusz testvére, az első generációs istenek egyike. </a:t>
            </a:r>
          </a:p>
          <a:p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Démétér </a:t>
            </a:r>
            <a:r>
              <a:rPr lang="hu-HU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Thesznophorosz</a:t>
            </a:r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(törvényhozó)</a:t>
            </a:r>
          </a:p>
          <a:p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Megteremtette a civilizált és letelepült társadalmat.</a:t>
            </a:r>
          </a:p>
          <a:p>
            <a:r>
              <a:rPr lang="hu-HU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Arca: </a:t>
            </a:r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Nyári napsütésben aranyló búza, jólét, bőség, jóllakottság, nappali világosság.</a:t>
            </a:r>
            <a:endParaRPr lang="hu-HU" u="sng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6" name="Szöveg helye 5">
            <a:extLst>
              <a:ext uri="{FF2B5EF4-FFF2-40B4-BE49-F238E27FC236}">
                <a16:creationId xmlns:a16="http://schemas.microsoft.com/office/drawing/2014/main" id="{C9E70887-068E-1CC6-2BAA-1DCE381CDD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527402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hu-HU" sz="3200" u="sng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Khtonikus</a:t>
            </a:r>
            <a:endParaRPr lang="hu-HU" sz="3200" u="sng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05D924F-7FCE-CA2C-35F7-1A06A29BA7E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Mag elvetése a földbe</a:t>
            </a:r>
          </a:p>
          <a:p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Föld mélye= Alvilág</a:t>
            </a:r>
          </a:p>
          <a:p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 termékenység és az élelem a halál birodalmából fakad.</a:t>
            </a:r>
          </a:p>
          <a:p>
            <a:r>
              <a:rPr lang="hu-HU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Lánya elrablása:</a:t>
            </a:r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 gyász, pusztulás.</a:t>
            </a:r>
          </a:p>
          <a:p>
            <a:r>
              <a:rPr lang="hu-HU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Képes kiszárítani a földet és éhínséget okozni.</a:t>
            </a:r>
          </a:p>
        </p:txBody>
      </p:sp>
    </p:spTree>
    <p:extLst>
      <p:ext uri="{BB962C8B-B14F-4D97-AF65-F5344CB8AC3E}">
        <p14:creationId xmlns:p14="http://schemas.microsoft.com/office/powerpoint/2010/main" val="2235884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>
            <a:extLst>
              <a:ext uri="{FF2B5EF4-FFF2-40B4-BE49-F238E27FC236}">
                <a16:creationId xmlns:a16="http://schemas.microsoft.com/office/drawing/2014/main" id="{1527F4B7-6520-AFB9-B5A7-F413A27C14B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6096001" y="0"/>
            <a:ext cx="6096000" cy="6858000"/>
          </a:xfrm>
          <a:prstGeom prst="rect">
            <a:avLst/>
          </a:prstGeom>
          <a:noFill/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D3C1197E-9A67-5C99-8BEA-0FD4DCCD5F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-1" y="0"/>
            <a:ext cx="6095999" cy="6858000"/>
          </a:xfrm>
          <a:prstGeom prst="rect">
            <a:avLst/>
          </a:prstGeom>
        </p:spPr>
      </p:pic>
      <p:sp>
        <p:nvSpPr>
          <p:cNvPr id="8" name="Tartalom helye 7">
            <a:extLst>
              <a:ext uri="{FF2B5EF4-FFF2-40B4-BE49-F238E27FC236}">
                <a16:creationId xmlns:a16="http://schemas.microsoft.com/office/drawing/2014/main" id="{EAEF5F93-C8C7-CC46-3E82-4DB3A0C9E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5759"/>
            <a:ext cx="11146971" cy="52816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sz="3200" i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„Miután Démétérrel bátyja Poszeidón az istennő beleegyezése nélkül létesített szexuális aktust Arkadia hegyei között, Démétér várandós lett és két gyermeknek adott életet. Az első </a:t>
            </a:r>
            <a:r>
              <a:rPr lang="hu-HU" sz="3200" i="1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Deszpoina</a:t>
            </a:r>
            <a:r>
              <a:rPr lang="hu-HU" sz="3200" i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, aki Arkadia termékenységistennője </a:t>
            </a:r>
            <a:r>
              <a:rPr lang="hu-HU" sz="3200" i="1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lészen</a:t>
            </a:r>
            <a:r>
              <a:rPr lang="hu-HU" sz="3200" i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(</a:t>
            </a:r>
            <a:r>
              <a:rPr lang="hu-HU" sz="3200" i="1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Eleusziszi</a:t>
            </a:r>
            <a:r>
              <a:rPr lang="hu-HU" sz="3200" i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misztériumokban is kap szerepet), a második pedig </a:t>
            </a:r>
            <a:r>
              <a:rPr lang="hu-HU" sz="3200" i="1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Aerion</a:t>
            </a:r>
            <a:r>
              <a:rPr lang="hu-HU" sz="3200" i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, a halhatatlan sötétszínű ló. Ennek a magyarázata az, hogy amikor Poszeidón Démétérrel aktust létesített lóalakban tették meg ezt. Tudniillik Démétér, hogy elmeneküljön Poszeidón elől kancává változott (egyes változatokban csak a feje lett lóé) és elrejtőzött </a:t>
            </a:r>
            <a:r>
              <a:rPr lang="hu-HU" sz="3200" i="1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Onkosz</a:t>
            </a:r>
            <a:r>
              <a:rPr lang="hu-HU" sz="3200" i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nevű árkádiai király ménesébe, a többi ló közé. Ám Poszeidónt ez megtévesztésre nem sarkallta, az isten önmagát csődörré változtatva megtalálta a kanca-Démétért és a ménes közepén magáévá tette őt... </a:t>
            </a:r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 Démétért elborító düh miatt azóta Árkádia területén csak, mint Démétér </a:t>
            </a:r>
            <a:r>
              <a:rPr lang="hu-HU" sz="32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Erinnüsz</a:t>
            </a:r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(a haragvó) emlékeznek rá.”</a:t>
            </a:r>
          </a:p>
          <a:p>
            <a:endParaRPr lang="hu-HU" dirty="0"/>
          </a:p>
        </p:txBody>
      </p:sp>
      <p:sp>
        <p:nvSpPr>
          <p:cNvPr id="7" name="Cím 6">
            <a:extLst>
              <a:ext uri="{FF2B5EF4-FFF2-40B4-BE49-F238E27FC236}">
                <a16:creationId xmlns:a16="http://schemas.microsoft.com/office/drawing/2014/main" id="{447F0B99-17F8-5AB0-DAF7-2C4F42122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 lófejű Démétér</a:t>
            </a:r>
          </a:p>
        </p:txBody>
      </p:sp>
    </p:spTree>
    <p:extLst>
      <p:ext uri="{BB962C8B-B14F-4D97-AF65-F5344CB8AC3E}">
        <p14:creationId xmlns:p14="http://schemas.microsoft.com/office/powerpoint/2010/main" val="1564701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B03B265-23F8-270D-5DA8-CA32DDCF8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 lófejű Démétér szobor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83A29C9-D208-F52E-13CD-9D287BA92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156" y="1507898"/>
            <a:ext cx="10515599" cy="48053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u-HU" sz="36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„A hagyomány szerint ez a szobor a következőképpen ábrázolta Démétért. Az istennő egy sziklán ül, külseje pedig a fejét leszámítva teljesen olyan, mint egy asszonyé. Feje és haja azonban lóhoz hasonlít, és úgy tűnik, mintha fejéből kígyók és egyéb állatok nőnének ki. Még a lábfejét is palást borította, egyik kezében delfint, a másikban egy galambot tartott. Hogy miért faragták ilyenné ezt a faszobrot, azt minden értelmes és a hagyományokat jól ismerő ember fel tudja fogni. </a:t>
            </a:r>
            <a:r>
              <a:rPr lang="hu-HU" sz="36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Melainának</a:t>
            </a:r>
            <a:r>
              <a:rPr lang="hu-HU" sz="36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pedig azért nevezték, mert ruhája fekete volt.”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E22C394-A2A1-4213-5BA7-D78AF6C70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37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42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>
            <a:extLst>
              <a:ext uri="{FF2B5EF4-FFF2-40B4-BE49-F238E27FC236}">
                <a16:creationId xmlns:a16="http://schemas.microsoft.com/office/drawing/2014/main" id="{9A3DFAEF-62E4-48F7-6219-55854D7E5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5400" u="sng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Theszmophoria</a:t>
            </a:r>
            <a:endParaRPr lang="hu-HU" sz="5400" u="sng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14" name="Tartalom helye 13">
            <a:extLst>
              <a:ext uri="{FF2B5EF4-FFF2-40B4-BE49-F238E27FC236}">
                <a16:creationId xmlns:a16="http://schemas.microsoft.com/office/drawing/2014/main" id="{E5C0B7D2-256D-72D8-B78E-4D8CD7A47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36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Nem kötődött nyelvjárási területhez</a:t>
            </a:r>
          </a:p>
          <a:p>
            <a:r>
              <a:rPr lang="hu-HU" sz="36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Pünapszión</a:t>
            </a:r>
            <a:r>
              <a:rPr lang="hu-HU" sz="36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hónap 9-13. között</a:t>
            </a:r>
          </a:p>
          <a:p>
            <a:r>
              <a:rPr lang="hu-HU" sz="36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Csak feddhetetlen előéletű nők vehettek részt rajta, 9 nap önmegtartóztatás után</a:t>
            </a:r>
          </a:p>
          <a:p>
            <a:endParaRPr lang="hu-HU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47292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F76735E-56E0-9881-6A70-D30D2509D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5400" u="sng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Theszmophoria</a:t>
            </a:r>
            <a:r>
              <a:rPr lang="hu-HU" sz="5400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lezajlása</a:t>
            </a:r>
          </a:p>
        </p:txBody>
      </p:sp>
      <p:sp>
        <p:nvSpPr>
          <p:cNvPr id="8" name="Tartalom helye 7">
            <a:extLst>
              <a:ext uri="{FF2B5EF4-FFF2-40B4-BE49-F238E27FC236}">
                <a16:creationId xmlns:a16="http://schemas.microsoft.com/office/drawing/2014/main" id="{9ED94E2D-D088-40A5-BCD5-41A2B5D8DA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50323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3200" b="1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1 nap:</a:t>
            </a:r>
          </a:p>
          <a:p>
            <a:r>
              <a:rPr lang="hu-HU" sz="32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Sténia</a:t>
            </a:r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napján a nők távoztak </a:t>
            </a:r>
            <a:r>
              <a:rPr lang="hu-HU" sz="32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Halimus</a:t>
            </a:r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községbe, amely a </a:t>
            </a:r>
            <a:r>
              <a:rPr lang="hu-HU" sz="32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Kolias</a:t>
            </a:r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-hegyfoknál terült el.</a:t>
            </a:r>
          </a:p>
          <a:p>
            <a:pPr marL="0" indent="0" algn="ctr">
              <a:buNone/>
            </a:pPr>
            <a:r>
              <a:rPr lang="hu-HU" sz="3200" b="1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2 nap:</a:t>
            </a:r>
          </a:p>
          <a:p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Démétérnek áldoztak</a:t>
            </a:r>
          </a:p>
          <a:p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Megjelentek a szabad csipkelődések is</a:t>
            </a:r>
            <a:endParaRPr lang="hu-HU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9" name="Tartalom helye 8">
            <a:extLst>
              <a:ext uri="{FF2B5EF4-FFF2-40B4-BE49-F238E27FC236}">
                <a16:creationId xmlns:a16="http://schemas.microsoft.com/office/drawing/2014/main" id="{9C99BF47-2E91-AF5E-0633-C4A61DAA6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50323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3200" b="1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3 nap:</a:t>
            </a:r>
          </a:p>
          <a:p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Felkeresték az athéni </a:t>
            </a:r>
            <a:r>
              <a:rPr lang="hu-HU" sz="32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Thesmophoriont</a:t>
            </a:r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.</a:t>
            </a:r>
          </a:p>
          <a:p>
            <a:pPr marL="0" indent="0">
              <a:buNone/>
            </a:pPr>
            <a:endParaRPr lang="hu-HU" sz="3200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pPr marL="0" indent="0" algn="ctr">
              <a:buNone/>
            </a:pPr>
            <a:r>
              <a:rPr lang="hu-HU" sz="3200" b="1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4 nap:</a:t>
            </a:r>
          </a:p>
          <a:p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Böjtölés és a </a:t>
            </a:r>
            <a:r>
              <a:rPr lang="hu-HU" sz="32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theszmophoria</a:t>
            </a:r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szertartás megkezdése</a:t>
            </a:r>
          </a:p>
        </p:txBody>
      </p:sp>
    </p:spTree>
    <p:extLst>
      <p:ext uri="{BB962C8B-B14F-4D97-AF65-F5344CB8AC3E}">
        <p14:creationId xmlns:p14="http://schemas.microsoft.com/office/powerpoint/2010/main" val="974354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AD7B029-1362-9B2A-8F03-148B95082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5400" u="sng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Theszmophoria</a:t>
            </a:r>
            <a:r>
              <a:rPr lang="hu-HU" sz="5400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szertartás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E4B4BCF1-DEB5-195D-4C80-01E2378F2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9823"/>
            <a:ext cx="10515600" cy="5146158"/>
          </a:xfrm>
        </p:spPr>
        <p:txBody>
          <a:bodyPr>
            <a:normAutofit fontScale="92500" lnSpcReduction="10000"/>
          </a:bodyPr>
          <a:lstStyle/>
          <a:p>
            <a:r>
              <a:rPr lang="hu-HU" sz="36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 merítő asszonyok lementek  a </a:t>
            </a:r>
            <a:r>
              <a:rPr lang="hu-HU" sz="36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megaronoknak</a:t>
            </a:r>
            <a:r>
              <a:rPr lang="hu-HU" sz="36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nevezett föld alatti üregekbe</a:t>
            </a:r>
          </a:p>
          <a:p>
            <a:r>
              <a:rPr lang="hu-HU" sz="36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Onnan felhozták a </a:t>
            </a:r>
            <a:r>
              <a:rPr lang="hu-HU" sz="36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theszmoszt</a:t>
            </a:r>
            <a:r>
              <a:rPr lang="hu-HU" sz="36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(letett dolgokat).</a:t>
            </a:r>
          </a:p>
          <a:p>
            <a:r>
              <a:rPr lang="hu-HU" sz="3600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Letett dolgok:</a:t>
            </a:r>
            <a:r>
              <a:rPr lang="hu-HU" sz="36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élő kismalacok, fenyőágak, kígyó és </a:t>
            </a:r>
            <a:r>
              <a:rPr lang="hu-HU" sz="36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phallosz</a:t>
            </a:r>
            <a:r>
              <a:rPr lang="hu-HU" sz="36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alakú kalácsok feloszlott maradványai, amit földdel kevertek össze és az ünnep 4. napján elhelyezték az Istennő oltárán.</a:t>
            </a:r>
          </a:p>
          <a:p>
            <a:r>
              <a:rPr lang="hu-HU" sz="36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Ebből a keverékből minden ott lévő vehetett és miután hazavitte behintette vele a sarjadó vetést.</a:t>
            </a:r>
          </a:p>
          <a:p>
            <a:r>
              <a:rPr lang="hu-HU" sz="3600" b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EZ DÉMÉTÉR ÁLDÁSÁNAK KÖZVETÍTÉSE VOLT.</a:t>
            </a:r>
          </a:p>
        </p:txBody>
      </p:sp>
    </p:spTree>
    <p:extLst>
      <p:ext uri="{BB962C8B-B14F-4D97-AF65-F5344CB8AC3E}">
        <p14:creationId xmlns:p14="http://schemas.microsoft.com/office/powerpoint/2010/main" val="534217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502C33E-C48F-6EE0-AD72-9065F4A41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5400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Az ünnep ideje alatt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DE17694-F3B3-4FAA-36DE-8037E76AC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Gránátalma fogyasztása, magját megőrizték, a termékenységet szimbolizálja.</a:t>
            </a:r>
          </a:p>
          <a:p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 mítosz szerint fája Dionüszosz kihulló vércseppjéből fakadt.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65952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BCC5BF-5D1C-0520-B267-50375A867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5400" u="sng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Kalligeneia</a:t>
            </a:r>
            <a:r>
              <a:rPr lang="hu-HU" sz="5400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, az ünnep utolsó napja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4EE10FA-764A-8530-B6C2-7D439D860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Egészséges gyermekáldásért könyörögnek Athén asszonyai.</a:t>
            </a:r>
          </a:p>
          <a:p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 nap nagy részében a földön ültek, hogy fizikálisan és intenzíven érintkezhessen az Istennővel.</a:t>
            </a:r>
          </a:p>
          <a:p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Pajzán tánc az Istennő mulattatására. </a:t>
            </a:r>
          </a:p>
        </p:txBody>
      </p:sp>
    </p:spTree>
    <p:extLst>
      <p:ext uri="{BB962C8B-B14F-4D97-AF65-F5344CB8AC3E}">
        <p14:creationId xmlns:p14="http://schemas.microsoft.com/office/powerpoint/2010/main" val="2237196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153D5B5-8549-D60C-1372-FC1AA4652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5400" u="sng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Theszmophoria</a:t>
            </a:r>
            <a:r>
              <a:rPr lang="hu-HU" sz="5400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lezárása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06D0340-E72B-9A64-816B-B698E4939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Nagy áldozat bemutatása, az egészséges gyermekáldás és a jó termés érdekében.</a:t>
            </a:r>
          </a:p>
          <a:p>
            <a:endParaRPr lang="hu-HU" sz="3200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Az ünnep szertartásai a Balkán-félsziget legősibb vallási rétegeiben gyökereztek.</a:t>
            </a:r>
          </a:p>
        </p:txBody>
      </p:sp>
    </p:spTree>
    <p:extLst>
      <p:ext uri="{BB962C8B-B14F-4D97-AF65-F5344CB8AC3E}">
        <p14:creationId xmlns:p14="http://schemas.microsoft.com/office/powerpoint/2010/main" val="2927281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6BF15E8-808F-1B9B-BD2E-E45A2A16F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230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u-HU" sz="3200" u="sng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Haloa</a:t>
            </a:r>
            <a:endParaRPr lang="hu-HU" sz="4000" u="sng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264EA79-F18B-6533-F181-E118BE010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121" y="591859"/>
            <a:ext cx="12021879" cy="6134986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„A 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Haloa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Démétér, Koré és 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Dionysos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tiszteletére tartott misztérium a szőlő megmetszése után és a már elraktározott bor megízlelésekor. Ilyenkor férfi szeméremtestekhez hasonló dolgokat készítenek, ezt úgy magyarázzák, hogy mindez az emberi szaporodást szolgálja, ugyanis 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Dionysos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bort mint nászra serkentő szert adta az embernek. Adta pedig 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Ikariosnak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akit pásztorok öltek meg, mivel nem tudták, milyen hatással van a bor ivása. Ezután őrjöngeni kezdtek, és még 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Dionysos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ellen is vakmerőén fellázadtak. Ekkor jóslatot kaptak, miszerint csak akkor szűnik meg az őrjöngés, ha a szégyenletes viselkedésük emlékére agyagból készült nemi szerveket készítenek, és azokat felajánlják. Miután ez megtörtént, megszabadultak a bajtól, az ünnep pedig megemlékezés erről a szenvedésről. Ennek a keretében egy női misztérium is van 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Eleusisban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Számos tréfa és ugratás hangzik el. Kizárólag asszonyok léphetnek be, és biztonsággal mondhatják azt, amit akarnak. Pajzán dolgokat is mondanak egymásnak. A papnők pedig csendben odamennek az asszonyokhoz, és figyelmeztetésként súgják a fülükbe, hogy tilos a házasságtörés. Az asszonyok pedig valamennyien szégyenletes és szemérmetlen szavakat kiáltoznak, miközben női és férfi testrészek másait hordozzák. Itt sok bor áll rendelkezésükre, az asztal roskadozik a föld és a tenger adományaitól, kivéve azokat, amelyek tiltva vannak a misztériumokban: a gránátalma, az alma, a szárnyas háziállatok, a tojás és a tengeri állatok közül a 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trigla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az 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eruthinos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melanuros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karabos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a 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galeos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Az archónok állítják fel az asztalokat, és azokat benn hagyva elkülönülnek az asszonyoktól, és kívül maradva bemutatják az ott tartózkodóknak a náluk található, szelídített növényekből készült táplálékokat, amelyeket minden emberrel megosztanak. Az asztalokon nemi szerveket utánzó kalácsok is találhatók. Haloának nevezik [az ünnepet] 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Dionysos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gyümölcséről. </a:t>
            </a:r>
            <a:r>
              <a:rPr lang="hu-H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Haloa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ugyanis szőlőültetvényt jelent."</a:t>
            </a:r>
            <a:r>
              <a:rPr lang="hu-HU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2041471-4D4D-4244-EA85-47595DE9E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790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5E2244-E427-B700-0E5A-12439E9AC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u="sng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Chloia</a:t>
            </a:r>
            <a:endParaRPr lang="hu-HU" u="sng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A1B7FDC-341A-B5AC-85CC-14B5EE62D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Tavaszünnep, kora tavasszal ünnepelték </a:t>
            </a:r>
          </a:p>
          <a:p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Vidám ünnep</a:t>
            </a:r>
          </a:p>
          <a:p>
            <a:r>
              <a:rPr lang="hu-HU" sz="3200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Központban</a:t>
            </a:r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: a két gabonaistennő, Démétér és </a:t>
            </a:r>
            <a:r>
              <a:rPr lang="hu-HU" sz="32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Perszephone</a:t>
            </a:r>
            <a:endParaRPr lang="hu-HU" sz="3200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r>
              <a:rPr lang="hu-HU" sz="3600" b="1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Démétér </a:t>
            </a:r>
            <a:r>
              <a:rPr lang="hu-HU" sz="3600" b="1" u="sng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Chloé</a:t>
            </a:r>
            <a:r>
              <a:rPr lang="hu-HU" sz="3600" u="sng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: </a:t>
            </a:r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 kizöldülő vetés oltalmazója, hozzá fohászkodtak jó termésért/aratásért</a:t>
            </a:r>
          </a:p>
          <a:p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Áldozatbemutatás mellett vidám játékok és nagy mulatság van jelen.</a:t>
            </a:r>
          </a:p>
          <a:p>
            <a:r>
              <a:rPr lang="hu-HU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Zöldellő áldozat</a:t>
            </a:r>
          </a:p>
        </p:txBody>
      </p:sp>
    </p:spTree>
    <p:extLst>
      <p:ext uri="{BB962C8B-B14F-4D97-AF65-F5344CB8AC3E}">
        <p14:creationId xmlns:p14="http://schemas.microsoft.com/office/powerpoint/2010/main" val="553806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08F89A75-B50F-FDE1-BBF6-64981F61C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037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sz="60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Köszönöm a megtisztelő figyelmet!</a:t>
            </a:r>
          </a:p>
        </p:txBody>
      </p:sp>
    </p:spTree>
    <p:extLst>
      <p:ext uri="{BB962C8B-B14F-4D97-AF65-F5344CB8AC3E}">
        <p14:creationId xmlns:p14="http://schemas.microsoft.com/office/powerpoint/2010/main" val="1927868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</TotalTime>
  <Words>1207</Words>
  <Application>Microsoft Macintosh PowerPoint</Application>
  <PresentationFormat>Szélesvásznú</PresentationFormat>
  <Paragraphs>87</Paragraphs>
  <Slides>18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4" baseType="lpstr">
      <vt:lpstr>Apple Chancery</vt:lpstr>
      <vt:lpstr>Arial</vt:lpstr>
      <vt:lpstr>Calibri</vt:lpstr>
      <vt:lpstr>Calibri Light</vt:lpstr>
      <vt:lpstr>Times New Roman</vt:lpstr>
      <vt:lpstr>Office-téma</vt:lpstr>
      <vt:lpstr>Démétér istennő</vt:lpstr>
      <vt:lpstr>Felhasznált szakirodalmak:</vt:lpstr>
      <vt:lpstr>Felhasznált Források:</vt:lpstr>
      <vt:lpstr>Kicsoda Démétér?</vt:lpstr>
      <vt:lpstr>Olümposzi istenek</vt:lpstr>
      <vt:lpstr>Khtonikus istenek</vt:lpstr>
      <vt:lpstr>Démétér kettőssége</vt:lpstr>
      <vt:lpstr>A lófejű Démétér</vt:lpstr>
      <vt:lpstr>A lófejű Démétér szobor</vt:lpstr>
      <vt:lpstr>Theszmophoria</vt:lpstr>
      <vt:lpstr>Theszmophoria lezajlása</vt:lpstr>
      <vt:lpstr>Theszmophoria szertartás</vt:lpstr>
      <vt:lpstr>Az ünnep ideje alatt</vt:lpstr>
      <vt:lpstr>Kalligeneia, az ünnep utolsó napja</vt:lpstr>
      <vt:lpstr>Theszmophoria lezárása</vt:lpstr>
      <vt:lpstr>Haloa</vt:lpstr>
      <vt:lpstr>Chloia</vt:lpstr>
      <vt:lpstr>Köszönöm a megtisztelő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Démétér istennő</dc:title>
  <dc:creator>Microsoft Office User</dc:creator>
  <cp:lastModifiedBy>Microsoft Office User</cp:lastModifiedBy>
  <cp:revision>1</cp:revision>
  <dcterms:created xsi:type="dcterms:W3CDTF">2026-03-15T12:29:25Z</dcterms:created>
  <dcterms:modified xsi:type="dcterms:W3CDTF">2026-03-15T16:20:42Z</dcterms:modified>
</cp:coreProperties>
</file>