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4" r:id="rId8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65530D-D354-4F6F-A7F5-DEB36D77D5BA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D3F2013-F17C-4A39-B662-38CF49A9FFED}">
      <dgm:prSet/>
      <dgm:spPr/>
      <dgm:t>
        <a:bodyPr/>
        <a:lstStyle/>
        <a:p>
          <a:r>
            <a:rPr lang="hu-HU" dirty="0"/>
            <a:t>Kezdetek, „pálfordulás”</a:t>
          </a:r>
          <a:endParaRPr lang="en-US" dirty="0"/>
        </a:p>
      </dgm:t>
    </dgm:pt>
    <dgm:pt modelId="{76DC9827-95D2-458D-8568-2184FA577BFF}" type="parTrans" cxnId="{708DEDE1-EC25-458A-BB7D-7C6B7A3E1D7A}">
      <dgm:prSet/>
      <dgm:spPr/>
      <dgm:t>
        <a:bodyPr/>
        <a:lstStyle/>
        <a:p>
          <a:endParaRPr lang="en-US"/>
        </a:p>
      </dgm:t>
    </dgm:pt>
    <dgm:pt modelId="{796629E9-946E-44B0-BBDA-9D0B4BD085EA}" type="sibTrans" cxnId="{708DEDE1-EC25-458A-BB7D-7C6B7A3E1D7A}">
      <dgm:prSet/>
      <dgm:spPr/>
      <dgm:t>
        <a:bodyPr/>
        <a:lstStyle/>
        <a:p>
          <a:endParaRPr lang="en-US"/>
        </a:p>
      </dgm:t>
    </dgm:pt>
    <dgm:pt modelId="{1D94497A-9707-4151-8BB9-D06D2809A755}">
      <dgm:prSet/>
      <dgm:spPr/>
      <dgm:t>
        <a:bodyPr/>
        <a:lstStyle/>
        <a:p>
          <a:r>
            <a:rPr lang="hu-HU"/>
            <a:t>Útjai, Apostolok Cselekedetei, Levelei</a:t>
          </a:r>
          <a:endParaRPr lang="en-US"/>
        </a:p>
      </dgm:t>
    </dgm:pt>
    <dgm:pt modelId="{4BC61FC5-3BA3-417D-A967-42346C5642D3}" type="parTrans" cxnId="{C3690050-E549-4C71-AECD-B1BA55EEBDB0}">
      <dgm:prSet/>
      <dgm:spPr/>
      <dgm:t>
        <a:bodyPr/>
        <a:lstStyle/>
        <a:p>
          <a:endParaRPr lang="en-US"/>
        </a:p>
      </dgm:t>
    </dgm:pt>
    <dgm:pt modelId="{42BF42B5-8104-4BFF-B1AA-07A3245EDEC3}" type="sibTrans" cxnId="{C3690050-E549-4C71-AECD-B1BA55EEBDB0}">
      <dgm:prSet/>
      <dgm:spPr/>
      <dgm:t>
        <a:bodyPr/>
        <a:lstStyle/>
        <a:p>
          <a:endParaRPr lang="en-US"/>
        </a:p>
      </dgm:t>
    </dgm:pt>
    <dgm:pt modelId="{4190EF42-7224-40DB-AFAD-F4EE9F36DE50}" type="pres">
      <dgm:prSet presAssocID="{5D65530D-D354-4F6F-A7F5-DEB36D77D5B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5165088-26C7-4F5D-AE5A-A2E4E0E26CC0}" type="pres">
      <dgm:prSet presAssocID="{FD3F2013-F17C-4A39-B662-38CF49A9FFED}" presName="root" presStyleCnt="0"/>
      <dgm:spPr/>
    </dgm:pt>
    <dgm:pt modelId="{C7EBBB56-D3F3-427C-BB0D-1DAB543E5EA9}" type="pres">
      <dgm:prSet presAssocID="{FD3F2013-F17C-4A39-B662-38CF49A9FFED}" presName="rootComposite" presStyleCnt="0"/>
      <dgm:spPr/>
    </dgm:pt>
    <dgm:pt modelId="{89B880EF-ADEC-469C-A68B-D20181BF191F}" type="pres">
      <dgm:prSet presAssocID="{FD3F2013-F17C-4A39-B662-38CF49A9FFED}" presName="rootText" presStyleLbl="node1" presStyleIdx="0" presStyleCnt="2" custLinFactNeighborX="-6756" custLinFactNeighborY="-1827"/>
      <dgm:spPr/>
    </dgm:pt>
    <dgm:pt modelId="{DB4E37CA-2232-4502-95A2-8D7F0ACE03C9}" type="pres">
      <dgm:prSet presAssocID="{FD3F2013-F17C-4A39-B662-38CF49A9FFED}" presName="rootConnector" presStyleLbl="node1" presStyleIdx="0" presStyleCnt="2"/>
      <dgm:spPr/>
    </dgm:pt>
    <dgm:pt modelId="{63FBA9DD-00D4-4BC7-934E-322C0455712E}" type="pres">
      <dgm:prSet presAssocID="{FD3F2013-F17C-4A39-B662-38CF49A9FFED}" presName="childShape" presStyleCnt="0"/>
      <dgm:spPr/>
    </dgm:pt>
    <dgm:pt modelId="{344FC320-FF60-47AE-A9FA-C27B43D54A0C}" type="pres">
      <dgm:prSet presAssocID="{1D94497A-9707-4151-8BB9-D06D2809A755}" presName="root" presStyleCnt="0"/>
      <dgm:spPr/>
    </dgm:pt>
    <dgm:pt modelId="{10A95D07-C2D0-41DB-AEA6-08A51E9F7597}" type="pres">
      <dgm:prSet presAssocID="{1D94497A-9707-4151-8BB9-D06D2809A755}" presName="rootComposite" presStyleCnt="0"/>
      <dgm:spPr/>
    </dgm:pt>
    <dgm:pt modelId="{D421596A-B276-4A0B-90F2-7EECF88E492D}" type="pres">
      <dgm:prSet presAssocID="{1D94497A-9707-4151-8BB9-D06D2809A755}" presName="rootText" presStyleLbl="node1" presStyleIdx="1" presStyleCnt="2"/>
      <dgm:spPr/>
    </dgm:pt>
    <dgm:pt modelId="{3C74DEEC-DA30-40E6-9048-828A0ADE4B2C}" type="pres">
      <dgm:prSet presAssocID="{1D94497A-9707-4151-8BB9-D06D2809A755}" presName="rootConnector" presStyleLbl="node1" presStyleIdx="1" presStyleCnt="2"/>
      <dgm:spPr/>
    </dgm:pt>
    <dgm:pt modelId="{D16BFD01-1A25-4144-93F7-6F021A5B3DCA}" type="pres">
      <dgm:prSet presAssocID="{1D94497A-9707-4151-8BB9-D06D2809A755}" presName="childShape" presStyleCnt="0"/>
      <dgm:spPr/>
    </dgm:pt>
  </dgm:ptLst>
  <dgm:cxnLst>
    <dgm:cxn modelId="{FDA25902-FADD-4ACE-9267-774F3C7DA945}" type="presOf" srcId="{1D94497A-9707-4151-8BB9-D06D2809A755}" destId="{D421596A-B276-4A0B-90F2-7EECF88E492D}" srcOrd="0" destOrd="0" presId="urn:microsoft.com/office/officeart/2005/8/layout/hierarchy3"/>
    <dgm:cxn modelId="{11425423-28F7-40C8-8DE5-741CD1172F9D}" type="presOf" srcId="{5D65530D-D354-4F6F-A7F5-DEB36D77D5BA}" destId="{4190EF42-7224-40DB-AFAD-F4EE9F36DE50}" srcOrd="0" destOrd="0" presId="urn:microsoft.com/office/officeart/2005/8/layout/hierarchy3"/>
    <dgm:cxn modelId="{CB498B33-DAC0-4ADD-8C8F-C703C2713F0D}" type="presOf" srcId="{FD3F2013-F17C-4A39-B662-38CF49A9FFED}" destId="{DB4E37CA-2232-4502-95A2-8D7F0ACE03C9}" srcOrd="1" destOrd="0" presId="urn:microsoft.com/office/officeart/2005/8/layout/hierarchy3"/>
    <dgm:cxn modelId="{8A868968-B7A0-4CCB-84EE-83157824AD78}" type="presOf" srcId="{1D94497A-9707-4151-8BB9-D06D2809A755}" destId="{3C74DEEC-DA30-40E6-9048-828A0ADE4B2C}" srcOrd="1" destOrd="0" presId="urn:microsoft.com/office/officeart/2005/8/layout/hierarchy3"/>
    <dgm:cxn modelId="{C3690050-E549-4C71-AECD-B1BA55EEBDB0}" srcId="{5D65530D-D354-4F6F-A7F5-DEB36D77D5BA}" destId="{1D94497A-9707-4151-8BB9-D06D2809A755}" srcOrd="1" destOrd="0" parTransId="{4BC61FC5-3BA3-417D-A967-42346C5642D3}" sibTransId="{42BF42B5-8104-4BFF-B1AA-07A3245EDEC3}"/>
    <dgm:cxn modelId="{CD579683-4ADC-4EAF-A82F-B49B24555236}" type="presOf" srcId="{FD3F2013-F17C-4A39-B662-38CF49A9FFED}" destId="{89B880EF-ADEC-469C-A68B-D20181BF191F}" srcOrd="0" destOrd="0" presId="urn:microsoft.com/office/officeart/2005/8/layout/hierarchy3"/>
    <dgm:cxn modelId="{708DEDE1-EC25-458A-BB7D-7C6B7A3E1D7A}" srcId="{5D65530D-D354-4F6F-A7F5-DEB36D77D5BA}" destId="{FD3F2013-F17C-4A39-B662-38CF49A9FFED}" srcOrd="0" destOrd="0" parTransId="{76DC9827-95D2-458D-8568-2184FA577BFF}" sibTransId="{796629E9-946E-44B0-BBDA-9D0B4BD085EA}"/>
    <dgm:cxn modelId="{5826B44F-DF35-4B33-BE28-35CE529094E6}" type="presParOf" srcId="{4190EF42-7224-40DB-AFAD-F4EE9F36DE50}" destId="{05165088-26C7-4F5D-AE5A-A2E4E0E26CC0}" srcOrd="0" destOrd="0" presId="urn:microsoft.com/office/officeart/2005/8/layout/hierarchy3"/>
    <dgm:cxn modelId="{F8DA5595-3B46-40A3-B89E-5D9D99793E35}" type="presParOf" srcId="{05165088-26C7-4F5D-AE5A-A2E4E0E26CC0}" destId="{C7EBBB56-D3F3-427C-BB0D-1DAB543E5EA9}" srcOrd="0" destOrd="0" presId="urn:microsoft.com/office/officeart/2005/8/layout/hierarchy3"/>
    <dgm:cxn modelId="{67582161-E5EE-42B1-B573-7BD11C8F7518}" type="presParOf" srcId="{C7EBBB56-D3F3-427C-BB0D-1DAB543E5EA9}" destId="{89B880EF-ADEC-469C-A68B-D20181BF191F}" srcOrd="0" destOrd="0" presId="urn:microsoft.com/office/officeart/2005/8/layout/hierarchy3"/>
    <dgm:cxn modelId="{03758C58-A902-414A-B9D6-30B41FA2BCDF}" type="presParOf" srcId="{C7EBBB56-D3F3-427C-BB0D-1DAB543E5EA9}" destId="{DB4E37CA-2232-4502-95A2-8D7F0ACE03C9}" srcOrd="1" destOrd="0" presId="urn:microsoft.com/office/officeart/2005/8/layout/hierarchy3"/>
    <dgm:cxn modelId="{EC2C146B-67FD-46C0-BC68-7E1B11AA2CD0}" type="presParOf" srcId="{05165088-26C7-4F5D-AE5A-A2E4E0E26CC0}" destId="{63FBA9DD-00D4-4BC7-934E-322C0455712E}" srcOrd="1" destOrd="0" presId="urn:microsoft.com/office/officeart/2005/8/layout/hierarchy3"/>
    <dgm:cxn modelId="{753C8A6F-1FE1-4462-AA03-A60499436B83}" type="presParOf" srcId="{4190EF42-7224-40DB-AFAD-F4EE9F36DE50}" destId="{344FC320-FF60-47AE-A9FA-C27B43D54A0C}" srcOrd="1" destOrd="0" presId="urn:microsoft.com/office/officeart/2005/8/layout/hierarchy3"/>
    <dgm:cxn modelId="{4B3985DA-9DBA-4CF6-8E6A-E575414F3600}" type="presParOf" srcId="{344FC320-FF60-47AE-A9FA-C27B43D54A0C}" destId="{10A95D07-C2D0-41DB-AEA6-08A51E9F7597}" srcOrd="0" destOrd="0" presId="urn:microsoft.com/office/officeart/2005/8/layout/hierarchy3"/>
    <dgm:cxn modelId="{576FE1B9-8489-4877-9431-00F595AECF1E}" type="presParOf" srcId="{10A95D07-C2D0-41DB-AEA6-08A51E9F7597}" destId="{D421596A-B276-4A0B-90F2-7EECF88E492D}" srcOrd="0" destOrd="0" presId="urn:microsoft.com/office/officeart/2005/8/layout/hierarchy3"/>
    <dgm:cxn modelId="{4C68B796-41C6-4E85-BB63-1B18CCC58704}" type="presParOf" srcId="{10A95D07-C2D0-41DB-AEA6-08A51E9F7597}" destId="{3C74DEEC-DA30-40E6-9048-828A0ADE4B2C}" srcOrd="1" destOrd="0" presId="urn:microsoft.com/office/officeart/2005/8/layout/hierarchy3"/>
    <dgm:cxn modelId="{8923E475-0078-4F44-8F61-16BCC1766DE3}" type="presParOf" srcId="{344FC320-FF60-47AE-A9FA-C27B43D54A0C}" destId="{D16BFD01-1A25-4144-93F7-6F021A5B3DCA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B880EF-ADEC-469C-A68B-D20181BF191F}">
      <dsp:nvSpPr>
        <dsp:cNvPr id="0" name=""/>
        <dsp:cNvSpPr/>
      </dsp:nvSpPr>
      <dsp:spPr>
        <a:xfrm>
          <a:off x="0" y="964871"/>
          <a:ext cx="4672458" cy="23362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3345" tIns="62230" rIns="93345" bIns="6223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4900" kern="1200" dirty="0"/>
            <a:t>Kezdetek, „pálfordulás”</a:t>
          </a:r>
          <a:endParaRPr lang="en-US" sz="4900" kern="1200" dirty="0"/>
        </a:p>
      </dsp:txBody>
      <dsp:txXfrm>
        <a:off x="68426" y="1033297"/>
        <a:ext cx="4535606" cy="2199377"/>
      </dsp:txXfrm>
    </dsp:sp>
    <dsp:sp modelId="{D421596A-B276-4A0B-90F2-7EECF88E492D}">
      <dsp:nvSpPr>
        <dsp:cNvPr id="0" name=""/>
        <dsp:cNvSpPr/>
      </dsp:nvSpPr>
      <dsp:spPr>
        <a:xfrm>
          <a:off x="5841857" y="1007554"/>
          <a:ext cx="4672458" cy="23362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3345" tIns="62230" rIns="93345" bIns="6223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4900" kern="1200"/>
            <a:t>Útjai, Apostolok Cselekedetei, Levelei</a:t>
          </a:r>
          <a:endParaRPr lang="en-US" sz="4900" kern="1200"/>
        </a:p>
      </dsp:txBody>
      <dsp:txXfrm>
        <a:off x="5910283" y="1075980"/>
        <a:ext cx="4535606" cy="21993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2F3942-8C6F-77DF-4C2F-2466EE24AE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B57A9A6-1CE1-D311-6972-4D80DD71C2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1D2BBA3-F021-15A4-1BE7-2E315AD7A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C2C9B-1AC5-48A8-B37D-ABFAF4059522}" type="datetimeFigureOut">
              <a:rPr lang="hu-HU" smtClean="0"/>
              <a:t>2026. 03. 10.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67BB427-65FC-50DB-97A8-81FE429AB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B1AFB19-8161-2F89-3F82-0AE1CA0CF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1980E-3D5B-44CA-8A89-8AB020DA22E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19892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6DF4E48-2484-FA17-810B-D81C9D1E5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C1FE6F1-2FB3-732D-D395-E15DBA5360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8A4ED94-FEBC-2F99-67C5-C3BE7F370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C2C9B-1AC5-48A8-B37D-ABFAF4059522}" type="datetimeFigureOut">
              <a:rPr lang="hu-HU" smtClean="0"/>
              <a:t>2026. 03. 10.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F212C72-E3A8-5706-3E3F-5FEB066BA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3CF8942-D290-4221-E94D-1A4142F5E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1980E-3D5B-44CA-8A89-8AB020DA22E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31705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70F7CD5-5C52-F171-D7E0-95244C047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C15B313-3136-EC43-1C15-DD2A39F16F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4D347FF-A731-E4E9-E6AB-AFBABF10E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C2C9B-1AC5-48A8-B37D-ABFAF4059522}" type="datetimeFigureOut">
              <a:rPr lang="hu-HU" smtClean="0"/>
              <a:t>2026. 03. 10.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17BF18C-1B72-4664-5858-E9941C6D0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F38436F-4AE3-1B73-BCFD-55CD253E3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1980E-3D5B-44CA-8A89-8AB020DA22E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72877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5FAFCD-FDD1-CDAC-BB0C-FBF6797CD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670B385-72CB-B1DF-02A0-2811FC3C2B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EA54925-2BF8-EA24-B3C8-42FC652A4B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04580C4E-16A8-5F92-4634-84F370238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C2C9B-1AC5-48A8-B37D-ABFAF4059522}" type="datetimeFigureOut">
              <a:rPr lang="hu-HU" smtClean="0"/>
              <a:t>2026. 03. 10.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9D47B2D-E456-4D09-1871-8FA0AF90D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1DFB31B1-BEF7-4713-9D0A-4AAE18AB0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1980E-3D5B-44CA-8A89-8AB020DA22E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2052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348E7C6-26CC-C3B3-9128-AA4ED1DDD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880717D-5503-5697-87C8-C794BAFBC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91D5BC1-4C7A-A55B-2665-DF07A7D5D7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ABEF74BA-D0AF-D686-D4AD-D7E667765E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80AB28E5-D611-ABA0-960F-E327D8E7E0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3566B1FA-E897-6A6D-8D86-503FD0A18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C2C9B-1AC5-48A8-B37D-ABFAF4059522}" type="datetimeFigureOut">
              <a:rPr lang="hu-HU" smtClean="0"/>
              <a:t>2026. 03. 10.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511F76B2-DD2D-FD49-34A3-04000AF97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0CA26D00-7CD4-D62F-25F1-AE502C904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1980E-3D5B-44CA-8A89-8AB020DA22E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07689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4D5376E-A665-1C41-0D00-43893B7C8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C015EC15-809A-CB5A-2D9F-733153D19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C2C9B-1AC5-48A8-B37D-ABFAF4059522}" type="datetimeFigureOut">
              <a:rPr lang="hu-HU" smtClean="0"/>
              <a:t>2026. 03. 10.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C5E1A268-5D93-B10C-0C6B-FA05B1CD5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335BFB6C-77FF-AE32-5728-628C638C5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1980E-3D5B-44CA-8A89-8AB020DA22E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49128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76CBC7B6-754A-6F45-041D-28358C933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C2C9B-1AC5-48A8-B37D-ABFAF4059522}" type="datetimeFigureOut">
              <a:rPr lang="hu-HU" smtClean="0"/>
              <a:t>2026. 03. 10.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BB15330E-672F-D550-8F87-BA791E19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59E81F1-C92F-53AA-6B47-BF12E60DD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1980E-3D5B-44CA-8A89-8AB020DA22E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74694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F889764-B2D5-9B84-3233-99A697B67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28AC496-A714-7A9E-1483-08AAE8AAC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6B0B1DB0-5859-87D1-E322-14BF343F32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917915FC-77FD-4E79-0402-6932EE226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C2C9B-1AC5-48A8-B37D-ABFAF4059522}" type="datetimeFigureOut">
              <a:rPr lang="hu-HU" smtClean="0"/>
              <a:t>2026. 03. 10.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779F541-6F93-4C04-B1F4-6740C9B6A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40249D6-9878-6161-8FEC-A0E83C85A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1980E-3D5B-44CA-8A89-8AB020DA22E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90012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ACA03AB-B165-27AF-1FF6-98264C057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FC1F93E7-45EE-7037-EBEF-9A56B5614F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62ACCEE-CB11-D9F0-B992-87751D51E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1EF557F-27F2-8B4E-DA39-A9EC2CB9D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C2C9B-1AC5-48A8-B37D-ABFAF4059522}" type="datetimeFigureOut">
              <a:rPr lang="hu-HU" smtClean="0"/>
              <a:t>2026. 03. 10.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46FAAF2-223D-87F4-3D78-96D4B9B4C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0FDEF607-0E35-9B51-726E-32625C511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1980E-3D5B-44CA-8A89-8AB020DA22E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89579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092744C-976F-F6FB-4F20-854C40657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57017AD8-B58E-3429-A58F-9C8DD8E881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D15C20B-E29F-79BA-D1E6-D79876A0A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C2C9B-1AC5-48A8-B37D-ABFAF4059522}" type="datetimeFigureOut">
              <a:rPr lang="hu-HU" smtClean="0"/>
              <a:t>2026. 03. 10.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6126E5B-FE9E-5478-B2E4-EEF8C0D3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D29D75B-9407-3FAE-3645-AC3C1C0DA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1980E-3D5B-44CA-8A89-8AB020DA22E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21227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B105F08D-65A6-E4EC-BF33-2EEB36DF0A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0FA23AD0-33CA-3117-F4AF-3F2ED108A6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4ED8B19-0354-5458-231C-DD493A3A4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C2C9B-1AC5-48A8-B37D-ABFAF4059522}" type="datetimeFigureOut">
              <a:rPr lang="hu-HU" smtClean="0"/>
              <a:t>2026. 03. 10.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E2EAE09-F83C-396E-48BF-C5744D76C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378C5A2-6B64-495B-5C7B-0CAB2B94A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1980E-3D5B-44CA-8A89-8AB020DA22E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72296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8E82450A-BBAA-85FF-59C4-E5C8B5633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B94215FF-16FC-BCBD-537D-2F8945C82C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856BC7D-5A50-7342-5CF0-EA77C94C9D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4C2C9B-1AC5-48A8-B37D-ABFAF4059522}" type="datetimeFigureOut">
              <a:rPr lang="hu-HU" smtClean="0"/>
              <a:t>2026. 03. 10.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EE2DC40-6A72-40F2-8AD3-CA0A18CD31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309CF59-55C3-FD1D-6042-6062D0FFF5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E1980E-3D5B-44CA-8A89-8AB020DA22E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40144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73C3A6B-86A6-5F4D-CFC0-F33BE9CF2A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Pál apostol és a görög retorika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A40B1DF-E0C9-7A87-4F4C-677E337160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Készítette: Csizi Martin (ZDNLEX)</a:t>
            </a:r>
          </a:p>
        </p:txBody>
      </p:sp>
    </p:spTree>
    <p:extLst>
      <p:ext uri="{BB962C8B-B14F-4D97-AF65-F5344CB8AC3E}">
        <p14:creationId xmlns:p14="http://schemas.microsoft.com/office/powerpoint/2010/main" val="1392510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4ECFA51-28EE-75FA-0078-2D8EE755C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Bibliográfia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02F0DFB-93CA-7726-4E25-239929F54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sz="1800" dirty="0" err="1"/>
              <a:t>Christos</a:t>
            </a:r>
            <a:r>
              <a:rPr lang="hu-HU" sz="1800" dirty="0"/>
              <a:t> </a:t>
            </a:r>
            <a:r>
              <a:rPr lang="hu-HU" sz="1800" dirty="0" err="1"/>
              <a:t>Kremmydas</a:t>
            </a:r>
            <a:r>
              <a:rPr lang="hu-HU" sz="1800" dirty="0"/>
              <a:t>: </a:t>
            </a:r>
            <a:r>
              <a:rPr lang="en-US" sz="1800" dirty="0"/>
              <a:t>Hellenistic Rhetorical Education and Paul’s Letters</a:t>
            </a:r>
            <a:r>
              <a:rPr lang="hu-HU" sz="1800" dirty="0"/>
              <a:t> In: STANLEY E. PORTER, BRYAN R. DYER: PAUL AND ANCIENT RHETORIC, </a:t>
            </a:r>
            <a:r>
              <a:rPr lang="en-US" sz="1800" dirty="0"/>
              <a:t>Theory and Practice in the Hellenistic Context</a:t>
            </a:r>
            <a:r>
              <a:rPr lang="hu-HU" sz="1800" dirty="0"/>
              <a:t>, Cambridge University Press, 2016</a:t>
            </a:r>
          </a:p>
          <a:p>
            <a:r>
              <a:rPr lang="hu-HU" sz="1800" dirty="0"/>
              <a:t>Andrew W. </a:t>
            </a:r>
            <a:r>
              <a:rPr lang="hu-HU" sz="1800" dirty="0" err="1"/>
              <a:t>Pitts</a:t>
            </a:r>
            <a:r>
              <a:rPr lang="hu-HU" sz="1800" dirty="0"/>
              <a:t>: </a:t>
            </a:r>
            <a:r>
              <a:rPr lang="en-US" sz="1800" dirty="0"/>
              <a:t>Paul in Tarsus: Historical Factors in Assessing Paul’s Early Education</a:t>
            </a:r>
            <a:r>
              <a:rPr lang="hu-HU" sz="1800" dirty="0"/>
              <a:t> </a:t>
            </a:r>
            <a:r>
              <a:rPr lang="en-US" sz="1800" dirty="0"/>
              <a:t>Letters</a:t>
            </a:r>
            <a:r>
              <a:rPr lang="hu-HU" sz="1800" dirty="0"/>
              <a:t> In: STANLEY E. PORTER, BRYAN R. DYER: PAUL AND ANCIENT RHETORIC, </a:t>
            </a:r>
            <a:r>
              <a:rPr lang="en-US" sz="1800" dirty="0"/>
              <a:t>Theory and Practice in the Hellenistic Context</a:t>
            </a:r>
            <a:r>
              <a:rPr lang="hu-HU" sz="1800" dirty="0"/>
              <a:t>, Cambridge University Press, 2016</a:t>
            </a:r>
          </a:p>
          <a:p>
            <a:r>
              <a:rPr lang="hu-HU" sz="1800" dirty="0"/>
              <a:t>Frank W. Hughes: </a:t>
            </a:r>
            <a:r>
              <a:rPr lang="en-US" sz="1800" dirty="0"/>
              <a:t>Paul and Traditions of Greco-Roman Rhetoric</a:t>
            </a:r>
            <a:r>
              <a:rPr lang="hu-HU" sz="1800" dirty="0"/>
              <a:t> In: STANLEY E. PORTER, BRYAN R. DYER: PAUL AND ANCIENT RHETORIC, </a:t>
            </a:r>
            <a:r>
              <a:rPr lang="en-US" sz="1800" dirty="0"/>
              <a:t>Theory and Practice in the Hellenistic Context</a:t>
            </a:r>
            <a:r>
              <a:rPr lang="hu-HU" sz="1800" dirty="0"/>
              <a:t>, Cambridge University Press, 2016</a:t>
            </a:r>
          </a:p>
          <a:p>
            <a:r>
              <a:rPr lang="hu-HU" sz="1800" dirty="0"/>
              <a:t>Robert G. Hall: </a:t>
            </a:r>
            <a:r>
              <a:rPr lang="en-US" sz="1800" dirty="0"/>
              <a:t>Paul, Classical Rhetoric, and Oracular Fullness of Meaning in Romans 1:16–17</a:t>
            </a:r>
            <a:r>
              <a:rPr lang="hu-HU" sz="1800" dirty="0"/>
              <a:t> In: STANLEY E. PORTER, BRYAN R. DYER: PAUL AND ANCIENT RHETORIC, </a:t>
            </a:r>
            <a:r>
              <a:rPr lang="en-US" sz="1800" dirty="0"/>
              <a:t>Theory and Practice in the Hellenistic Context</a:t>
            </a:r>
            <a:r>
              <a:rPr lang="hu-HU" sz="1800" dirty="0"/>
              <a:t>, Cambridge University Press, 2016</a:t>
            </a:r>
          </a:p>
          <a:p>
            <a:r>
              <a:rPr lang="hu-HU" sz="1800" dirty="0" err="1"/>
              <a:t>Koppándi</a:t>
            </a:r>
            <a:r>
              <a:rPr lang="hu-HU" sz="1800" dirty="0"/>
              <a:t> Botond: Pál apostol athéni beszédének retorikai-kritikai vizsgálata KERMAGV 2013/2</a:t>
            </a:r>
          </a:p>
          <a:p>
            <a:r>
              <a:rPr lang="hu-HU" sz="1800" dirty="0"/>
              <a:t>Dr. Nyíri Tamás: A keresztény Odüsszeusz In: </a:t>
            </a:r>
            <a:r>
              <a:rPr lang="hu-HU" sz="1800" dirty="0" err="1"/>
              <a:t>Rapcsányi</a:t>
            </a:r>
            <a:r>
              <a:rPr lang="hu-HU" sz="1800" dirty="0"/>
              <a:t> László: Beszélgetések a Bibliáról, Minerva, Budapest, 1978</a:t>
            </a:r>
          </a:p>
          <a:p>
            <a:r>
              <a:rPr lang="hu-HU" sz="1800" dirty="0"/>
              <a:t>Biblia</a:t>
            </a:r>
          </a:p>
          <a:p>
            <a:endParaRPr lang="hu-HU" sz="1800" dirty="0"/>
          </a:p>
          <a:p>
            <a:endParaRPr lang="hu-HU" sz="1800" dirty="0"/>
          </a:p>
        </p:txBody>
      </p:sp>
    </p:spTree>
    <p:extLst>
      <p:ext uri="{BB962C8B-B14F-4D97-AF65-F5344CB8AC3E}">
        <p14:creationId xmlns:p14="http://schemas.microsoft.com/office/powerpoint/2010/main" val="1069575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EFAC7E3-5841-0E90-63E3-8ABFA52AC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Pál apostol élete</a:t>
            </a:r>
          </a:p>
        </p:txBody>
      </p:sp>
      <p:graphicFrame>
        <p:nvGraphicFramePr>
          <p:cNvPr id="7" name="Tartalom helye 2">
            <a:extLst>
              <a:ext uri="{FF2B5EF4-FFF2-40B4-BE49-F238E27FC236}">
                <a16:creationId xmlns:a16="http://schemas.microsoft.com/office/drawing/2014/main" id="{6DC302C9-EDF3-86A5-F6FB-FD67268F9D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133217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Kép 4">
            <a:extLst>
              <a:ext uri="{FF2B5EF4-FFF2-40B4-BE49-F238E27FC236}">
                <a16:creationId xmlns:a16="http://schemas.microsoft.com/office/drawing/2014/main" id="{2D5BD37E-1182-CF1A-5BC6-BDF938B442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862" y="1945367"/>
            <a:ext cx="1438275" cy="31813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5846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5D808D-F454-4FDA-2809-71888B0AE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11" name="Tartalom helye 10">
            <a:extLst>
              <a:ext uri="{FF2B5EF4-FFF2-40B4-BE49-F238E27FC236}">
                <a16:creationId xmlns:a16="http://schemas.microsoft.com/office/drawing/2014/main" id="{6C8EE124-8B78-98EC-978B-865544C90B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831" y="540373"/>
            <a:ext cx="5777253" cy="57772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FF507D74-9371-9518-9BB4-62677E6D04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65936"/>
            <a:ext cx="5943600" cy="36746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44563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6B4E27A-02DC-E4C7-2F28-64A5CE272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görög retorika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286C2A93-A8E0-300E-BB62-F247B79885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476" y="1690688"/>
            <a:ext cx="4883908" cy="3724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CD29D33B-F392-0082-CB7E-67EFBAB8A31B}"/>
              </a:ext>
            </a:extLst>
          </p:cNvPr>
          <p:cNvSpPr txBox="1"/>
          <p:nvPr/>
        </p:nvSpPr>
        <p:spPr>
          <a:xfrm>
            <a:off x="968829" y="2046514"/>
            <a:ext cx="512717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dirty="0"/>
              <a:t>A görög retorika általánosságban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dirty="0"/>
              <a:t>Pál és a görög retorika kapcsolata</a:t>
            </a:r>
          </a:p>
        </p:txBody>
      </p:sp>
    </p:spTree>
    <p:extLst>
      <p:ext uri="{BB962C8B-B14F-4D97-AF65-F5344CB8AC3E}">
        <p14:creationId xmlns:p14="http://schemas.microsoft.com/office/powerpoint/2010/main" val="2820993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5C198B0-6995-D133-3417-3AA0FD5FA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Pál levelei, </a:t>
            </a:r>
            <a:r>
              <a:rPr lang="hu-HU" dirty="0" err="1"/>
              <a:t>beszédei</a:t>
            </a:r>
            <a:endParaRPr lang="hu-HU" dirty="0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76CD2210-E2A4-AF4C-06FC-92A8070C19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283" y="1810826"/>
            <a:ext cx="4320692" cy="3236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9482533C-8E49-6914-C570-6A01B7854FBA}"/>
              </a:ext>
            </a:extLst>
          </p:cNvPr>
          <p:cNvSpPr txBox="1"/>
          <p:nvPr/>
        </p:nvSpPr>
        <p:spPr>
          <a:xfrm>
            <a:off x="1001486" y="2177143"/>
            <a:ext cx="574765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dirty="0"/>
              <a:t>Athéni beszéd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dirty="0"/>
              <a:t>Rómaiakhoz írt levél 1,16-17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dirty="0" err="1"/>
              <a:t>Galatákhoz</a:t>
            </a:r>
            <a:r>
              <a:rPr lang="hu-HU" sz="2800" dirty="0"/>
              <a:t> </a:t>
            </a:r>
            <a:r>
              <a:rPr lang="hu-HU" sz="2800"/>
              <a:t>írt levél</a:t>
            </a:r>
            <a:endParaRPr lang="hu-HU" sz="2800" dirty="0"/>
          </a:p>
          <a:p>
            <a:endParaRPr lang="hu-HU" sz="2800" dirty="0"/>
          </a:p>
          <a:p>
            <a:r>
              <a:rPr lang="hu-HU" sz="28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3139402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DA7D757-728E-E28F-8552-8171D63CCD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Köszönöm a figyelmet!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620AB46E-9CB1-5203-6879-DD6973AA3A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41462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268</Words>
  <Application>Microsoft Office PowerPoint</Application>
  <PresentationFormat>Szélesvásznú</PresentationFormat>
  <Paragraphs>26</Paragraphs>
  <Slides>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Office-téma</vt:lpstr>
      <vt:lpstr>Pál apostol és a görög retorika</vt:lpstr>
      <vt:lpstr>Bibliográfia</vt:lpstr>
      <vt:lpstr>Pál apostol élete</vt:lpstr>
      <vt:lpstr>PowerPoint-bemutató</vt:lpstr>
      <vt:lpstr>A görög retorika</vt:lpstr>
      <vt:lpstr>Pál levelei, beszédei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Csizi Martin Tamás</dc:creator>
  <cp:lastModifiedBy>BTKpulpitus</cp:lastModifiedBy>
  <cp:revision>2</cp:revision>
  <dcterms:created xsi:type="dcterms:W3CDTF">2026-03-09T17:23:00Z</dcterms:created>
  <dcterms:modified xsi:type="dcterms:W3CDTF">2026-03-10T13:32:54Z</dcterms:modified>
</cp:coreProperties>
</file>