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Londrina Solid" panose="020B0604020202020204" charset="0"/>
      <p:regular r:id="rId14"/>
    </p:embeddedFont>
    <p:embeddedFont>
      <p:font typeface="Ossem Rust" panose="020B0604020202020204" charset="-18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-101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13004643" y="8218985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341488" y="-984843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381109" y="2573043"/>
            <a:ext cx="7970687" cy="4776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7"/>
              </a:lnSpc>
            </a:pPr>
            <a:r>
              <a:rPr lang="en-US" sz="15903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Az efezusiak Artemisze</a:t>
            </a:r>
          </a:p>
        </p:txBody>
      </p:sp>
      <p:sp>
        <p:nvSpPr>
          <p:cNvPr id="8" name="Freeform 8"/>
          <p:cNvSpPr/>
          <p:nvPr/>
        </p:nvSpPr>
        <p:spPr>
          <a:xfrm>
            <a:off x="1141771" y="4647143"/>
            <a:ext cx="3239338" cy="4611157"/>
          </a:xfrm>
          <a:custGeom>
            <a:avLst/>
            <a:gdLst/>
            <a:ahLst/>
            <a:cxnLst/>
            <a:rect l="l" t="t" r="r" b="b"/>
            <a:pathLst>
              <a:path w="3239338" h="4611157">
                <a:moveTo>
                  <a:pt x="0" y="0"/>
                </a:moveTo>
                <a:lnTo>
                  <a:pt x="3239338" y="0"/>
                </a:lnTo>
                <a:lnTo>
                  <a:pt x="3239338" y="4611157"/>
                </a:lnTo>
                <a:lnTo>
                  <a:pt x="0" y="46111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604944" y="1595364"/>
            <a:ext cx="4457333" cy="6428144"/>
            <a:chOff x="0" y="0"/>
            <a:chExt cx="6224905" cy="8977249"/>
          </a:xfrm>
        </p:grpSpPr>
        <p:sp>
          <p:nvSpPr>
            <p:cNvPr id="10" name="Freeform 10"/>
            <p:cNvSpPr/>
            <p:nvPr/>
          </p:nvSpPr>
          <p:spPr>
            <a:xfrm>
              <a:off x="648843" y="391922"/>
              <a:ext cx="4927219" cy="8193405"/>
            </a:xfrm>
            <a:custGeom>
              <a:avLst/>
              <a:gdLst/>
              <a:ahLst/>
              <a:cxnLst/>
              <a:rect l="l" t="t" r="r" b="b"/>
              <a:pathLst>
                <a:path w="4927219" h="8193405">
                  <a:moveTo>
                    <a:pt x="2463673" y="0"/>
                  </a:moveTo>
                  <a:cubicBezTo>
                    <a:pt x="3742436" y="7620"/>
                    <a:pt x="4908804" y="1092708"/>
                    <a:pt x="4927219" y="2446274"/>
                  </a:cubicBezTo>
                  <a:lnTo>
                    <a:pt x="4927219" y="8193405"/>
                  </a:lnTo>
                  <a:lnTo>
                    <a:pt x="0" y="8193405"/>
                  </a:lnTo>
                  <a:lnTo>
                    <a:pt x="0" y="2446274"/>
                  </a:lnTo>
                  <a:cubicBezTo>
                    <a:pt x="18542" y="1092708"/>
                    <a:pt x="1184783" y="7620"/>
                    <a:pt x="2463673" y="0"/>
                  </a:cubicBezTo>
                  <a:close/>
                </a:path>
              </a:pathLst>
            </a:custGeom>
            <a:blipFill>
              <a:blip r:embed="rId5"/>
              <a:stretch>
                <a:fillRect t="-4919" b="-4919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-127" y="1397"/>
              <a:ext cx="6225032" cy="8974455"/>
            </a:xfrm>
            <a:custGeom>
              <a:avLst/>
              <a:gdLst/>
              <a:ahLst/>
              <a:cxnLst/>
              <a:rect l="l" t="t" r="r" b="b"/>
              <a:pathLst>
                <a:path w="6225032" h="8974455">
                  <a:moveTo>
                    <a:pt x="4823587" y="1102106"/>
                  </a:moveTo>
                  <a:cubicBezTo>
                    <a:pt x="4356354" y="647573"/>
                    <a:pt x="3732657" y="384683"/>
                    <a:pt x="3112643" y="381000"/>
                  </a:cubicBezTo>
                  <a:lnTo>
                    <a:pt x="3112516" y="381000"/>
                  </a:lnTo>
                  <a:cubicBezTo>
                    <a:pt x="2492375" y="384683"/>
                    <a:pt x="1868805" y="647446"/>
                    <a:pt x="1401572" y="1102106"/>
                  </a:cubicBezTo>
                  <a:cubicBezTo>
                    <a:pt x="918972" y="1571625"/>
                    <a:pt x="648335" y="2187575"/>
                    <a:pt x="639572" y="2836799"/>
                  </a:cubicBezTo>
                  <a:lnTo>
                    <a:pt x="639572" y="8593455"/>
                  </a:lnTo>
                  <a:lnTo>
                    <a:pt x="5585714" y="8593455"/>
                  </a:lnTo>
                  <a:lnTo>
                    <a:pt x="5585714" y="2836672"/>
                  </a:lnTo>
                  <a:cubicBezTo>
                    <a:pt x="5576824" y="2187575"/>
                    <a:pt x="5306187" y="1571498"/>
                    <a:pt x="4823587" y="1102106"/>
                  </a:cubicBezTo>
                  <a:close/>
                  <a:moveTo>
                    <a:pt x="5566664" y="8574405"/>
                  </a:moveTo>
                  <a:lnTo>
                    <a:pt x="658495" y="8574405"/>
                  </a:lnTo>
                  <a:lnTo>
                    <a:pt x="658495" y="2836926"/>
                  </a:lnTo>
                  <a:cubicBezTo>
                    <a:pt x="667258" y="2192909"/>
                    <a:pt x="935863" y="1581658"/>
                    <a:pt x="1414780" y="1115695"/>
                  </a:cubicBezTo>
                  <a:cubicBezTo>
                    <a:pt x="1878584" y="664464"/>
                    <a:pt x="2497328" y="403606"/>
                    <a:pt x="3112516" y="400050"/>
                  </a:cubicBezTo>
                  <a:cubicBezTo>
                    <a:pt x="3727704" y="403733"/>
                    <a:pt x="4346575" y="664591"/>
                    <a:pt x="4810252" y="1115695"/>
                  </a:cubicBezTo>
                  <a:cubicBezTo>
                    <a:pt x="5289169" y="1581658"/>
                    <a:pt x="5557774" y="2192909"/>
                    <a:pt x="5566537" y="2836799"/>
                  </a:cubicBezTo>
                  <a:lnTo>
                    <a:pt x="5566537" y="8574405"/>
                  </a:lnTo>
                  <a:close/>
                  <a:moveTo>
                    <a:pt x="6225032" y="4997704"/>
                  </a:moveTo>
                  <a:cubicBezTo>
                    <a:pt x="6082919" y="4977257"/>
                    <a:pt x="6007100" y="4890262"/>
                    <a:pt x="5966587" y="4800219"/>
                  </a:cubicBezTo>
                  <a:lnTo>
                    <a:pt x="5966587" y="2831465"/>
                  </a:lnTo>
                  <a:cubicBezTo>
                    <a:pt x="5956300" y="2080641"/>
                    <a:pt x="5644769" y="1369441"/>
                    <a:pt x="5089271" y="828929"/>
                  </a:cubicBezTo>
                  <a:cubicBezTo>
                    <a:pt x="4552188" y="306451"/>
                    <a:pt x="3832479" y="4191"/>
                    <a:pt x="3114802" y="0"/>
                  </a:cubicBezTo>
                  <a:lnTo>
                    <a:pt x="3110230" y="0"/>
                  </a:lnTo>
                  <a:cubicBezTo>
                    <a:pt x="2392680" y="4191"/>
                    <a:pt x="1672971" y="306451"/>
                    <a:pt x="1135761" y="828929"/>
                  </a:cubicBezTo>
                  <a:cubicBezTo>
                    <a:pt x="580263" y="1369314"/>
                    <a:pt x="268732" y="2080514"/>
                    <a:pt x="258445" y="2831592"/>
                  </a:cubicBezTo>
                  <a:lnTo>
                    <a:pt x="258445" y="4800219"/>
                  </a:lnTo>
                  <a:cubicBezTo>
                    <a:pt x="217932" y="4890262"/>
                    <a:pt x="142113" y="4977257"/>
                    <a:pt x="0" y="4997704"/>
                  </a:cubicBezTo>
                  <a:cubicBezTo>
                    <a:pt x="142113" y="5018151"/>
                    <a:pt x="217932" y="5105146"/>
                    <a:pt x="258445" y="5195189"/>
                  </a:cubicBezTo>
                  <a:lnTo>
                    <a:pt x="258445" y="8974455"/>
                  </a:lnTo>
                  <a:lnTo>
                    <a:pt x="5966587" y="8974455"/>
                  </a:lnTo>
                  <a:lnTo>
                    <a:pt x="5966587" y="5195189"/>
                  </a:lnTo>
                  <a:cubicBezTo>
                    <a:pt x="6007100" y="5105146"/>
                    <a:pt x="6082919" y="5018151"/>
                    <a:pt x="6225032" y="4997704"/>
                  </a:cubicBezTo>
                  <a:close/>
                  <a:moveTo>
                    <a:pt x="277495" y="8955405"/>
                  </a:moveTo>
                  <a:lnTo>
                    <a:pt x="277495" y="5195062"/>
                  </a:lnTo>
                  <a:cubicBezTo>
                    <a:pt x="318008" y="5105019"/>
                    <a:pt x="393827" y="5018151"/>
                    <a:pt x="535813" y="4997704"/>
                  </a:cubicBezTo>
                  <a:cubicBezTo>
                    <a:pt x="393827" y="4977257"/>
                    <a:pt x="318008" y="4890389"/>
                    <a:pt x="277495" y="4800346"/>
                  </a:cubicBezTo>
                  <a:lnTo>
                    <a:pt x="277495" y="2831719"/>
                  </a:lnTo>
                  <a:cubicBezTo>
                    <a:pt x="287655" y="2085975"/>
                    <a:pt x="597154" y="1379474"/>
                    <a:pt x="1149096" y="842645"/>
                  </a:cubicBezTo>
                  <a:cubicBezTo>
                    <a:pt x="1682750" y="323469"/>
                    <a:pt x="2397633" y="23241"/>
                    <a:pt x="3110357" y="19050"/>
                  </a:cubicBezTo>
                  <a:lnTo>
                    <a:pt x="3114802" y="19050"/>
                  </a:lnTo>
                  <a:cubicBezTo>
                    <a:pt x="3827526" y="23241"/>
                    <a:pt x="4542409" y="323469"/>
                    <a:pt x="5076063" y="842645"/>
                  </a:cubicBezTo>
                  <a:cubicBezTo>
                    <a:pt x="5628005" y="1379601"/>
                    <a:pt x="5937504" y="2085975"/>
                    <a:pt x="5947664" y="2831592"/>
                  </a:cubicBezTo>
                  <a:lnTo>
                    <a:pt x="5947664" y="4800346"/>
                  </a:lnTo>
                  <a:cubicBezTo>
                    <a:pt x="5907151" y="4890389"/>
                    <a:pt x="5831332" y="4977257"/>
                    <a:pt x="5689346" y="4997704"/>
                  </a:cubicBezTo>
                  <a:cubicBezTo>
                    <a:pt x="5831332" y="5018151"/>
                    <a:pt x="5907151" y="5105020"/>
                    <a:pt x="5947664" y="5195063"/>
                  </a:cubicBezTo>
                  <a:lnTo>
                    <a:pt x="5947664" y="8955405"/>
                  </a:lnTo>
                  <a:lnTo>
                    <a:pt x="277495" y="8955405"/>
                  </a:lnTo>
                  <a:close/>
                </a:path>
              </a:pathLst>
            </a:custGeom>
            <a:solidFill>
              <a:srgbClr val="402206"/>
            </a:solid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62719" y="1417610"/>
            <a:ext cx="7962561" cy="100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Felhasznált irodalom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78560" y="3280942"/>
            <a:ext cx="10530880" cy="4138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3"/>
              </a:lnSpc>
            </a:pPr>
            <a:r>
              <a:rPr lang="en-US" sz="2388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◦J. Fischer: Der Brand des Artemisions von Ephesos. Antike Welt, No. 3 (2013)</a:t>
            </a:r>
          </a:p>
          <a:p>
            <a:pPr algn="l">
              <a:lnSpc>
                <a:spcPts val="3343"/>
              </a:lnSpc>
            </a:pPr>
            <a:r>
              <a:rPr lang="en-US" sz="2388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◦J. Fisher: Das Artemision von Ephesos. Ein antikes Pilgerziel im Spiegel der literarischen und epigraphischen Überlieferung. In E. Olshausen / V. Sauer (Hrsg.) Mobilität in den Kulturen der antiken Mittelmeerwelt. Stuttgarter Kolloquium zur Historischen Geographie des Altertums 11, 2011 (2014)</a:t>
            </a:r>
          </a:p>
          <a:p>
            <a:pPr algn="l">
              <a:lnSpc>
                <a:spcPts val="3343"/>
              </a:lnSpc>
            </a:pPr>
            <a:r>
              <a:rPr lang="en-US" sz="2388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◦E. Kauntz: WasausArtemisgewordenist. Antike Welt, Vol. 31, No. 6 (2000)</a:t>
            </a:r>
          </a:p>
          <a:p>
            <a:pPr algn="l">
              <a:lnSpc>
                <a:spcPts val="3343"/>
              </a:lnSpc>
            </a:pPr>
            <a:r>
              <a:rPr lang="en-US" sz="2388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◦C. Samitz: «Groß ist die Artemis der Ephesier» Antike Welt, 2015, No. 3 (2015)</a:t>
            </a:r>
          </a:p>
          <a:p>
            <a:pPr algn="l">
              <a:lnSpc>
                <a:spcPts val="3343"/>
              </a:lnSpc>
            </a:pPr>
            <a:r>
              <a:rPr lang="en-US" sz="2388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◦G. Seiterle: Artemis – Die große Göttin von Ephesos. Antike Welt, Vol. 10, No. 3 (1979)</a:t>
            </a:r>
          </a:p>
          <a:p>
            <a:pPr algn="l">
              <a:lnSpc>
                <a:spcPts val="3343"/>
              </a:lnSpc>
            </a:pPr>
            <a:endParaRPr lang="en-US" sz="2388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  <a:p>
              <a:pPr algn="ctr">
                <a:lnSpc>
                  <a:spcPts val="3840"/>
                </a:lnSpc>
              </a:pPr>
              <a:endParaRPr/>
            </a:p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052882" y="1705976"/>
            <a:ext cx="12086986" cy="100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Zarándoklat az ókorban</a:t>
            </a:r>
          </a:p>
        </p:txBody>
      </p:sp>
      <p:sp>
        <p:nvSpPr>
          <p:cNvPr id="8" name="Freeform 8"/>
          <p:cNvSpPr/>
          <p:nvPr/>
        </p:nvSpPr>
        <p:spPr>
          <a:xfrm>
            <a:off x="10938495" y="5568248"/>
            <a:ext cx="2620108" cy="4114800"/>
          </a:xfrm>
          <a:custGeom>
            <a:avLst/>
            <a:gdLst/>
            <a:ahLst/>
            <a:cxnLst/>
            <a:rect l="l" t="t" r="r" b="b"/>
            <a:pathLst>
              <a:path w="2620108" h="4114800">
                <a:moveTo>
                  <a:pt x="0" y="0"/>
                </a:moveTo>
                <a:lnTo>
                  <a:pt x="2620107" y="0"/>
                </a:lnTo>
                <a:lnTo>
                  <a:pt x="26201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 dirty="0"/>
          </a:p>
        </p:txBody>
      </p:sp>
      <p:sp>
        <p:nvSpPr>
          <p:cNvPr id="9" name="TextBox 9"/>
          <p:cNvSpPr txBox="1"/>
          <p:nvPr/>
        </p:nvSpPr>
        <p:spPr>
          <a:xfrm>
            <a:off x="6822631" y="3649526"/>
            <a:ext cx="4642737" cy="2445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2"/>
              </a:lnSpc>
            </a:pPr>
            <a:r>
              <a:rPr lang="en-US" sz="283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Jóshelyek </a:t>
            </a:r>
          </a:p>
          <a:p>
            <a:pPr algn="l">
              <a:lnSpc>
                <a:spcPts val="3962"/>
              </a:lnSpc>
            </a:pPr>
            <a:r>
              <a:rPr lang="en-US" sz="283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Gyógyító szentélyek </a:t>
            </a:r>
          </a:p>
          <a:p>
            <a:pPr algn="l">
              <a:lnSpc>
                <a:spcPts val="3962"/>
              </a:lnSpc>
            </a:pPr>
            <a:r>
              <a:rPr lang="en-US" sz="283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Misztérium kultuszok helye</a:t>
            </a:r>
          </a:p>
          <a:p>
            <a:pPr algn="l">
              <a:lnSpc>
                <a:spcPts val="3962"/>
              </a:lnSpc>
            </a:pPr>
            <a:r>
              <a:rPr lang="en-US" sz="283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θεωρία; theoria</a:t>
            </a:r>
          </a:p>
          <a:p>
            <a:pPr algn="l">
              <a:lnSpc>
                <a:spcPts val="3962"/>
              </a:lnSpc>
            </a:pPr>
            <a:r>
              <a:rPr lang="en-US" sz="283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Efezus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30473" y="603952"/>
            <a:ext cx="3085607" cy="9027043"/>
          </a:xfrm>
          <a:custGeom>
            <a:avLst/>
            <a:gdLst/>
            <a:ahLst/>
            <a:cxnLst/>
            <a:rect l="l" t="t" r="r" b="b"/>
            <a:pathLst>
              <a:path w="3085607" h="9027043">
                <a:moveTo>
                  <a:pt x="0" y="0"/>
                </a:moveTo>
                <a:lnTo>
                  <a:pt x="3085607" y="0"/>
                </a:lnTo>
                <a:lnTo>
                  <a:pt x="3085607" y="9027043"/>
                </a:lnTo>
                <a:lnTo>
                  <a:pt x="0" y="9027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976670" y="656005"/>
            <a:ext cx="3085607" cy="9027043"/>
          </a:xfrm>
          <a:custGeom>
            <a:avLst/>
            <a:gdLst/>
            <a:ahLst/>
            <a:cxnLst/>
            <a:rect l="l" t="t" r="r" b="b"/>
            <a:pathLst>
              <a:path w="3085607" h="9027043">
                <a:moveTo>
                  <a:pt x="0" y="0"/>
                </a:moveTo>
                <a:lnTo>
                  <a:pt x="3085607" y="0"/>
                </a:lnTo>
                <a:lnTo>
                  <a:pt x="3085607" y="9027043"/>
                </a:lnTo>
                <a:lnTo>
                  <a:pt x="0" y="9027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9088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2574885" y="740975"/>
            <a:ext cx="4457333" cy="6428144"/>
            <a:chOff x="0" y="0"/>
            <a:chExt cx="6224905" cy="8977249"/>
          </a:xfrm>
        </p:grpSpPr>
        <p:sp>
          <p:nvSpPr>
            <p:cNvPr id="8" name="Freeform 8"/>
            <p:cNvSpPr/>
            <p:nvPr/>
          </p:nvSpPr>
          <p:spPr>
            <a:xfrm>
              <a:off x="648843" y="391922"/>
              <a:ext cx="4927219" cy="8193405"/>
            </a:xfrm>
            <a:custGeom>
              <a:avLst/>
              <a:gdLst/>
              <a:ahLst/>
              <a:cxnLst/>
              <a:rect l="l" t="t" r="r" b="b"/>
              <a:pathLst>
                <a:path w="4927219" h="8193405">
                  <a:moveTo>
                    <a:pt x="2463673" y="0"/>
                  </a:moveTo>
                  <a:cubicBezTo>
                    <a:pt x="3742436" y="7620"/>
                    <a:pt x="4908804" y="1092708"/>
                    <a:pt x="4927219" y="2446274"/>
                  </a:cubicBezTo>
                  <a:lnTo>
                    <a:pt x="4927219" y="8193405"/>
                  </a:lnTo>
                  <a:lnTo>
                    <a:pt x="0" y="8193405"/>
                  </a:lnTo>
                  <a:lnTo>
                    <a:pt x="0" y="2446274"/>
                  </a:lnTo>
                  <a:cubicBezTo>
                    <a:pt x="18542" y="1092708"/>
                    <a:pt x="1184783" y="7620"/>
                    <a:pt x="2463673" y="0"/>
                  </a:cubicBezTo>
                  <a:close/>
                </a:path>
              </a:pathLst>
            </a:custGeom>
            <a:blipFill>
              <a:blip r:embed="rId3"/>
              <a:stretch>
                <a:fillRect t="-2333" b="-2333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-127" y="1397"/>
              <a:ext cx="6225032" cy="8974455"/>
            </a:xfrm>
            <a:custGeom>
              <a:avLst/>
              <a:gdLst/>
              <a:ahLst/>
              <a:cxnLst/>
              <a:rect l="l" t="t" r="r" b="b"/>
              <a:pathLst>
                <a:path w="6225032" h="8974455">
                  <a:moveTo>
                    <a:pt x="4823587" y="1102106"/>
                  </a:moveTo>
                  <a:cubicBezTo>
                    <a:pt x="4356354" y="647573"/>
                    <a:pt x="3732657" y="384683"/>
                    <a:pt x="3112643" y="381000"/>
                  </a:cubicBezTo>
                  <a:lnTo>
                    <a:pt x="3112516" y="381000"/>
                  </a:lnTo>
                  <a:cubicBezTo>
                    <a:pt x="2492375" y="384683"/>
                    <a:pt x="1868805" y="647446"/>
                    <a:pt x="1401572" y="1102106"/>
                  </a:cubicBezTo>
                  <a:cubicBezTo>
                    <a:pt x="918972" y="1571625"/>
                    <a:pt x="648335" y="2187575"/>
                    <a:pt x="639572" y="2836799"/>
                  </a:cubicBezTo>
                  <a:lnTo>
                    <a:pt x="639572" y="8593455"/>
                  </a:lnTo>
                  <a:lnTo>
                    <a:pt x="5585714" y="8593455"/>
                  </a:lnTo>
                  <a:lnTo>
                    <a:pt x="5585714" y="2836672"/>
                  </a:lnTo>
                  <a:cubicBezTo>
                    <a:pt x="5576824" y="2187575"/>
                    <a:pt x="5306187" y="1571498"/>
                    <a:pt x="4823587" y="1102106"/>
                  </a:cubicBezTo>
                  <a:close/>
                  <a:moveTo>
                    <a:pt x="5566664" y="8574405"/>
                  </a:moveTo>
                  <a:lnTo>
                    <a:pt x="658495" y="8574405"/>
                  </a:lnTo>
                  <a:lnTo>
                    <a:pt x="658495" y="2836926"/>
                  </a:lnTo>
                  <a:cubicBezTo>
                    <a:pt x="667258" y="2192909"/>
                    <a:pt x="935863" y="1581658"/>
                    <a:pt x="1414780" y="1115695"/>
                  </a:cubicBezTo>
                  <a:cubicBezTo>
                    <a:pt x="1878584" y="664464"/>
                    <a:pt x="2497328" y="403606"/>
                    <a:pt x="3112516" y="400050"/>
                  </a:cubicBezTo>
                  <a:cubicBezTo>
                    <a:pt x="3727704" y="403733"/>
                    <a:pt x="4346575" y="664591"/>
                    <a:pt x="4810252" y="1115695"/>
                  </a:cubicBezTo>
                  <a:cubicBezTo>
                    <a:pt x="5289169" y="1581658"/>
                    <a:pt x="5557774" y="2192909"/>
                    <a:pt x="5566537" y="2836799"/>
                  </a:cubicBezTo>
                  <a:lnTo>
                    <a:pt x="5566537" y="8574405"/>
                  </a:lnTo>
                  <a:close/>
                  <a:moveTo>
                    <a:pt x="6225032" y="4997704"/>
                  </a:moveTo>
                  <a:cubicBezTo>
                    <a:pt x="6082919" y="4977257"/>
                    <a:pt x="6007100" y="4890262"/>
                    <a:pt x="5966587" y="4800219"/>
                  </a:cubicBezTo>
                  <a:lnTo>
                    <a:pt x="5966587" y="2831465"/>
                  </a:lnTo>
                  <a:cubicBezTo>
                    <a:pt x="5956300" y="2080641"/>
                    <a:pt x="5644769" y="1369441"/>
                    <a:pt x="5089271" y="828929"/>
                  </a:cubicBezTo>
                  <a:cubicBezTo>
                    <a:pt x="4552188" y="306451"/>
                    <a:pt x="3832479" y="4191"/>
                    <a:pt x="3114802" y="0"/>
                  </a:cubicBezTo>
                  <a:lnTo>
                    <a:pt x="3110230" y="0"/>
                  </a:lnTo>
                  <a:cubicBezTo>
                    <a:pt x="2392680" y="4191"/>
                    <a:pt x="1672971" y="306451"/>
                    <a:pt x="1135761" y="828929"/>
                  </a:cubicBezTo>
                  <a:cubicBezTo>
                    <a:pt x="580263" y="1369314"/>
                    <a:pt x="268732" y="2080514"/>
                    <a:pt x="258445" y="2831592"/>
                  </a:cubicBezTo>
                  <a:lnTo>
                    <a:pt x="258445" y="4800219"/>
                  </a:lnTo>
                  <a:cubicBezTo>
                    <a:pt x="217932" y="4890262"/>
                    <a:pt x="142113" y="4977257"/>
                    <a:pt x="0" y="4997704"/>
                  </a:cubicBezTo>
                  <a:cubicBezTo>
                    <a:pt x="142113" y="5018151"/>
                    <a:pt x="217932" y="5105146"/>
                    <a:pt x="258445" y="5195189"/>
                  </a:cubicBezTo>
                  <a:lnTo>
                    <a:pt x="258445" y="8974455"/>
                  </a:lnTo>
                  <a:lnTo>
                    <a:pt x="5966587" y="8974455"/>
                  </a:lnTo>
                  <a:lnTo>
                    <a:pt x="5966587" y="5195189"/>
                  </a:lnTo>
                  <a:cubicBezTo>
                    <a:pt x="6007100" y="5105146"/>
                    <a:pt x="6082919" y="5018151"/>
                    <a:pt x="6225032" y="4997704"/>
                  </a:cubicBezTo>
                  <a:close/>
                  <a:moveTo>
                    <a:pt x="277495" y="8955405"/>
                  </a:moveTo>
                  <a:lnTo>
                    <a:pt x="277495" y="5195062"/>
                  </a:lnTo>
                  <a:cubicBezTo>
                    <a:pt x="318008" y="5105019"/>
                    <a:pt x="393827" y="5018151"/>
                    <a:pt x="535813" y="4997704"/>
                  </a:cubicBezTo>
                  <a:cubicBezTo>
                    <a:pt x="393827" y="4977257"/>
                    <a:pt x="318008" y="4890389"/>
                    <a:pt x="277495" y="4800346"/>
                  </a:cubicBezTo>
                  <a:lnTo>
                    <a:pt x="277495" y="2831719"/>
                  </a:lnTo>
                  <a:cubicBezTo>
                    <a:pt x="287655" y="2085975"/>
                    <a:pt x="597154" y="1379474"/>
                    <a:pt x="1149096" y="842645"/>
                  </a:cubicBezTo>
                  <a:cubicBezTo>
                    <a:pt x="1682750" y="323469"/>
                    <a:pt x="2397633" y="23241"/>
                    <a:pt x="3110357" y="19050"/>
                  </a:cubicBezTo>
                  <a:lnTo>
                    <a:pt x="3114802" y="19050"/>
                  </a:lnTo>
                  <a:cubicBezTo>
                    <a:pt x="3827526" y="23241"/>
                    <a:pt x="4542409" y="323469"/>
                    <a:pt x="5076063" y="842645"/>
                  </a:cubicBezTo>
                  <a:cubicBezTo>
                    <a:pt x="5628005" y="1379601"/>
                    <a:pt x="5937504" y="2085975"/>
                    <a:pt x="5947664" y="2831592"/>
                  </a:cubicBezTo>
                  <a:lnTo>
                    <a:pt x="5947664" y="4800346"/>
                  </a:lnTo>
                  <a:cubicBezTo>
                    <a:pt x="5907151" y="4890389"/>
                    <a:pt x="5831332" y="4977257"/>
                    <a:pt x="5689346" y="4997704"/>
                  </a:cubicBezTo>
                  <a:cubicBezTo>
                    <a:pt x="5831332" y="5018151"/>
                    <a:pt x="5907151" y="5105020"/>
                    <a:pt x="5947664" y="5195063"/>
                  </a:cubicBezTo>
                  <a:lnTo>
                    <a:pt x="5947664" y="8955405"/>
                  </a:lnTo>
                  <a:lnTo>
                    <a:pt x="277495" y="8955405"/>
                  </a:lnTo>
                  <a:close/>
                </a:path>
              </a:pathLst>
            </a:custGeom>
            <a:solidFill>
              <a:srgbClr val="402206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6377728" y="3907422"/>
            <a:ext cx="5870821" cy="347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5"/>
              </a:lnSpc>
            </a:pP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Személyében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két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különállő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istennő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egyesült</a:t>
            </a:r>
            <a:endParaRPr lang="en-US" sz="2425" dirty="0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  <a:p>
            <a:pPr algn="l">
              <a:lnSpc>
                <a:spcPts val="3395"/>
              </a:lnSpc>
            </a:pP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Kultuszkép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: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eredetileg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egy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xoanon</a:t>
            </a:r>
          </a:p>
          <a:p>
            <a:pPr algn="l">
              <a:lnSpc>
                <a:spcPts val="3395"/>
              </a:lnSpc>
            </a:pP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Kre. 6.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új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szobor</a:t>
            </a:r>
            <a:endParaRPr lang="en-US" sz="2425" dirty="0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  <a:p>
            <a:pPr algn="l">
              <a:lnSpc>
                <a:spcPts val="3395"/>
              </a:lnSpc>
            </a:pP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Kr. e. 356-os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tűzvész</a:t>
            </a:r>
            <a:endParaRPr lang="en-US" sz="2425" dirty="0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  <a:p>
            <a:pPr algn="l">
              <a:lnSpc>
                <a:spcPts val="3395"/>
              </a:lnSpc>
            </a:pP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Új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kultuszkép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amely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Kr. u. 401-ig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megmaradt</a:t>
            </a:r>
            <a:endParaRPr lang="en-US" sz="2425" dirty="0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  <a:p>
            <a:pPr algn="l">
              <a:lnSpc>
                <a:spcPts val="3395"/>
              </a:lnSpc>
            </a:pP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Sokmellű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Artemisz (Min</a:t>
            </a:r>
            <a:r>
              <a:rPr lang="hu-HU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u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</a:t>
            </a:r>
            <a:r>
              <a:rPr lang="hu-HU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us Felix </a:t>
            </a:r>
            <a:r>
              <a:rPr lang="en-US" sz="2425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hu-HU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Szent Jeromos</a:t>
            </a:r>
            <a:r>
              <a:rPr lang="en-US" sz="2425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)</a:t>
            </a:r>
          </a:p>
          <a:p>
            <a:pPr algn="l">
              <a:lnSpc>
                <a:spcPts val="3395"/>
              </a:lnSpc>
            </a:pPr>
            <a:endParaRPr lang="en-US" sz="2425" dirty="0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128757" y="827455"/>
            <a:ext cx="10494002" cy="195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Az efezusi Artemisz és kultuszképe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09088" y="4594846"/>
            <a:ext cx="3239338" cy="4611157"/>
          </a:xfrm>
          <a:custGeom>
            <a:avLst/>
            <a:gdLst/>
            <a:ahLst/>
            <a:cxnLst/>
            <a:rect l="l" t="t" r="r" b="b"/>
            <a:pathLst>
              <a:path w="3239338" h="4611157">
                <a:moveTo>
                  <a:pt x="0" y="0"/>
                </a:moveTo>
                <a:lnTo>
                  <a:pt x="3239338" y="0"/>
                </a:lnTo>
                <a:lnTo>
                  <a:pt x="3239338" y="4611157"/>
                </a:lnTo>
                <a:lnTo>
                  <a:pt x="0" y="4611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411186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8" y="0"/>
                </a:lnTo>
                <a:lnTo>
                  <a:pt x="5873888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924770" y="5143500"/>
            <a:ext cx="3789695" cy="558118"/>
            <a:chOff x="0" y="0"/>
            <a:chExt cx="1073840" cy="1581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3840" cy="158147"/>
            </a:xfrm>
            <a:custGeom>
              <a:avLst/>
              <a:gdLst/>
              <a:ahLst/>
              <a:cxnLst/>
              <a:rect l="l" t="t" r="r" b="b"/>
              <a:pathLst>
                <a:path w="1073840" h="158147">
                  <a:moveTo>
                    <a:pt x="0" y="0"/>
                  </a:moveTo>
                  <a:lnTo>
                    <a:pt x="1073840" y="0"/>
                  </a:lnTo>
                  <a:lnTo>
                    <a:pt x="1073840" y="158147"/>
                  </a:lnTo>
                  <a:lnTo>
                    <a:pt x="0" y="158147"/>
                  </a:lnTo>
                  <a:close/>
                </a:path>
              </a:pathLst>
            </a:custGeom>
            <a:solidFill>
              <a:srgbClr val="40220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95250"/>
              <a:ext cx="1073840" cy="253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hu-HU" sz="2400" spc="240" dirty="0">
                  <a:solidFill>
                    <a:srgbClr val="FFFFFF"/>
                  </a:solidFill>
                  <a:latin typeface="Ossem Rust"/>
                  <a:ea typeface="Ossem Rust"/>
                  <a:cs typeface="Ossem Rust"/>
                  <a:sym typeface="Ossem Rust"/>
                </a:rPr>
                <a:t>Kr. e. 11. sz.</a:t>
              </a:r>
              <a:endParaRPr lang="en-US" sz="2400" spc="240" dirty="0">
                <a:solidFill>
                  <a:srgbClr val="FFFFFF"/>
                </a:solidFill>
                <a:latin typeface="Ossem Rust"/>
                <a:ea typeface="Ossem Rust"/>
                <a:cs typeface="Ossem Rust"/>
                <a:sym typeface="Ossem Rust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822087" y="5143500"/>
            <a:ext cx="1798635" cy="558118"/>
            <a:chOff x="0" y="0"/>
            <a:chExt cx="509657" cy="1581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9657" cy="158147"/>
            </a:xfrm>
            <a:custGeom>
              <a:avLst/>
              <a:gdLst/>
              <a:ahLst/>
              <a:cxnLst/>
              <a:rect l="l" t="t" r="r" b="b"/>
              <a:pathLst>
                <a:path w="509657" h="158147">
                  <a:moveTo>
                    <a:pt x="0" y="0"/>
                  </a:moveTo>
                  <a:lnTo>
                    <a:pt x="509657" y="0"/>
                  </a:lnTo>
                  <a:lnTo>
                    <a:pt x="509657" y="158147"/>
                  </a:lnTo>
                  <a:lnTo>
                    <a:pt x="0" y="158147"/>
                  </a:lnTo>
                  <a:close/>
                </a:path>
              </a:pathLst>
            </a:custGeom>
            <a:solidFill>
              <a:srgbClr val="62381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0"/>
              <a:ext cx="509657" cy="253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Ossem Rust"/>
                  <a:ea typeface="Ossem Rust"/>
                  <a:cs typeface="Ossem Rust"/>
                  <a:sym typeface="Ossem Rust"/>
                </a:rPr>
                <a:t>Kr. e. 7.sz.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28344" y="5143500"/>
            <a:ext cx="3336506" cy="558118"/>
            <a:chOff x="0" y="0"/>
            <a:chExt cx="945425" cy="1581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45425" cy="158147"/>
            </a:xfrm>
            <a:custGeom>
              <a:avLst/>
              <a:gdLst/>
              <a:ahLst/>
              <a:cxnLst/>
              <a:rect l="l" t="t" r="r" b="b"/>
              <a:pathLst>
                <a:path w="945425" h="158147">
                  <a:moveTo>
                    <a:pt x="0" y="0"/>
                  </a:moveTo>
                  <a:lnTo>
                    <a:pt x="945425" y="0"/>
                  </a:lnTo>
                  <a:lnTo>
                    <a:pt x="945425" y="158147"/>
                  </a:lnTo>
                  <a:lnTo>
                    <a:pt x="0" y="158147"/>
                  </a:lnTo>
                  <a:close/>
                </a:path>
              </a:pathLst>
            </a:custGeom>
            <a:solidFill>
              <a:srgbClr val="965A2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0"/>
              <a:ext cx="945425" cy="253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Ossem Rust"/>
                  <a:ea typeface="Ossem Rust"/>
                  <a:cs typeface="Ossem Rust"/>
                  <a:sym typeface="Ossem Rust"/>
                </a:rPr>
                <a:t>Kr.e. 575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172472" y="5143500"/>
            <a:ext cx="3083909" cy="558118"/>
            <a:chOff x="0" y="0"/>
            <a:chExt cx="873850" cy="1581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73850" cy="158147"/>
            </a:xfrm>
            <a:custGeom>
              <a:avLst/>
              <a:gdLst/>
              <a:ahLst/>
              <a:cxnLst/>
              <a:rect l="l" t="t" r="r" b="b"/>
              <a:pathLst>
                <a:path w="873850" h="158147">
                  <a:moveTo>
                    <a:pt x="0" y="0"/>
                  </a:moveTo>
                  <a:lnTo>
                    <a:pt x="873850" y="0"/>
                  </a:lnTo>
                  <a:lnTo>
                    <a:pt x="873850" y="158147"/>
                  </a:lnTo>
                  <a:lnTo>
                    <a:pt x="0" y="158147"/>
                  </a:lnTo>
                  <a:close/>
                </a:path>
              </a:pathLst>
            </a:custGeom>
            <a:solidFill>
              <a:srgbClr val="D4843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0"/>
              <a:ext cx="873850" cy="253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Ossem Rust"/>
                  <a:ea typeface="Ossem Rust"/>
                  <a:cs typeface="Ossem Rust"/>
                  <a:sym typeface="Ossem Rust"/>
                </a:rPr>
                <a:t>Kr.e. 356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364003" y="5143500"/>
            <a:ext cx="2177352" cy="558118"/>
            <a:chOff x="0" y="0"/>
            <a:chExt cx="616970" cy="15814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16970" cy="158147"/>
            </a:xfrm>
            <a:custGeom>
              <a:avLst/>
              <a:gdLst/>
              <a:ahLst/>
              <a:cxnLst/>
              <a:rect l="l" t="t" r="r" b="b"/>
              <a:pathLst>
                <a:path w="616970" h="158147">
                  <a:moveTo>
                    <a:pt x="0" y="0"/>
                  </a:moveTo>
                  <a:lnTo>
                    <a:pt x="616970" y="0"/>
                  </a:lnTo>
                  <a:lnTo>
                    <a:pt x="616970" y="158147"/>
                  </a:lnTo>
                  <a:lnTo>
                    <a:pt x="0" y="158147"/>
                  </a:lnTo>
                  <a:close/>
                </a:path>
              </a:pathLst>
            </a:custGeom>
            <a:solidFill>
              <a:srgbClr val="FFC38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0"/>
              <a:ext cx="616970" cy="253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2400" spc="240">
                  <a:solidFill>
                    <a:srgbClr val="FFFFFF"/>
                  </a:solidFill>
                  <a:latin typeface="Ossem Rust"/>
                  <a:ea typeface="Ossem Rust"/>
                  <a:cs typeface="Ossem Rust"/>
                  <a:sym typeface="Ossem Rust"/>
                </a:rPr>
                <a:t>Kr. e.334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3956894" y="800100"/>
            <a:ext cx="2584460" cy="4114800"/>
          </a:xfrm>
          <a:custGeom>
            <a:avLst/>
            <a:gdLst/>
            <a:ahLst/>
            <a:cxnLst/>
            <a:rect l="l" t="t" r="r" b="b"/>
            <a:pathLst>
              <a:path w="2584460" h="4114800">
                <a:moveTo>
                  <a:pt x="0" y="0"/>
                </a:moveTo>
                <a:lnTo>
                  <a:pt x="2584461" y="0"/>
                </a:lnTo>
                <a:lnTo>
                  <a:pt x="25844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550656" y="2176142"/>
            <a:ext cx="9091437" cy="100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A szentély története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07817" y="5987239"/>
            <a:ext cx="2823601" cy="103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5"/>
              </a:lnSpc>
            </a:pPr>
            <a:r>
              <a:rPr lang="en-US" sz="2766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 szentély területét kultikus célokra használják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19093" y="5820086"/>
            <a:ext cx="1955008" cy="136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5"/>
              </a:lnSpc>
            </a:pPr>
            <a:r>
              <a:rPr lang="en-US" sz="2766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 Kroiszosz-templom építésének kezdete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683036" y="5987239"/>
            <a:ext cx="1955008" cy="103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5"/>
              </a:lnSpc>
            </a:pPr>
            <a:r>
              <a:rPr lang="en-US" sz="2766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 legkorábbi templom nyomai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54697" y="5820086"/>
            <a:ext cx="2519458" cy="103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5"/>
              </a:lnSpc>
            </a:pPr>
            <a:r>
              <a:rPr lang="en-US" sz="2766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Herosztratosz felgyújtotta a szentélyt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159128" y="5987239"/>
            <a:ext cx="2587102" cy="169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5"/>
              </a:lnSpc>
            </a:pPr>
            <a:r>
              <a:rPr lang="en-US" sz="2766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Nagy Sándor felajánja, hogy finanszírozza az új templom építését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16335" y="3194535"/>
            <a:ext cx="5206829" cy="194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A szentély gazdagsága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58003" y="5695950"/>
            <a:ext cx="5323491" cy="1521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8"/>
              </a:lnSpc>
            </a:pPr>
            <a:r>
              <a:rPr lang="en-US" sz="2199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Kiterjedt földbirtokok a Kaüsztrosz-folyó völgyében</a:t>
            </a:r>
          </a:p>
          <a:p>
            <a:pPr algn="l">
              <a:lnSpc>
                <a:spcPts val="3078"/>
              </a:lnSpc>
            </a:pPr>
            <a:r>
              <a:rPr lang="en-US" sz="2199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Bankként is működött</a:t>
            </a:r>
          </a:p>
          <a:p>
            <a:pPr algn="l">
              <a:lnSpc>
                <a:spcPts val="3078"/>
              </a:lnSpc>
            </a:pPr>
            <a:r>
              <a:rPr lang="en-US" sz="2199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Örökösként szerepelhetett végrendeletekben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190819" y="1485954"/>
            <a:ext cx="4457333" cy="6428144"/>
            <a:chOff x="0" y="0"/>
            <a:chExt cx="6224905" cy="8977249"/>
          </a:xfrm>
        </p:grpSpPr>
        <p:sp>
          <p:nvSpPr>
            <p:cNvPr id="10" name="Freeform 10"/>
            <p:cNvSpPr/>
            <p:nvPr/>
          </p:nvSpPr>
          <p:spPr>
            <a:xfrm>
              <a:off x="648843" y="391922"/>
              <a:ext cx="4927219" cy="8193405"/>
            </a:xfrm>
            <a:custGeom>
              <a:avLst/>
              <a:gdLst/>
              <a:ahLst/>
              <a:cxnLst/>
              <a:rect l="l" t="t" r="r" b="b"/>
              <a:pathLst>
                <a:path w="4927219" h="8193405">
                  <a:moveTo>
                    <a:pt x="2463673" y="0"/>
                  </a:moveTo>
                  <a:cubicBezTo>
                    <a:pt x="3742436" y="7620"/>
                    <a:pt x="4908804" y="1092708"/>
                    <a:pt x="4927219" y="2446274"/>
                  </a:cubicBezTo>
                  <a:lnTo>
                    <a:pt x="4927219" y="8193405"/>
                  </a:lnTo>
                  <a:lnTo>
                    <a:pt x="0" y="8193405"/>
                  </a:lnTo>
                  <a:lnTo>
                    <a:pt x="0" y="2446274"/>
                  </a:lnTo>
                  <a:cubicBezTo>
                    <a:pt x="18542" y="1092708"/>
                    <a:pt x="1184783" y="7620"/>
                    <a:pt x="2463673" y="0"/>
                  </a:cubicBezTo>
                  <a:close/>
                </a:path>
              </a:pathLst>
            </a:custGeom>
            <a:blipFill>
              <a:blip r:embed="rId3"/>
              <a:stretch>
                <a:fillRect l="-22231" r="-22231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-127" y="1397"/>
              <a:ext cx="6225032" cy="8974455"/>
            </a:xfrm>
            <a:custGeom>
              <a:avLst/>
              <a:gdLst/>
              <a:ahLst/>
              <a:cxnLst/>
              <a:rect l="l" t="t" r="r" b="b"/>
              <a:pathLst>
                <a:path w="6225032" h="8974455">
                  <a:moveTo>
                    <a:pt x="4823587" y="1102106"/>
                  </a:moveTo>
                  <a:cubicBezTo>
                    <a:pt x="4356354" y="647573"/>
                    <a:pt x="3732657" y="384683"/>
                    <a:pt x="3112643" y="381000"/>
                  </a:cubicBezTo>
                  <a:lnTo>
                    <a:pt x="3112516" y="381000"/>
                  </a:lnTo>
                  <a:cubicBezTo>
                    <a:pt x="2492375" y="384683"/>
                    <a:pt x="1868805" y="647446"/>
                    <a:pt x="1401572" y="1102106"/>
                  </a:cubicBezTo>
                  <a:cubicBezTo>
                    <a:pt x="918972" y="1571625"/>
                    <a:pt x="648335" y="2187575"/>
                    <a:pt x="639572" y="2836799"/>
                  </a:cubicBezTo>
                  <a:lnTo>
                    <a:pt x="639572" y="8593455"/>
                  </a:lnTo>
                  <a:lnTo>
                    <a:pt x="5585714" y="8593455"/>
                  </a:lnTo>
                  <a:lnTo>
                    <a:pt x="5585714" y="2836672"/>
                  </a:lnTo>
                  <a:cubicBezTo>
                    <a:pt x="5576824" y="2187575"/>
                    <a:pt x="5306187" y="1571498"/>
                    <a:pt x="4823587" y="1102106"/>
                  </a:cubicBezTo>
                  <a:close/>
                  <a:moveTo>
                    <a:pt x="5566664" y="8574405"/>
                  </a:moveTo>
                  <a:lnTo>
                    <a:pt x="658495" y="8574405"/>
                  </a:lnTo>
                  <a:lnTo>
                    <a:pt x="658495" y="2836926"/>
                  </a:lnTo>
                  <a:cubicBezTo>
                    <a:pt x="667258" y="2192909"/>
                    <a:pt x="935863" y="1581658"/>
                    <a:pt x="1414780" y="1115695"/>
                  </a:cubicBezTo>
                  <a:cubicBezTo>
                    <a:pt x="1878584" y="664464"/>
                    <a:pt x="2497328" y="403606"/>
                    <a:pt x="3112516" y="400050"/>
                  </a:cubicBezTo>
                  <a:cubicBezTo>
                    <a:pt x="3727704" y="403733"/>
                    <a:pt x="4346575" y="664591"/>
                    <a:pt x="4810252" y="1115695"/>
                  </a:cubicBezTo>
                  <a:cubicBezTo>
                    <a:pt x="5289169" y="1581658"/>
                    <a:pt x="5557774" y="2192909"/>
                    <a:pt x="5566537" y="2836799"/>
                  </a:cubicBezTo>
                  <a:lnTo>
                    <a:pt x="5566537" y="8574405"/>
                  </a:lnTo>
                  <a:close/>
                  <a:moveTo>
                    <a:pt x="6225032" y="4997704"/>
                  </a:moveTo>
                  <a:cubicBezTo>
                    <a:pt x="6082919" y="4977257"/>
                    <a:pt x="6007100" y="4890262"/>
                    <a:pt x="5966587" y="4800219"/>
                  </a:cubicBezTo>
                  <a:lnTo>
                    <a:pt x="5966587" y="2831465"/>
                  </a:lnTo>
                  <a:cubicBezTo>
                    <a:pt x="5956300" y="2080641"/>
                    <a:pt x="5644769" y="1369441"/>
                    <a:pt x="5089271" y="828929"/>
                  </a:cubicBezTo>
                  <a:cubicBezTo>
                    <a:pt x="4552188" y="306451"/>
                    <a:pt x="3832479" y="4191"/>
                    <a:pt x="3114802" y="0"/>
                  </a:cubicBezTo>
                  <a:lnTo>
                    <a:pt x="3110230" y="0"/>
                  </a:lnTo>
                  <a:cubicBezTo>
                    <a:pt x="2392680" y="4191"/>
                    <a:pt x="1672971" y="306451"/>
                    <a:pt x="1135761" y="828929"/>
                  </a:cubicBezTo>
                  <a:cubicBezTo>
                    <a:pt x="580263" y="1369314"/>
                    <a:pt x="268732" y="2080514"/>
                    <a:pt x="258445" y="2831592"/>
                  </a:cubicBezTo>
                  <a:lnTo>
                    <a:pt x="258445" y="4800219"/>
                  </a:lnTo>
                  <a:cubicBezTo>
                    <a:pt x="217932" y="4890262"/>
                    <a:pt x="142113" y="4977257"/>
                    <a:pt x="0" y="4997704"/>
                  </a:cubicBezTo>
                  <a:cubicBezTo>
                    <a:pt x="142113" y="5018151"/>
                    <a:pt x="217932" y="5105146"/>
                    <a:pt x="258445" y="5195189"/>
                  </a:cubicBezTo>
                  <a:lnTo>
                    <a:pt x="258445" y="8974455"/>
                  </a:lnTo>
                  <a:lnTo>
                    <a:pt x="5966587" y="8974455"/>
                  </a:lnTo>
                  <a:lnTo>
                    <a:pt x="5966587" y="5195189"/>
                  </a:lnTo>
                  <a:cubicBezTo>
                    <a:pt x="6007100" y="5105146"/>
                    <a:pt x="6082919" y="5018151"/>
                    <a:pt x="6225032" y="4997704"/>
                  </a:cubicBezTo>
                  <a:close/>
                  <a:moveTo>
                    <a:pt x="277495" y="8955405"/>
                  </a:moveTo>
                  <a:lnTo>
                    <a:pt x="277495" y="5195062"/>
                  </a:lnTo>
                  <a:cubicBezTo>
                    <a:pt x="318008" y="5105019"/>
                    <a:pt x="393827" y="5018151"/>
                    <a:pt x="535813" y="4997704"/>
                  </a:cubicBezTo>
                  <a:cubicBezTo>
                    <a:pt x="393827" y="4977257"/>
                    <a:pt x="318008" y="4890389"/>
                    <a:pt x="277495" y="4800346"/>
                  </a:cubicBezTo>
                  <a:lnTo>
                    <a:pt x="277495" y="2831719"/>
                  </a:lnTo>
                  <a:cubicBezTo>
                    <a:pt x="287655" y="2085975"/>
                    <a:pt x="597154" y="1379474"/>
                    <a:pt x="1149096" y="842645"/>
                  </a:cubicBezTo>
                  <a:cubicBezTo>
                    <a:pt x="1682750" y="323469"/>
                    <a:pt x="2397633" y="23241"/>
                    <a:pt x="3110357" y="19050"/>
                  </a:cubicBezTo>
                  <a:lnTo>
                    <a:pt x="3114802" y="19050"/>
                  </a:lnTo>
                  <a:cubicBezTo>
                    <a:pt x="3827526" y="23241"/>
                    <a:pt x="4542409" y="323469"/>
                    <a:pt x="5076063" y="842645"/>
                  </a:cubicBezTo>
                  <a:cubicBezTo>
                    <a:pt x="5628005" y="1379601"/>
                    <a:pt x="5937504" y="2085975"/>
                    <a:pt x="5947664" y="2831592"/>
                  </a:cubicBezTo>
                  <a:lnTo>
                    <a:pt x="5947664" y="4800346"/>
                  </a:lnTo>
                  <a:cubicBezTo>
                    <a:pt x="5907151" y="4890389"/>
                    <a:pt x="5831332" y="4977257"/>
                    <a:pt x="5689346" y="4997704"/>
                  </a:cubicBezTo>
                  <a:cubicBezTo>
                    <a:pt x="5831332" y="5018151"/>
                    <a:pt x="5907151" y="5105020"/>
                    <a:pt x="5947664" y="5195063"/>
                  </a:cubicBezTo>
                  <a:lnTo>
                    <a:pt x="5947664" y="8955405"/>
                  </a:lnTo>
                  <a:lnTo>
                    <a:pt x="277495" y="8955405"/>
                  </a:lnTo>
                  <a:close/>
                </a:path>
              </a:pathLst>
            </a:custGeom>
            <a:solidFill>
              <a:srgbClr val="402206"/>
            </a:solid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30473" y="603952"/>
            <a:ext cx="3085607" cy="9027043"/>
          </a:xfrm>
          <a:custGeom>
            <a:avLst/>
            <a:gdLst/>
            <a:ahLst/>
            <a:cxnLst/>
            <a:rect l="l" t="t" r="r" b="b"/>
            <a:pathLst>
              <a:path w="3085607" h="9027043">
                <a:moveTo>
                  <a:pt x="0" y="0"/>
                </a:moveTo>
                <a:lnTo>
                  <a:pt x="3085607" y="0"/>
                </a:lnTo>
                <a:lnTo>
                  <a:pt x="3085607" y="9027043"/>
                </a:lnTo>
                <a:lnTo>
                  <a:pt x="0" y="90270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 dirty="0"/>
          </a:p>
        </p:txBody>
      </p:sp>
      <p:sp>
        <p:nvSpPr>
          <p:cNvPr id="7" name="Freeform 7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80080" y="3206662"/>
            <a:ext cx="7679220" cy="6424334"/>
          </a:xfrm>
          <a:custGeom>
            <a:avLst/>
            <a:gdLst/>
            <a:ahLst/>
            <a:cxnLst/>
            <a:rect l="l" t="t" r="r" b="b"/>
            <a:pathLst>
              <a:path w="7679220" h="6424334">
                <a:moveTo>
                  <a:pt x="0" y="0"/>
                </a:moveTo>
                <a:lnTo>
                  <a:pt x="7679220" y="0"/>
                </a:lnTo>
                <a:lnTo>
                  <a:pt x="7679220" y="6424333"/>
                </a:lnTo>
                <a:lnTo>
                  <a:pt x="0" y="6424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76228" y="2006690"/>
            <a:ext cx="5206829" cy="100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Menedékjog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95748" y="3731979"/>
            <a:ext cx="5095988" cy="327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7"/>
              </a:lnSpc>
            </a:pPr>
            <a:r>
              <a:rPr lang="en-US" sz="230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Már az alapítási mondákban szerepet játszik</a:t>
            </a:r>
          </a:p>
          <a:p>
            <a:pPr algn="l">
              <a:lnSpc>
                <a:spcPts val="3227"/>
              </a:lnSpc>
            </a:pPr>
            <a:r>
              <a:rPr lang="en-US" sz="230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Ortygia liget</a:t>
            </a:r>
          </a:p>
          <a:p>
            <a:pPr algn="l">
              <a:lnSpc>
                <a:spcPts val="3227"/>
              </a:lnSpc>
            </a:pPr>
            <a:r>
              <a:rPr lang="en-US" sz="230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 menedékterület határai nem feltétlen estek egybe a szentély határaival</a:t>
            </a:r>
          </a:p>
          <a:p>
            <a:pPr algn="l">
              <a:lnSpc>
                <a:spcPts val="3227"/>
              </a:lnSpc>
            </a:pPr>
            <a:r>
              <a:rPr lang="en-US" sz="230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Politikai menekültek, adósok és a szökött rabszolgák</a:t>
            </a:r>
          </a:p>
          <a:p>
            <a:pPr algn="l">
              <a:lnSpc>
                <a:spcPts val="3227"/>
              </a:lnSpc>
            </a:pPr>
            <a:r>
              <a:rPr lang="en-US" sz="230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Megabysos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127401" y="2179585"/>
            <a:ext cx="5206829" cy="194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Kultusz és ünnepek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27401" y="4785531"/>
            <a:ext cx="6018416" cy="3018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1"/>
              </a:lnSpc>
            </a:pPr>
            <a:r>
              <a:rPr lang="en-US" sz="286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Artemisia</a:t>
            </a:r>
          </a:p>
          <a:p>
            <a:pPr algn="l">
              <a:lnSpc>
                <a:spcPts val="4011"/>
              </a:lnSpc>
            </a:pPr>
            <a:r>
              <a:rPr lang="en-US" sz="286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Atlétikai és zenei versenyek</a:t>
            </a:r>
          </a:p>
          <a:p>
            <a:pPr algn="l">
              <a:lnSpc>
                <a:spcPts val="4011"/>
              </a:lnSpc>
            </a:pPr>
            <a:endParaRPr lang="en-US" sz="2865">
              <a:solidFill>
                <a:srgbClr val="402206"/>
              </a:solidFill>
              <a:latin typeface="Ossem Rust"/>
              <a:ea typeface="Ossem Rust"/>
              <a:cs typeface="Ossem Rust"/>
              <a:sym typeface="Ossem Rust"/>
            </a:endParaRPr>
          </a:p>
          <a:p>
            <a:pPr algn="l">
              <a:lnSpc>
                <a:spcPts val="4011"/>
              </a:lnSpc>
            </a:pPr>
            <a:r>
              <a:rPr lang="en-US" sz="286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Artemisz születésnapja</a:t>
            </a:r>
          </a:p>
          <a:p>
            <a:pPr algn="l">
              <a:lnSpc>
                <a:spcPts val="4011"/>
              </a:lnSpc>
            </a:pPr>
            <a:r>
              <a:rPr lang="en-US" sz="286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Thargélion hónap 6. napja</a:t>
            </a:r>
          </a:p>
          <a:p>
            <a:pPr algn="l">
              <a:lnSpc>
                <a:spcPts val="4011"/>
              </a:lnSpc>
            </a:pPr>
            <a:r>
              <a:rPr lang="en-US" sz="2865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Ortygia liget</a:t>
            </a:r>
          </a:p>
        </p:txBody>
      </p:sp>
      <p:sp>
        <p:nvSpPr>
          <p:cNvPr id="9" name="Freeform 9"/>
          <p:cNvSpPr/>
          <p:nvPr/>
        </p:nvSpPr>
        <p:spPr>
          <a:xfrm>
            <a:off x="7699748" y="3337854"/>
            <a:ext cx="8971893" cy="4687814"/>
          </a:xfrm>
          <a:custGeom>
            <a:avLst/>
            <a:gdLst/>
            <a:ahLst/>
            <a:cxnLst/>
            <a:rect l="l" t="t" r="r" b="b"/>
            <a:pathLst>
              <a:path w="8971893" h="4687814">
                <a:moveTo>
                  <a:pt x="0" y="0"/>
                </a:moveTo>
                <a:lnTo>
                  <a:pt x="8971893" y="0"/>
                </a:lnTo>
                <a:lnTo>
                  <a:pt x="8971893" y="4687814"/>
                </a:lnTo>
                <a:lnTo>
                  <a:pt x="0" y="4687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6385" y="1796064"/>
            <a:ext cx="14299384" cy="7052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23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Ebben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időben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kis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zavargás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támadt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(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Úr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)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tanítása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miatt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24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Egy Demeter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nevű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ezüstműves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ezüst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Artemisz-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templomocskák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készítésével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jelentős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keresethez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juttatta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iparosokat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25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Összehívta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őket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meg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hasonló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foglalkozásúakat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így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szólt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hozzájuk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: „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Emberek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tudjátok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mesterség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biztosítja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jólétünket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26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Látjátok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halljátok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is,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Pál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okoskodásaival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nemcsak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Efezusban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majdnem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egész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Ázsiában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nagy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tömegeket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meggyőzött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tanítja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kézzel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alkotott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istenek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nincsenek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27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De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nemcsak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veszély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fenyeget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szakmánk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tönkremegy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nagy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istennőnek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Artemisznek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templomát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is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semmibe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veszik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csorbát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szenved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fölsége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pedig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egész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Ázsia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sőt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egész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világ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tiszteli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.”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28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Amikor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hallották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dühbe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jöttek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s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így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kiabáltak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: „Nagy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efezusiak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Artemisze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!”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29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egész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városban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nagy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lett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felfordulás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Egy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emberként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színházba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rohantak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s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macedóniai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Gájuszt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Arisztarchuszt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Pál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kísérőit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is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magukkal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hurcolták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30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Pál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népgyűlésbe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akart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menni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de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tanítványok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engedték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31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Néhány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ázsiai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főtisztviselő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aki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csak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barátja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volt,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üzenetet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küldött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neki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kérték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ne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menjen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színházba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32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Ott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ugyanis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összevissza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kiabáltak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egész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gyűlés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csupa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izgatottság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volt,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legtöbbje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tudta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miért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jöttek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össze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33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Végül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tömegből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előcitálták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Sándort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akit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zsidók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előretuszkoltak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Sándor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intett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kezével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meg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akarja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magyarázni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népnek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dolgot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34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De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amikor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észrevették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zsidó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lármázni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kezdtek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s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vagy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két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óráig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emberként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ordították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: „Nagy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efezusiak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Artemisze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!”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35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Végül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jegyző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csillapította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le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tömeget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ezekkel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szavakkal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: „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Efezusi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férfiak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! Ki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aki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ne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tudná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Efezus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nagy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Artemisz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templomának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városa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égből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alászállt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szobrának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őre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?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36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Minthogy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eziránt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senkinek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sincs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kétsége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le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kell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csillapodnotok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szabad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semmit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elhamarkodnotok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37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Idehurcoltátok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ezeket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embereket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noha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templomrablók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istennőnket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sem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káromolták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38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tehát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Demeternek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vele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tartó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többi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mesterembernek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van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valami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panaszuk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valaki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ellen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vannak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törvénynapok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helytartók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tegyenek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panaszt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ott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39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Ha meg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valami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más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bajotok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van,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törvényes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népgyűlésen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lehet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elintézni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 </a:t>
            </a:r>
            <a:r>
              <a:rPr lang="en-US" sz="1400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40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Mert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különben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annak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veszélynek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tesszük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ki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magunkat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hogy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mai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zavargás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miatt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bevádolnak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bennünket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nincs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semmi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érvünk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,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amivel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megokolhatnánk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csődületet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.”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Ezekkel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szavakkal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feloszlatta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 a </a:t>
            </a:r>
            <a:r>
              <a:rPr lang="en-US" sz="2053" dirty="0" err="1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gyűlést</a:t>
            </a:r>
            <a:r>
              <a:rPr lang="en-US" sz="2053" dirty="0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.”</a:t>
            </a:r>
          </a:p>
        </p:txBody>
      </p:sp>
      <p:sp>
        <p:nvSpPr>
          <p:cNvPr id="8" name="Freeform 8"/>
          <p:cNvSpPr/>
          <p:nvPr/>
        </p:nvSpPr>
        <p:spPr>
          <a:xfrm rot="-2344350">
            <a:off x="16971689" y="7573595"/>
            <a:ext cx="1975104" cy="4114800"/>
          </a:xfrm>
          <a:custGeom>
            <a:avLst/>
            <a:gdLst/>
            <a:ahLst/>
            <a:cxnLst/>
            <a:rect l="l" t="t" r="r" b="b"/>
            <a:pathLst>
              <a:path w="1975104" h="4114800">
                <a:moveTo>
                  <a:pt x="0" y="0"/>
                </a:moveTo>
                <a:lnTo>
                  <a:pt x="1975104" y="0"/>
                </a:lnTo>
                <a:lnTo>
                  <a:pt x="19751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243763" y="827455"/>
            <a:ext cx="9800474" cy="100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Szent Pál Efezusban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9998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127401" y="3448672"/>
            <a:ext cx="5206829" cy="194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A szentély végnapjai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27401" y="5890364"/>
            <a:ext cx="4243844" cy="1930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27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Kr. u. 263-ban a gótok lerohanják Efezust</a:t>
            </a:r>
          </a:p>
          <a:p>
            <a:pPr algn="l">
              <a:lnSpc>
                <a:spcPts val="3854"/>
              </a:lnSpc>
            </a:pPr>
            <a:r>
              <a:rPr lang="en-US" sz="27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Kr. u. 391</a:t>
            </a:r>
          </a:p>
          <a:p>
            <a:pPr algn="l">
              <a:lnSpc>
                <a:spcPts val="3854"/>
              </a:lnSpc>
            </a:pPr>
            <a:r>
              <a:rPr lang="en-US" sz="27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Aranyszájú Szent János</a:t>
            </a:r>
          </a:p>
        </p:txBody>
      </p:sp>
      <p:sp>
        <p:nvSpPr>
          <p:cNvPr id="9" name="Freeform 9"/>
          <p:cNvSpPr/>
          <p:nvPr/>
        </p:nvSpPr>
        <p:spPr>
          <a:xfrm>
            <a:off x="5973618" y="3999788"/>
            <a:ext cx="10960986" cy="5631207"/>
          </a:xfrm>
          <a:custGeom>
            <a:avLst/>
            <a:gdLst/>
            <a:ahLst/>
            <a:cxnLst/>
            <a:rect l="l" t="t" r="r" b="b"/>
            <a:pathLst>
              <a:path w="10960986" h="5631207">
                <a:moveTo>
                  <a:pt x="0" y="0"/>
                </a:moveTo>
                <a:lnTo>
                  <a:pt x="10960987" y="0"/>
                </a:lnTo>
                <a:lnTo>
                  <a:pt x="10960987" y="5631207"/>
                </a:lnTo>
                <a:lnTo>
                  <a:pt x="0" y="563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0473" y="656005"/>
            <a:ext cx="15931804" cy="8974990"/>
            <a:chOff x="0" y="0"/>
            <a:chExt cx="4196031" cy="23637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96031" cy="2363783"/>
            </a:xfrm>
            <a:custGeom>
              <a:avLst/>
              <a:gdLst/>
              <a:ahLst/>
              <a:cxnLst/>
              <a:rect l="l" t="t" r="r" b="b"/>
              <a:pathLst>
                <a:path w="4196031" h="2363783">
                  <a:moveTo>
                    <a:pt x="24783" y="0"/>
                  </a:moveTo>
                  <a:lnTo>
                    <a:pt x="4171248" y="0"/>
                  </a:lnTo>
                  <a:cubicBezTo>
                    <a:pt x="4184935" y="0"/>
                    <a:pt x="4196031" y="11096"/>
                    <a:pt x="4196031" y="24783"/>
                  </a:cubicBezTo>
                  <a:lnTo>
                    <a:pt x="4196031" y="2339000"/>
                  </a:lnTo>
                  <a:cubicBezTo>
                    <a:pt x="4196031" y="2352688"/>
                    <a:pt x="4184935" y="2363783"/>
                    <a:pt x="4171248" y="2363783"/>
                  </a:cubicBezTo>
                  <a:lnTo>
                    <a:pt x="24783" y="2363783"/>
                  </a:lnTo>
                  <a:cubicBezTo>
                    <a:pt x="11096" y="2363783"/>
                    <a:pt x="0" y="2352688"/>
                    <a:pt x="0" y="2339000"/>
                  </a:cubicBezTo>
                  <a:lnTo>
                    <a:pt x="0" y="24783"/>
                  </a:lnTo>
                  <a:cubicBezTo>
                    <a:pt x="0" y="11096"/>
                    <a:pt x="11096" y="0"/>
                    <a:pt x="24783" y="0"/>
                  </a:cubicBezTo>
                  <a:close/>
                </a:path>
              </a:pathLst>
            </a:custGeom>
            <a:solidFill>
              <a:srgbClr val="FA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196031" cy="245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36009">
            <a:off x="9311605" y="9453777"/>
            <a:ext cx="5873887" cy="5088255"/>
          </a:xfrm>
          <a:custGeom>
            <a:avLst/>
            <a:gdLst/>
            <a:ahLst/>
            <a:cxnLst/>
            <a:rect l="l" t="t" r="r" b="b"/>
            <a:pathLst>
              <a:path w="5873887" h="5088255">
                <a:moveTo>
                  <a:pt x="0" y="0"/>
                </a:moveTo>
                <a:lnTo>
                  <a:pt x="5873887" y="0"/>
                </a:lnTo>
                <a:lnTo>
                  <a:pt x="5873887" y="5088255"/>
                </a:lnTo>
                <a:lnTo>
                  <a:pt x="0" y="50882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6" name="Freeform 6"/>
          <p:cNvSpPr/>
          <p:nvPr/>
        </p:nvSpPr>
        <p:spPr>
          <a:xfrm rot="9434117">
            <a:off x="-1156776" y="-2423587"/>
            <a:ext cx="4725128" cy="4093142"/>
          </a:xfrm>
          <a:custGeom>
            <a:avLst/>
            <a:gdLst/>
            <a:ahLst/>
            <a:cxnLst/>
            <a:rect l="l" t="t" r="r" b="b"/>
            <a:pathLst>
              <a:path w="4725128" h="4093142">
                <a:moveTo>
                  <a:pt x="0" y="0"/>
                </a:moveTo>
                <a:lnTo>
                  <a:pt x="4725128" y="0"/>
                </a:lnTo>
                <a:lnTo>
                  <a:pt x="4725128" y="4093142"/>
                </a:lnTo>
                <a:lnTo>
                  <a:pt x="0" y="409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842" r="-3684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05788" y="3013759"/>
            <a:ext cx="3848908" cy="6244541"/>
          </a:xfrm>
          <a:custGeom>
            <a:avLst/>
            <a:gdLst/>
            <a:ahLst/>
            <a:cxnLst/>
            <a:rect l="l" t="t" r="r" b="b"/>
            <a:pathLst>
              <a:path w="3848908" h="6244541">
                <a:moveTo>
                  <a:pt x="0" y="0"/>
                </a:moveTo>
                <a:lnTo>
                  <a:pt x="3848908" y="0"/>
                </a:lnTo>
                <a:lnTo>
                  <a:pt x="3848908" y="6244541"/>
                </a:lnTo>
                <a:lnTo>
                  <a:pt x="0" y="6244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779109" y="4151786"/>
            <a:ext cx="4824922" cy="5044237"/>
          </a:xfrm>
          <a:custGeom>
            <a:avLst/>
            <a:gdLst/>
            <a:ahLst/>
            <a:cxnLst/>
            <a:rect l="l" t="t" r="r" b="b"/>
            <a:pathLst>
              <a:path w="4824922" h="5044237">
                <a:moveTo>
                  <a:pt x="0" y="0"/>
                </a:moveTo>
                <a:lnTo>
                  <a:pt x="4824922" y="0"/>
                </a:lnTo>
                <a:lnTo>
                  <a:pt x="4824922" y="5044237"/>
                </a:lnTo>
                <a:lnTo>
                  <a:pt x="0" y="50442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598243" y="2006330"/>
            <a:ext cx="14996263" cy="100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0"/>
              </a:lnSpc>
            </a:pPr>
            <a:r>
              <a:rPr lang="en-US" sz="7739">
                <a:solidFill>
                  <a:srgbClr val="402206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Efezus, mint keresztény zarándokhely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24126" y="3608111"/>
            <a:ext cx="4243844" cy="3013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4"/>
              </a:lnSpc>
            </a:pPr>
            <a:r>
              <a:rPr lang="en-US" sz="28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Szent János evangélista bazilikája</a:t>
            </a:r>
          </a:p>
          <a:p>
            <a:pPr algn="l">
              <a:lnSpc>
                <a:spcPts val="3994"/>
              </a:lnSpc>
            </a:pPr>
            <a:r>
              <a:rPr lang="en-US" sz="28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Porcsoda és értékes ereklyék</a:t>
            </a:r>
          </a:p>
          <a:p>
            <a:pPr algn="l">
              <a:lnSpc>
                <a:spcPts val="3994"/>
              </a:lnSpc>
            </a:pPr>
            <a:r>
              <a:rPr lang="en-US" sz="28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Hét Alvó temetője</a:t>
            </a:r>
          </a:p>
          <a:p>
            <a:pPr algn="l">
              <a:lnSpc>
                <a:spcPts val="3994"/>
              </a:lnSpc>
            </a:pPr>
            <a:r>
              <a:rPr lang="en-US" sz="2853">
                <a:solidFill>
                  <a:srgbClr val="402206"/>
                </a:solidFill>
                <a:latin typeface="Ossem Rust"/>
                <a:ea typeface="Ossem Rust"/>
                <a:cs typeface="Ossem Rust"/>
                <a:sym typeface="Ossem Rust"/>
              </a:rPr>
              <a:t>Emmerich Anna Katalin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785</Words>
  <Application>Microsoft Office PowerPoint</Application>
  <PresentationFormat>Benutzerdefiniert</PresentationFormat>
  <Paragraphs>60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Calibri</vt:lpstr>
      <vt:lpstr>Ossem Rust</vt:lpstr>
      <vt:lpstr>Arial</vt:lpstr>
      <vt:lpstr>Londrina Solid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Scrapbook illustrated Ancient Greece history presentation</dc:title>
  <dc:creator>Acer I5</dc:creator>
  <cp:lastModifiedBy>Karolin Spissich</cp:lastModifiedBy>
  <cp:revision>6</cp:revision>
  <dcterms:created xsi:type="dcterms:W3CDTF">2006-08-16T00:00:00Z</dcterms:created>
  <dcterms:modified xsi:type="dcterms:W3CDTF">2026-04-23T11:45:49Z</dcterms:modified>
  <dc:identifier>DAHHS6GRnJw</dc:identifier>
</cp:coreProperties>
</file>