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70" r:id="rId5"/>
    <p:sldId id="271" r:id="rId6"/>
    <p:sldId id="259" r:id="rId7"/>
    <p:sldId id="260" r:id="rId8"/>
    <p:sldId id="272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9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07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User-uploaded outline: A görög polisz keleten.docx (overall structure and embedded figures).
- Embedded image from the document: Seuso-kincs Achilleus-tál with Athena–Poseidon contest.
- Core claims summarized from Kulin Veronika, Robin Hard, Giulia Sissa–Marcel Detienne, Robert Parker, Richard Buxton, Vincent Scully, Amy C. Smith, Adrian Kelly–Christopher Metcalf.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Claims from user outline, synthesizing: Kulin Veronika, Athéna győzelme; Robin Hard, The Routledge Handbook of Greek Mythology; Giulia Sissa and Marcel Detienne, The Daily Life of the Greek Gods; Richard Buxton, The Complete World of Greek Mythology.
- Embedded images from the outline: athéni tetradrachma (Hoppál Krisztina alapján) and Naples cameo (Kulin cikk képi anyaga).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Kulin Veronika, Athéna győzelme: vita tárgya, gifts, judicial language, Seuso bowl.
- Robin Hard, Athena section: core variants of the contest.
- Giulia Sissa and Marcel Detienne: legal-political reading of the contest.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Robin Hard: the sea in the Erechtheion and Athene's olive visible in Pausanias' time.
- Irene Polinskaya: example of an olive tree in the Erechtheion on the Athenian Acropolis.
- Giulia Sissa and Marcel Detienne: Pandroseion as the place of the sacred olives.
- Images from the user document: Parthenon west pediment reconstruction and cameo.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Kulin Veronika, Athéna győzelme: Herodotus VIII.55 and the regrowth of the sacred olive.
- Robin Hard: Pausanias' report of the olive and its regrowth after the Persian sack.
- Image from user document: Jacques Carrey 1674 drawing.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Kulin Veronika: oil as Attica's main product; olive branch as early symbol of Athens; moriai.
- Richard Buxton: the olive as Athena's tree and element of Athenian prosperity.
- Embedded image from user document via Hoppál Krisztina, Római pénzek Jáváról (atheni tetradrachm type).
- Embedded image from user document: Antoninus Pius medallion.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Kulin Veronika, Athéna győzelme: development of the iconographic schemata, Parthenon west pediment, Medici/Naples cameo, Antoninus and later mosaics, olive branch as peace-symbol.
- All four visuals extracted from the user-uploaded outline and linked there to Kulin's image sequence.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Irene Polinskaya, A Local History of Greek Polytheism: discussion of Herodotus 5.84–5.85, Damia and Auxesia, Attic olive wood, and the “war of claims”.
- Slide structure based on the user outline.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Robert Parker, Polytheism and Society at Athens: Athena protects olives because they are Athens' national symbol; Zeus Morios as guardian of olive trees.
- Images from the user document: atheni tetradrachm and relief panel.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 outline section on „eredeti forrás” built from Hard and Sissa–Detienne.
- Kulin Veronika for Herodotus VIII.55 and later reception.
- Primary-source names are listed according to the user materials: Herodotus, Pausanias, (Pseudo-)Apollodorus, Varro via Augustine, Euripides, Sophocles.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Synthesis of the entire uploaded outline and the cited works: Kulin, Hard, Sissa–Detienne, Parker, Buxton, Polinskaya, Smith, Scully, Kelly–Metcalf.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Source list compiled from the user-uploaded outline document and the uploaded PDFs/books themselves.
- Primary-source list reflects the ancient authors explicitly discussed in the outline and associated books.
- Secondary list limited to materials actually used in the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A5FE8-6E9D-E94D-9264-2A41BC4B4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8A7EF1-FD47-EA73-EE3A-1E20D70E11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D65CAF-BF50-BDB1-D419-DDF4D2F73D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Source list compiled from the user-uploaded outline document and the uploaded PDFs/books themselves.
- Primary-source list reflects the ancient authors explicitly discussed in the outline and associated books.
- Secondary list limited to materials actually used in the deck.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576ED-F812-9E32-5FE4-E6D4C76634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219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acred-texts.com/cla/hh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ocx_media/image2.png"/>
          <p:cNvPicPr>
            <a:picLocks noChangeAspect="1"/>
          </p:cNvPicPr>
          <p:nvPr/>
        </p:nvPicPr>
        <p:blipFill>
          <a:blip r:embed="rId3"/>
          <a:srcRect l="10538" r="10538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0510"/>
            <a:ext cx="12191695" cy="6858000"/>
          </a:xfrm>
          <a:prstGeom prst="rect">
            <a:avLst/>
          </a:prstGeom>
          <a:solidFill>
            <a:srgbClr val="F4F0E8">
              <a:alpha val="78000"/>
            </a:srgbClr>
          </a:solidFill>
          <a:ln w="12700">
            <a:solidFill>
              <a:srgbClr val="F4F0E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1"/>
          <p:cNvSpPr/>
          <p:nvPr/>
        </p:nvSpPr>
        <p:spPr>
          <a:xfrm>
            <a:off x="502920" y="696310"/>
            <a:ext cx="5852160" cy="4754880"/>
          </a:xfrm>
          <a:prstGeom prst="rect">
            <a:avLst/>
          </a:prstGeom>
          <a:solidFill>
            <a:srgbClr val="FFFFFF">
              <a:alpha val="8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2"/>
          <p:cNvSpPr/>
          <p:nvPr/>
        </p:nvSpPr>
        <p:spPr>
          <a:xfrm>
            <a:off x="749808" y="914400"/>
            <a:ext cx="3291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ATHÉNÉ MORIA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749808" y="1234440"/>
            <a:ext cx="4937760" cy="1874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olajfa mítosza,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kultusza és politikája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Athénban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768096" y="3456432"/>
            <a:ext cx="4389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68096" y="3913632"/>
            <a:ext cx="4892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Fő kérdés: hogyan lett az olajfa egyszerre Athéné </a:t>
            </a:r>
            <a:r>
              <a:rPr lang="en-US" sz="1800" i="1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ajándéka</a:t>
            </a:r>
            <a:r>
              <a:rPr lang="en-US" sz="1800" i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, </a:t>
            </a:r>
            <a:r>
              <a:rPr lang="en-US" sz="1800" i="1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</a:t>
            </a:r>
            <a:r>
              <a:rPr lang="en-US" sz="1800" i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jelképe és az akropoliszi emlékezet hordozója?</a:t>
            </a:r>
            <a:endParaRPr lang="en-US" sz="1800" i="1" dirty="0"/>
          </a:p>
        </p:txBody>
      </p:sp>
      <p:sp>
        <p:nvSpPr>
          <p:cNvPr id="9" name="Text 6"/>
          <p:cNvSpPr/>
          <p:nvPr/>
        </p:nvSpPr>
        <p:spPr>
          <a:xfrm>
            <a:off x="768096" y="4873752"/>
            <a:ext cx="2743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görög polisz keleten</a:t>
            </a:r>
            <a:endParaRPr lang="en-US" sz="1200" dirty="0"/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5" y="347472"/>
            <a:ext cx="12191695" cy="6858000"/>
          </a:xfrm>
          <a:prstGeom prst="rect">
            <a:avLst/>
          </a:prstGeom>
          <a:solidFill>
            <a:srgbClr val="F4F0E8"/>
          </a:solidFill>
          <a:ln w="12700">
            <a:solidFill>
              <a:srgbClr val="F4F0E8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3" name="Shape 1"/>
          <p:cNvSpPr/>
          <p:nvPr/>
        </p:nvSpPr>
        <p:spPr>
          <a:xfrm>
            <a:off x="320040" y="502920"/>
            <a:ext cx="11521440" cy="0"/>
          </a:xfrm>
          <a:prstGeom prst="line">
            <a:avLst/>
          </a:prstGeom>
          <a:noFill/>
          <a:ln w="12700">
            <a:solidFill>
              <a:srgbClr val="68734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Text 2"/>
          <p:cNvSpPr/>
          <p:nvPr/>
        </p:nvSpPr>
        <p:spPr>
          <a:xfrm>
            <a:off x="411480" y="146304"/>
            <a:ext cx="4389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ATHÉNÉ MORIA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11480" y="603504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Miért fontos ez a mítosz?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02920" y="1234440"/>
            <a:ext cx="3840480" cy="3611880"/>
          </a:xfrm>
          <a:prstGeom prst="roundRect">
            <a:avLst>
              <a:gd name="adj" fmla="val 2025"/>
            </a:avLst>
          </a:prstGeom>
          <a:solidFill>
            <a:srgbClr val="FCFAF6"/>
          </a:solidFill>
          <a:ln w="12700">
            <a:solidFill>
              <a:srgbClr val="D8D1C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667512" y="1362456"/>
            <a:ext cx="3511296" cy="3355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Tézis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olajfa nem egyszerű attribútum, hanem egyszerre: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eredetmítosz,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szent topográfia,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városi-politikai jel.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26280" y="1335024"/>
            <a:ext cx="4023360" cy="41148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25730" indent="-125730"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Athéné ajándéka adja meg Athén patrónusát és identitását.</a:t>
            </a:r>
            <a:endParaRPr lang="en-US" sz="1800" dirty="0"/>
          </a:p>
          <a:p>
            <a:pPr marL="125730" indent="-125730"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akropoliszi olajfa „bizonyíték”: a vita látható nyoma a szent térben.</a:t>
            </a:r>
            <a:endParaRPr lang="en-US" sz="1800" dirty="0"/>
          </a:p>
          <a:p>
            <a:pPr marL="125730" indent="-125730"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olajfa Attika fő terménye, ezért a mítosz gazdasági és politikai olvasatot is hordoz.</a:t>
            </a:r>
            <a:endParaRPr lang="en-US" sz="1800" dirty="0"/>
          </a:p>
          <a:p>
            <a:pPr marL="125730" indent="-125730"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későbbi képi hagyományban a „harc” egyre inkább békés, jogi döntéssé és városi önreprezentációvá alakul.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82764" y="4519456"/>
            <a:ext cx="7220972" cy="1927065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10" name="Image 0" descr="/mnt/data/docx_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660" y="4636010"/>
            <a:ext cx="6627152" cy="169142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 flipH="1">
            <a:off x="3657600" y="6281926"/>
            <a:ext cx="1143000" cy="3749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8640031" y="1050002"/>
            <a:ext cx="2963705" cy="3028221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13" name="Image 1" descr="/mnt/data/docx_media/imag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4709" y="1133855"/>
            <a:ext cx="2205821" cy="2916937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8961120" y="4864608"/>
            <a:ext cx="264261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950" dirty="0"/>
          </a:p>
        </p:txBody>
      </p:sp>
      <p:sp>
        <p:nvSpPr>
          <p:cNvPr id="15" name="Text 11"/>
          <p:cNvSpPr/>
          <p:nvPr/>
        </p:nvSpPr>
        <p:spPr>
          <a:xfrm>
            <a:off x="411480" y="6473952"/>
            <a:ext cx="11247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Kulin 2021; Hard 2004; Sissa–Detienne 2000; Buxton 2004</a:t>
            </a:r>
            <a:endParaRPr lang="en-US" sz="950" dirty="0"/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E022F798-F489-F37A-EDC6-483AF6ECC82A}"/>
              </a:ext>
            </a:extLst>
          </p:cNvPr>
          <p:cNvSpPr txBox="1"/>
          <p:nvPr/>
        </p:nvSpPr>
        <p:spPr>
          <a:xfrm>
            <a:off x="8800575" y="742225"/>
            <a:ext cx="2642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Kámea</a:t>
            </a:r>
            <a:r>
              <a:rPr lang="en-US" sz="1400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: </a:t>
            </a:r>
            <a:r>
              <a:rPr lang="en-US" sz="1400" dirty="0" err="1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békés</a:t>
            </a:r>
            <a:r>
              <a:rPr lang="en-US" sz="1400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„</a:t>
            </a:r>
            <a:r>
              <a:rPr lang="en-US" sz="1400" dirty="0" err="1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szent</a:t>
            </a:r>
            <a:r>
              <a:rPr lang="en-US" sz="1400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400" dirty="0" err="1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eszmecsere</a:t>
            </a:r>
            <a:r>
              <a:rPr lang="en-US" sz="1400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”</a:t>
            </a:r>
            <a:endParaRPr lang="en-US" sz="1400" dirty="0"/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5" y="347472"/>
            <a:ext cx="12191695" cy="6858000"/>
          </a:xfrm>
          <a:prstGeom prst="rect">
            <a:avLst/>
          </a:prstGeom>
          <a:solidFill>
            <a:srgbClr val="F4F0E8"/>
          </a:solidFill>
          <a:ln w="12700">
            <a:solidFill>
              <a:srgbClr val="F4F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320040" y="502920"/>
            <a:ext cx="11521440" cy="0"/>
          </a:xfrm>
          <a:prstGeom prst="line">
            <a:avLst/>
          </a:prstGeom>
          <a:noFill/>
          <a:ln w="12700">
            <a:solidFill>
              <a:srgbClr val="68734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Text 2"/>
          <p:cNvSpPr/>
          <p:nvPr/>
        </p:nvSpPr>
        <p:spPr>
          <a:xfrm>
            <a:off x="411480" y="146304"/>
            <a:ext cx="4389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ATHÉNÉ MORIA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11480" y="603504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vetélkedés magja: miről szólt a vita?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355080" y="1051560"/>
            <a:ext cx="5349240" cy="4297680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7" name="Image 0" descr="/mnt/data/docx_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232" y="1963150"/>
            <a:ext cx="5202936" cy="230990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28232" y="5138928"/>
            <a:ext cx="520293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Achilleus-tál, Seuso-kincs — Athéné és Poszeidón vitája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640080" y="1325880"/>
            <a:ext cx="5212080" cy="4023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32715" indent="-132715"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tét változó: Attika birtoklása, a város alapítása vagy a város neve.</a:t>
            </a:r>
            <a:endParaRPr lang="en-US" sz="1900" dirty="0"/>
          </a:p>
          <a:p>
            <a:pPr marL="132715" indent="-132715"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Athéné ajándéka az olajfa; Poszeidóné a „tenger”, sós forrás vagy egyes változatokban a ló.</a:t>
            </a:r>
            <a:endParaRPr lang="en-US" sz="1900" dirty="0"/>
          </a:p>
          <a:p>
            <a:pPr marL="132715" indent="-132715"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döntés bírósági eljárásként jelenik meg: bírák, „bizonyítékok”, olykor szavazás.</a:t>
            </a:r>
            <a:endParaRPr lang="en-US" sz="1900" dirty="0"/>
          </a:p>
          <a:p>
            <a:pPr marL="132715" indent="-132715"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lényeg stabil: Athéné a hasznosabb, civilizációt hordozó ajándékkal nyer.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5989320" y="1234440"/>
            <a:ext cx="0" cy="4160520"/>
          </a:xfrm>
          <a:prstGeom prst="line">
            <a:avLst/>
          </a:prstGeom>
          <a:noFill/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Text 8"/>
          <p:cNvSpPr/>
          <p:nvPr/>
        </p:nvSpPr>
        <p:spPr>
          <a:xfrm>
            <a:off x="7200900" y="5545836"/>
            <a:ext cx="3657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„vita a terület fölött”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i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(eris peri tēs chōrēs)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11480" y="6473952"/>
            <a:ext cx="11247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Kulin 2021, 78–79; Hard 2004; Sissa–Detienne 2000</a:t>
            </a:r>
            <a:endParaRPr lang="en-US" sz="950" dirty="0"/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67294B4F-2100-1572-5BA6-88C3754F6A6C}"/>
              </a:ext>
            </a:extLst>
          </p:cNvPr>
          <p:cNvSpPr txBox="1"/>
          <p:nvPr/>
        </p:nvSpPr>
        <p:spPr>
          <a:xfrm>
            <a:off x="640080" y="4650059"/>
            <a:ext cx="5002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„</a:t>
            </a:r>
            <a:r>
              <a:rPr lang="el-GR" sz="2800" dirty="0" err="1"/>
              <a:t>ἔρις</a:t>
            </a:r>
            <a:r>
              <a:rPr lang="el-GR" sz="2800" dirty="0"/>
              <a:t> </a:t>
            </a:r>
            <a:r>
              <a:rPr lang="el-GR" sz="2800" dirty="0" err="1"/>
              <a:t>περὶ</a:t>
            </a:r>
            <a:r>
              <a:rPr lang="el-GR" sz="2800" dirty="0"/>
              <a:t> </a:t>
            </a:r>
            <a:r>
              <a:rPr lang="el-GR" sz="2800" dirty="0" err="1"/>
              <a:t>τῆς</a:t>
            </a:r>
            <a:r>
              <a:rPr lang="el-GR" sz="2800" dirty="0"/>
              <a:t> χώρας</a:t>
            </a:r>
            <a:r>
              <a:rPr lang="hu-HU" sz="2800" dirty="0"/>
              <a:t>”</a:t>
            </a:r>
          </a:p>
          <a:p>
            <a:pPr algn="ctr"/>
            <a:r>
              <a:rPr lang="hu-HU" sz="1200" i="1" dirty="0"/>
              <a:t>(Kulin 2004)</a:t>
            </a: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599F4AE-5D88-1392-6954-56D329C0E338}"/>
              </a:ext>
            </a:extLst>
          </p:cNvPr>
          <p:cNvSpPr/>
          <p:nvPr/>
        </p:nvSpPr>
        <p:spPr>
          <a:xfrm>
            <a:off x="0" y="33453"/>
            <a:ext cx="12191695" cy="6858000"/>
          </a:xfrm>
          <a:prstGeom prst="rect">
            <a:avLst/>
          </a:prstGeom>
          <a:solidFill>
            <a:srgbClr val="F4F0E8"/>
          </a:solidFill>
          <a:ln w="12700">
            <a:solidFill>
              <a:srgbClr val="F4F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D10FE3F-6881-189F-8A0B-5B9CFE33FD77}"/>
              </a:ext>
            </a:extLst>
          </p:cNvPr>
          <p:cNvSpPr/>
          <p:nvPr/>
        </p:nvSpPr>
        <p:spPr>
          <a:xfrm>
            <a:off x="320040" y="502920"/>
            <a:ext cx="11521440" cy="0"/>
          </a:xfrm>
          <a:prstGeom prst="line">
            <a:avLst/>
          </a:prstGeom>
          <a:noFill/>
          <a:ln w="12700">
            <a:solidFill>
              <a:srgbClr val="68734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E31E6609-1AA3-D944-361B-144B08DED748}"/>
              </a:ext>
            </a:extLst>
          </p:cNvPr>
          <p:cNvSpPr txBox="1"/>
          <p:nvPr/>
        </p:nvSpPr>
        <p:spPr>
          <a:xfrm>
            <a:off x="404122" y="124112"/>
            <a:ext cx="4253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ATHÉNÉ MORIA</a:t>
            </a:r>
            <a:endParaRPr lang="en-US" sz="1200" dirty="0"/>
          </a:p>
        </p:txBody>
      </p:sp>
      <p:pic>
        <p:nvPicPr>
          <p:cNvPr id="10" name="Kép 9" descr="A képen szöveg, ruházat, poszter, nő látható&#10;&#10;Automatikusan generált leírás">
            <a:extLst>
              <a:ext uri="{FF2B5EF4-FFF2-40B4-BE49-F238E27FC236}">
                <a16:creationId xmlns:a16="http://schemas.microsoft.com/office/drawing/2014/main" id="{FF03B09C-31D6-8BC9-D16A-46009147B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589" y="633351"/>
            <a:ext cx="6332425" cy="5591297"/>
          </a:xfrm>
          <a:prstGeom prst="rect">
            <a:avLst/>
          </a:prstGeom>
        </p:spPr>
      </p:pic>
      <p:sp>
        <p:nvSpPr>
          <p:cNvPr id="11" name="Szövegdoboz 10">
            <a:extLst>
              <a:ext uri="{FF2B5EF4-FFF2-40B4-BE49-F238E27FC236}">
                <a16:creationId xmlns:a16="http://schemas.microsoft.com/office/drawing/2014/main" id="{E86C0F98-26CE-F0C1-FA75-2B23D88B91F2}"/>
              </a:ext>
            </a:extLst>
          </p:cNvPr>
          <p:cNvSpPr txBox="1"/>
          <p:nvPr/>
        </p:nvSpPr>
        <p:spPr>
          <a:xfrm>
            <a:off x="404122" y="6479972"/>
            <a:ext cx="110064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Buxton 2004</a:t>
            </a:r>
            <a:endParaRPr lang="hu-HU" sz="10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hape 4">
            <a:extLst>
              <a:ext uri="{FF2B5EF4-FFF2-40B4-BE49-F238E27FC236}">
                <a16:creationId xmlns:a16="http://schemas.microsoft.com/office/drawing/2014/main" id="{B7FD5152-044C-B26C-BB1C-2CBCFEF01745}"/>
              </a:ext>
            </a:extLst>
          </p:cNvPr>
          <p:cNvSpPr/>
          <p:nvPr/>
        </p:nvSpPr>
        <p:spPr>
          <a:xfrm>
            <a:off x="320041" y="604730"/>
            <a:ext cx="4893090" cy="5619911"/>
          </a:xfrm>
          <a:prstGeom prst="roundRect">
            <a:avLst>
              <a:gd name="adj" fmla="val 2025"/>
            </a:avLst>
          </a:prstGeom>
          <a:solidFill>
            <a:srgbClr val="FCFAF6"/>
          </a:solidFill>
          <a:ln w="12700">
            <a:solidFill>
              <a:srgbClr val="D8D1C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hu-HU"/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91010A6B-7188-3712-C8B3-205E7ECA39C3}"/>
              </a:ext>
            </a:extLst>
          </p:cNvPr>
          <p:cNvSpPr txBox="1"/>
          <p:nvPr/>
        </p:nvSpPr>
        <p:spPr>
          <a:xfrm>
            <a:off x="404122" y="1620775"/>
            <a:ext cx="47144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effectLst/>
              </a:rPr>
              <a:t>The </a:t>
            </a:r>
            <a:r>
              <a:rPr lang="hu-HU" dirty="0" err="1">
                <a:effectLst/>
              </a:rPr>
              <a:t>mythical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Athenian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king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Kekrops</a:t>
            </a:r>
            <a:r>
              <a:rPr lang="hu-HU" dirty="0">
                <a:effectLst/>
              </a:rPr>
              <a:t>, </a:t>
            </a:r>
            <a:r>
              <a:rPr lang="hu-HU" dirty="0" err="1">
                <a:effectLst/>
              </a:rPr>
              <a:t>whose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earthborn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quality</a:t>
            </a:r>
            <a:r>
              <a:rPr lang="hu-HU" dirty="0">
                <a:effectLst/>
              </a:rPr>
              <a:t> is </a:t>
            </a:r>
            <a:r>
              <a:rPr lang="hu-HU" dirty="0" err="1">
                <a:effectLst/>
              </a:rPr>
              <a:t>expressed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by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his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partially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snaky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form</a:t>
            </a:r>
            <a:r>
              <a:rPr lang="hu-HU" dirty="0">
                <a:effectLst/>
              </a:rPr>
              <a:t>, is here </a:t>
            </a:r>
            <a:r>
              <a:rPr lang="hu-HU" dirty="0" err="1">
                <a:effectLst/>
              </a:rPr>
              <a:t>seen</a:t>
            </a:r>
            <a:r>
              <a:rPr lang="hu-HU" dirty="0">
                <a:effectLst/>
              </a:rPr>
              <a:t> in </a:t>
            </a:r>
            <a:r>
              <a:rPr lang="hu-HU" dirty="0" err="1">
                <a:effectLst/>
              </a:rPr>
              <a:t>the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company</a:t>
            </a:r>
            <a:r>
              <a:rPr lang="hu-HU" dirty="0">
                <a:effectLst/>
              </a:rPr>
              <a:t> of </a:t>
            </a:r>
            <a:r>
              <a:rPr lang="hu-HU" dirty="0" err="1">
                <a:effectLst/>
              </a:rPr>
              <a:t>Athene</a:t>
            </a:r>
            <a:r>
              <a:rPr lang="hu-HU" dirty="0">
                <a:effectLst/>
              </a:rPr>
              <a:t>. </a:t>
            </a:r>
            <a:r>
              <a:rPr lang="hu-HU" dirty="0" err="1">
                <a:effectLst/>
              </a:rPr>
              <a:t>Between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them</a:t>
            </a:r>
            <a:r>
              <a:rPr lang="hu-HU" dirty="0">
                <a:effectLst/>
              </a:rPr>
              <a:t> is an </a:t>
            </a:r>
            <a:r>
              <a:rPr lang="hu-HU" dirty="0" err="1">
                <a:effectLst/>
              </a:rPr>
              <a:t>olive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tree</a:t>
            </a:r>
            <a:r>
              <a:rPr lang="hu-HU" dirty="0">
                <a:effectLst/>
              </a:rPr>
              <a:t>, </a:t>
            </a:r>
            <a:r>
              <a:rPr lang="hu-HU" dirty="0" err="1">
                <a:effectLst/>
              </a:rPr>
              <a:t>symbol</a:t>
            </a:r>
            <a:r>
              <a:rPr lang="hu-HU" dirty="0">
                <a:effectLst/>
              </a:rPr>
              <a:t> of </a:t>
            </a:r>
            <a:r>
              <a:rPr lang="hu-HU" dirty="0" err="1">
                <a:effectLst/>
              </a:rPr>
              <a:t>Athene</a:t>
            </a:r>
            <a:r>
              <a:rPr lang="hu-HU" dirty="0">
                <a:effectLst/>
              </a:rPr>
              <a:t> and </a:t>
            </a:r>
            <a:r>
              <a:rPr lang="hu-HU" dirty="0" err="1">
                <a:effectLst/>
              </a:rPr>
              <a:t>Athens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alike</a:t>
            </a:r>
            <a:r>
              <a:rPr lang="hu-HU" dirty="0">
                <a:effectLst/>
              </a:rPr>
              <a:t>. </a:t>
            </a:r>
            <a:r>
              <a:rPr lang="hu-HU" dirty="0" err="1">
                <a:effectLst/>
              </a:rPr>
              <a:t>Attic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vase</a:t>
            </a:r>
            <a:r>
              <a:rPr lang="hu-HU" dirty="0">
                <a:effectLst/>
              </a:rPr>
              <a:t>, end of 5th </a:t>
            </a:r>
            <a:r>
              <a:rPr lang="hu-HU" dirty="0" err="1">
                <a:effectLst/>
              </a:rPr>
              <a:t>century</a:t>
            </a:r>
            <a:r>
              <a:rPr lang="hu-HU" dirty="0">
                <a:effectLst/>
              </a:rPr>
              <a:t> BC. </a:t>
            </a:r>
            <a:r>
              <a:rPr lang="hu-HU" sz="1800" i="1" dirty="0">
                <a:effectLst/>
              </a:rPr>
              <a:t>(</a:t>
            </a:r>
            <a:r>
              <a:rPr lang="hu-HU" sz="1800" i="1" dirty="0" err="1">
                <a:effectLst/>
              </a:rPr>
              <a:t>Buxton</a:t>
            </a:r>
            <a:r>
              <a:rPr lang="hu-HU" sz="1800" i="1" dirty="0"/>
              <a:t>, 2004)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Itt </a:t>
            </a:r>
            <a:r>
              <a:rPr lang="hu-HU" dirty="0" err="1"/>
              <a:t>Kekropszot</a:t>
            </a:r>
            <a:r>
              <a:rPr lang="hu-HU" dirty="0"/>
              <a:t>, a mitikus athéni királyt látjuk Athéné társaságában. Földszülött voltát a részben kígyószerű alakja jelzi. Kettejük között egy olajfa áll, amely egyszerre Athénének és Athén városának is a jelképe. Attikai váza, Kr. e. 5. század vége. </a:t>
            </a:r>
            <a:r>
              <a:rPr lang="hu-HU" i="1" dirty="0"/>
              <a:t>(saját fordítás)</a:t>
            </a:r>
            <a:endParaRPr lang="hu-HU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378FE496-214A-0235-591C-767E1E321F20}"/>
              </a:ext>
            </a:extLst>
          </p:cNvPr>
          <p:cNvSpPr txBox="1"/>
          <p:nvPr/>
        </p:nvSpPr>
        <p:spPr>
          <a:xfrm>
            <a:off x="756745" y="779846"/>
            <a:ext cx="4115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KEKROPSZ</a:t>
            </a:r>
          </a:p>
        </p:txBody>
      </p:sp>
    </p:spTree>
    <p:extLst>
      <p:ext uri="{BB962C8B-B14F-4D97-AF65-F5344CB8AC3E}">
        <p14:creationId xmlns:p14="http://schemas.microsoft.com/office/powerpoint/2010/main" val="3621031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E1A51CC-3E95-20BD-D51D-6854C36FBA74}"/>
              </a:ext>
            </a:extLst>
          </p:cNvPr>
          <p:cNvSpPr/>
          <p:nvPr/>
        </p:nvSpPr>
        <p:spPr>
          <a:xfrm>
            <a:off x="0" y="22302"/>
            <a:ext cx="12191695" cy="6858000"/>
          </a:xfrm>
          <a:prstGeom prst="rect">
            <a:avLst/>
          </a:prstGeom>
          <a:solidFill>
            <a:srgbClr val="F4F0E8"/>
          </a:solidFill>
          <a:ln w="12700">
            <a:solidFill>
              <a:srgbClr val="F4F0E8"/>
            </a:solidFill>
            <a:prstDash val="solid"/>
          </a:ln>
        </p:spPr>
        <p:txBody>
          <a:bodyPr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id="{35C43884-AA8F-D695-C1F9-0FD040E762DF}"/>
              </a:ext>
            </a:extLst>
          </p:cNvPr>
          <p:cNvSpPr/>
          <p:nvPr/>
        </p:nvSpPr>
        <p:spPr>
          <a:xfrm>
            <a:off x="167100" y="657489"/>
            <a:ext cx="7834936" cy="6068244"/>
          </a:xfrm>
          <a:prstGeom prst="roundRect">
            <a:avLst>
              <a:gd name="adj" fmla="val 3265"/>
            </a:avLst>
          </a:prstGeom>
          <a:solidFill>
            <a:srgbClr val="FCFAF6"/>
          </a:solidFill>
          <a:ln w="12700">
            <a:solidFill>
              <a:srgbClr val="D8D1C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4916AADE-9A34-8708-3906-53DE3DC9AEA6}"/>
              </a:ext>
            </a:extLst>
          </p:cNvPr>
          <p:cNvSpPr txBox="1"/>
          <p:nvPr/>
        </p:nvSpPr>
        <p:spPr>
          <a:xfrm>
            <a:off x="313193" y="953924"/>
            <a:ext cx="7325711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b="1" dirty="0"/>
              <a:t>Athén </a:t>
            </a:r>
            <a:r>
              <a:rPr lang="hu-HU" sz="1600" b="1" dirty="0" err="1"/>
              <a:t>autochthóniájának</a:t>
            </a:r>
            <a:r>
              <a:rPr lang="hu-HU" sz="1600" dirty="0"/>
              <a:t> (földszülött eredet) jelképe, </a:t>
            </a:r>
            <a:r>
              <a:rPr lang="hu-HU" sz="1600" dirty="0" err="1"/>
              <a:t>Kekropsz</a:t>
            </a:r>
            <a:r>
              <a:rPr lang="hu-HU" sz="1600" dirty="0"/>
              <a:t>/</a:t>
            </a:r>
            <a:r>
              <a:rPr lang="hu-HU" sz="1600" dirty="0" err="1"/>
              <a:t>Erechtheus</a:t>
            </a:r>
            <a:r>
              <a:rPr lang="hu-HU" sz="1600" dirty="0"/>
              <a:t>/</a:t>
            </a:r>
            <a:r>
              <a:rPr lang="hu-HU" sz="1600" dirty="0" err="1"/>
              <a:t>Erichthonios</a:t>
            </a:r>
            <a:r>
              <a:rPr lang="hu-HU" sz="1600" dirty="0"/>
              <a:t> körében.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b="1" dirty="0" err="1">
                <a:effectLst/>
                <a:latin typeface="+mj-lt"/>
              </a:rPr>
              <a:t>Erikhthoniosz</a:t>
            </a:r>
            <a:r>
              <a:rPr lang="hu-HU" sz="1600" b="1" dirty="0">
                <a:effectLst/>
                <a:latin typeface="+mj-lt"/>
              </a:rPr>
              <a:t> (</a:t>
            </a:r>
            <a:r>
              <a:rPr lang="hu-HU" sz="1600" dirty="0" err="1"/>
              <a:t>Erichthonios</a:t>
            </a:r>
            <a:r>
              <a:rPr lang="hu-HU" sz="1600" dirty="0"/>
              <a:t>/</a:t>
            </a:r>
            <a:r>
              <a:rPr lang="hu-HU" sz="1600" dirty="0" err="1"/>
              <a:t>Erechtheus</a:t>
            </a:r>
            <a:r>
              <a:rPr lang="hu-HU" sz="1600" dirty="0"/>
              <a:t>) vizuális „azonosítója” (kígyótest, kígyó-asszociáció), akit Athéné nevel.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i="1" dirty="0">
                <a:effectLst/>
              </a:rPr>
              <a:t>„</a:t>
            </a:r>
            <a:r>
              <a:rPr lang="hu-HU" sz="1600" i="1" dirty="0" err="1">
                <a:effectLst/>
              </a:rPr>
              <a:t>Their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first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king</a:t>
            </a:r>
            <a:r>
              <a:rPr lang="hu-HU" sz="1600" i="1" dirty="0">
                <a:effectLst/>
              </a:rPr>
              <a:t>, </a:t>
            </a:r>
            <a:r>
              <a:rPr lang="hu-HU" sz="1600" i="1" dirty="0" err="1">
                <a:effectLst/>
              </a:rPr>
              <a:t>Kekrops</a:t>
            </a:r>
            <a:r>
              <a:rPr lang="hu-HU" sz="1600" i="1" dirty="0">
                <a:effectLst/>
              </a:rPr>
              <a:t>, </a:t>
            </a:r>
            <a:r>
              <a:rPr lang="hu-HU" sz="1600" i="1" dirty="0" err="1">
                <a:effectLst/>
              </a:rPr>
              <a:t>was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allegedly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born</a:t>
            </a:r>
            <a:r>
              <a:rPr lang="hu-HU" sz="1600" dirty="0"/>
              <a:t> </a:t>
            </a:r>
            <a:r>
              <a:rPr lang="hu-HU" sz="1600" i="1" dirty="0" err="1">
                <a:effectLst/>
              </a:rPr>
              <a:t>from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the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earth</a:t>
            </a:r>
            <a:r>
              <a:rPr lang="hu-HU" sz="1600" i="1" dirty="0">
                <a:effectLst/>
              </a:rPr>
              <a:t>, an </a:t>
            </a:r>
            <a:r>
              <a:rPr lang="hu-HU" sz="1600" i="1" dirty="0" err="1">
                <a:effectLst/>
              </a:rPr>
              <a:t>origin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embodied</a:t>
            </a:r>
            <a:r>
              <a:rPr lang="hu-HU" sz="1600" i="1" dirty="0">
                <a:effectLst/>
              </a:rPr>
              <a:t> in </a:t>
            </a:r>
            <a:r>
              <a:rPr lang="hu-HU" sz="1600" i="1" dirty="0" err="1">
                <a:effectLst/>
              </a:rPr>
              <a:t>his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half</a:t>
            </a:r>
            <a:r>
              <a:rPr lang="hu-HU" sz="1600" i="1" dirty="0">
                <a:effectLst/>
              </a:rPr>
              <a:t>-human, </a:t>
            </a:r>
            <a:r>
              <a:rPr lang="hu-HU" sz="1600" i="1" dirty="0" err="1">
                <a:effectLst/>
              </a:rPr>
              <a:t>half-serpent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form</a:t>
            </a:r>
            <a:r>
              <a:rPr lang="hu-HU" sz="1600" i="1" dirty="0">
                <a:effectLst/>
              </a:rPr>
              <a:t>. </a:t>
            </a:r>
            <a:r>
              <a:rPr lang="hu-HU" sz="1600" i="1" dirty="0" err="1">
                <a:effectLst/>
              </a:rPr>
              <a:t>His</a:t>
            </a:r>
            <a:r>
              <a:rPr lang="hu-HU" sz="1600" dirty="0"/>
              <a:t> </a:t>
            </a:r>
            <a:r>
              <a:rPr lang="hu-HU" sz="1600" i="1" dirty="0" err="1">
                <a:effectLst/>
              </a:rPr>
              <a:t>successors</a:t>
            </a:r>
            <a:r>
              <a:rPr lang="hu-HU" sz="1600" i="1" dirty="0">
                <a:effectLst/>
              </a:rPr>
              <a:t>, </a:t>
            </a:r>
            <a:r>
              <a:rPr lang="hu-HU" sz="1600" i="1" dirty="0" err="1">
                <a:effectLst/>
              </a:rPr>
              <a:t>Kranaos</a:t>
            </a:r>
            <a:r>
              <a:rPr lang="hu-HU" sz="1600" i="1" dirty="0">
                <a:effectLst/>
              </a:rPr>
              <a:t> and </a:t>
            </a:r>
            <a:r>
              <a:rPr lang="hu-HU" sz="1600" i="1" dirty="0" err="1">
                <a:effectLst/>
              </a:rPr>
              <a:t>Amphiktyon</a:t>
            </a:r>
            <a:r>
              <a:rPr lang="hu-HU" sz="1600" i="1" dirty="0">
                <a:effectLst/>
              </a:rPr>
              <a:t>, </a:t>
            </a:r>
            <a:r>
              <a:rPr lang="hu-HU" sz="1600" i="1" dirty="0" err="1">
                <a:effectLst/>
              </a:rPr>
              <a:t>were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also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said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to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have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been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earth-born</a:t>
            </a:r>
            <a:r>
              <a:rPr lang="hu-HU" sz="1600" i="1" dirty="0">
                <a:effectLst/>
              </a:rPr>
              <a:t>, </a:t>
            </a:r>
            <a:r>
              <a:rPr lang="hu-HU" sz="1600" i="1" dirty="0" err="1">
                <a:effectLst/>
              </a:rPr>
              <a:t>as</a:t>
            </a:r>
            <a:r>
              <a:rPr lang="hu-HU" sz="1600" dirty="0"/>
              <a:t> </a:t>
            </a:r>
            <a:r>
              <a:rPr lang="hu-HU" sz="1600" i="1" dirty="0" err="1">
                <a:effectLst/>
              </a:rPr>
              <a:t>was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the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next</a:t>
            </a:r>
            <a:r>
              <a:rPr lang="hu-HU" sz="1600" i="1" dirty="0">
                <a:effectLst/>
              </a:rPr>
              <a:t> in line, </a:t>
            </a:r>
            <a:r>
              <a:rPr lang="hu-HU" sz="1600" i="1" dirty="0" err="1">
                <a:effectLst/>
              </a:rPr>
              <a:t>Erichthonios</a:t>
            </a:r>
            <a:r>
              <a:rPr lang="hu-HU" sz="1600" i="1" dirty="0">
                <a:effectLst/>
              </a:rPr>
              <a:t>, </a:t>
            </a:r>
            <a:r>
              <a:rPr lang="hu-HU" sz="1600" i="1" dirty="0" err="1">
                <a:effectLst/>
              </a:rPr>
              <a:t>conceived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when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the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semen</a:t>
            </a:r>
            <a:r>
              <a:rPr lang="hu-HU" sz="1600" i="1" dirty="0">
                <a:effectLst/>
              </a:rPr>
              <a:t> of </a:t>
            </a:r>
            <a:r>
              <a:rPr lang="hu-HU" sz="1600" i="1" dirty="0" err="1">
                <a:effectLst/>
              </a:rPr>
              <a:t>Hephaistos</a:t>
            </a:r>
            <a:r>
              <a:rPr lang="hu-HU" sz="1600" dirty="0"/>
              <a:t> </a:t>
            </a:r>
            <a:r>
              <a:rPr lang="hu-HU" sz="1600" i="1" dirty="0">
                <a:effectLst/>
              </a:rPr>
              <a:t>(</a:t>
            </a:r>
            <a:r>
              <a:rPr lang="hu-HU" sz="1600" i="1" dirty="0" err="1">
                <a:effectLst/>
              </a:rPr>
              <a:t>ejaculated</a:t>
            </a:r>
            <a:r>
              <a:rPr lang="hu-HU" sz="1600" i="1" dirty="0">
                <a:effectLst/>
              </a:rPr>
              <a:t> in a </a:t>
            </a:r>
            <a:r>
              <a:rPr lang="hu-HU" sz="1600" i="1" dirty="0" err="1">
                <a:effectLst/>
              </a:rPr>
              <a:t>vain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attempt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to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rape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Athene</a:t>
            </a:r>
            <a:r>
              <a:rPr lang="hu-HU" sz="1600" i="1" dirty="0">
                <a:effectLst/>
              </a:rPr>
              <a:t>) </a:t>
            </a:r>
            <a:r>
              <a:rPr lang="hu-HU" sz="1600" i="1" dirty="0" err="1">
                <a:effectLst/>
              </a:rPr>
              <a:t>impregnated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the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ground</a:t>
            </a:r>
            <a:r>
              <a:rPr lang="hu-HU" sz="1600" i="1" dirty="0">
                <a:effectLst/>
              </a:rPr>
              <a:t>. </a:t>
            </a:r>
            <a:r>
              <a:rPr lang="hu-HU" sz="1600" i="1" dirty="0" err="1">
                <a:effectLst/>
              </a:rPr>
              <a:t>Erichthonios</a:t>
            </a:r>
            <a:r>
              <a:rPr lang="hu-HU" sz="1600" dirty="0"/>
              <a:t> </a:t>
            </a:r>
            <a:r>
              <a:rPr lang="hu-HU" sz="1600" i="1" dirty="0" err="1">
                <a:effectLst/>
              </a:rPr>
              <a:t>too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was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associated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with</a:t>
            </a:r>
            <a:r>
              <a:rPr lang="hu-HU" sz="1600" i="1" dirty="0">
                <a:effectLst/>
              </a:rPr>
              <a:t> a </a:t>
            </a:r>
            <a:r>
              <a:rPr lang="hu-HU" sz="1600" i="1" dirty="0" err="1">
                <a:effectLst/>
              </a:rPr>
              <a:t>snake</a:t>
            </a:r>
            <a:r>
              <a:rPr lang="hu-HU" sz="1600" i="1" dirty="0">
                <a:effectLst/>
              </a:rPr>
              <a:t>, </a:t>
            </a:r>
            <a:r>
              <a:rPr lang="hu-HU" sz="1600" i="1" dirty="0" err="1">
                <a:effectLst/>
              </a:rPr>
              <a:t>or</a:t>
            </a:r>
            <a:r>
              <a:rPr lang="hu-HU" sz="1600" i="1" dirty="0">
                <a:effectLst/>
              </a:rPr>
              <a:t> in </a:t>
            </a:r>
            <a:r>
              <a:rPr lang="hu-HU" sz="1600" i="1" dirty="0" err="1">
                <a:effectLst/>
              </a:rPr>
              <a:t>some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versions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even</a:t>
            </a:r>
            <a:r>
              <a:rPr lang="hu-HU" sz="1600" i="1" dirty="0">
                <a:effectLst/>
              </a:rPr>
              <a:t> had </a:t>
            </a:r>
            <a:r>
              <a:rPr lang="hu-HU" sz="1600" i="1" dirty="0" err="1">
                <a:effectLst/>
              </a:rPr>
              <a:t>partially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or</a:t>
            </a:r>
            <a:r>
              <a:rPr lang="hu-HU" sz="1600" dirty="0"/>
              <a:t> </a:t>
            </a:r>
            <a:r>
              <a:rPr lang="hu-HU" sz="1600" i="1" dirty="0" err="1">
                <a:effectLst/>
              </a:rPr>
              <a:t>completely</a:t>
            </a:r>
            <a:r>
              <a:rPr lang="hu-HU" sz="1600" i="1" dirty="0">
                <a:effectLst/>
              </a:rPr>
              <a:t> a </a:t>
            </a:r>
            <a:r>
              <a:rPr lang="hu-HU" sz="1600" i="1" dirty="0" err="1">
                <a:effectLst/>
              </a:rPr>
              <a:t>snake’s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form</a:t>
            </a:r>
            <a:r>
              <a:rPr lang="hu-HU" sz="1600" i="1" dirty="0">
                <a:effectLst/>
              </a:rPr>
              <a:t>; </a:t>
            </a:r>
            <a:r>
              <a:rPr lang="hu-HU" sz="1600" i="1" dirty="0" err="1">
                <a:effectLst/>
              </a:rPr>
              <a:t>but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gradually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the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Athenian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royal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lineage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took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on</a:t>
            </a:r>
            <a:r>
              <a:rPr lang="hu-HU" sz="1600" i="1" dirty="0">
                <a:effectLst/>
              </a:rPr>
              <a:t> an</a:t>
            </a:r>
            <a:r>
              <a:rPr lang="hu-HU" sz="1600" dirty="0"/>
              <a:t> </a:t>
            </a:r>
            <a:r>
              <a:rPr lang="hu-HU" sz="1600" i="1" dirty="0" err="1">
                <a:effectLst/>
              </a:rPr>
              <a:t>exclusively</a:t>
            </a:r>
            <a:r>
              <a:rPr lang="hu-HU" sz="1600" i="1" dirty="0">
                <a:effectLst/>
              </a:rPr>
              <a:t> human </a:t>
            </a:r>
            <a:r>
              <a:rPr lang="hu-HU" sz="1600" i="1" dirty="0" err="1">
                <a:effectLst/>
              </a:rPr>
              <a:t>shape</a:t>
            </a:r>
            <a:r>
              <a:rPr lang="hu-HU" sz="1600" i="1" dirty="0">
                <a:effectLst/>
              </a:rPr>
              <a:t>. </a:t>
            </a:r>
            <a:r>
              <a:rPr lang="hu-HU" sz="1600" i="1" dirty="0" err="1">
                <a:effectLst/>
              </a:rPr>
              <a:t>That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was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true</a:t>
            </a:r>
            <a:r>
              <a:rPr lang="hu-HU" sz="1600" i="1" dirty="0">
                <a:effectLst/>
              </a:rPr>
              <a:t> of </a:t>
            </a:r>
            <a:r>
              <a:rPr lang="hu-HU" sz="1600" i="1" dirty="0" err="1">
                <a:effectLst/>
              </a:rPr>
              <a:t>the</a:t>
            </a:r>
            <a:r>
              <a:rPr lang="hu-HU" sz="1600" i="1" dirty="0">
                <a:effectLst/>
              </a:rPr>
              <a:t> </a:t>
            </a:r>
            <a:r>
              <a:rPr lang="hu-HU" sz="1600" i="1" dirty="0" err="1">
                <a:effectLst/>
              </a:rPr>
              <a:t>greatest</a:t>
            </a:r>
            <a:r>
              <a:rPr lang="hu-HU" sz="1600" i="1" dirty="0">
                <a:effectLst/>
              </a:rPr>
              <a:t> of </a:t>
            </a:r>
            <a:r>
              <a:rPr lang="hu-HU" sz="1600" i="1" dirty="0" err="1">
                <a:effectLst/>
              </a:rPr>
              <a:t>Kekrops</a:t>
            </a:r>
            <a:r>
              <a:rPr lang="hu-HU" sz="1600" i="1" dirty="0">
                <a:effectLst/>
              </a:rPr>
              <a:t>’ </a:t>
            </a:r>
            <a:r>
              <a:rPr lang="hu-HU" sz="1600" i="1" dirty="0" err="1">
                <a:effectLst/>
              </a:rPr>
              <a:t>descendants</a:t>
            </a:r>
            <a:r>
              <a:rPr lang="hu-HU" sz="1600" i="1" dirty="0">
                <a:effectLst/>
              </a:rPr>
              <a:t>:</a:t>
            </a:r>
            <a:r>
              <a:rPr lang="hu-HU" sz="1600" dirty="0"/>
              <a:t> </a:t>
            </a:r>
            <a:r>
              <a:rPr lang="hu-HU" sz="1600" i="1" dirty="0" err="1">
                <a:effectLst/>
              </a:rPr>
              <a:t>Theseus</a:t>
            </a:r>
            <a:r>
              <a:rPr lang="hu-HU" sz="1600" i="1" dirty="0">
                <a:effectLst/>
              </a:rPr>
              <a:t>.” (</a:t>
            </a:r>
            <a:r>
              <a:rPr lang="hu-HU" sz="1600" i="1" dirty="0" err="1">
                <a:effectLst/>
              </a:rPr>
              <a:t>Buxton</a:t>
            </a:r>
            <a:r>
              <a:rPr lang="hu-HU" sz="1600" i="1" dirty="0"/>
              <a:t>, 2004)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60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effectLst/>
                <a:latin typeface="+mj-lt"/>
              </a:rPr>
              <a:t>Első királyuk </a:t>
            </a:r>
            <a:r>
              <a:rPr lang="hu-HU" sz="1600" dirty="0" err="1">
                <a:effectLst/>
                <a:latin typeface="+mj-lt"/>
              </a:rPr>
              <a:t>Kekropsz</a:t>
            </a:r>
            <a:r>
              <a:rPr lang="hu-HU" sz="1600" dirty="0">
                <a:effectLst/>
                <a:latin typeface="+mj-lt"/>
              </a:rPr>
              <a:t> volt, akiről azt hitték, hogy a földből született, és ezért volt félig ember, félig kígyó. Az őt követő királyokról, </a:t>
            </a:r>
            <a:r>
              <a:rPr lang="hu-HU" sz="1600" dirty="0" err="1">
                <a:effectLst/>
                <a:latin typeface="+mj-lt"/>
              </a:rPr>
              <a:t>Kranaoszról</a:t>
            </a:r>
            <a:r>
              <a:rPr lang="hu-HU" sz="1600" dirty="0">
                <a:effectLst/>
                <a:latin typeface="+mj-lt"/>
              </a:rPr>
              <a:t> és </a:t>
            </a:r>
            <a:r>
              <a:rPr lang="hu-HU" sz="1600" dirty="0" err="1">
                <a:effectLst/>
                <a:latin typeface="+mj-lt"/>
              </a:rPr>
              <a:t>Amphiktüónról</a:t>
            </a:r>
            <a:r>
              <a:rPr lang="hu-HU" sz="1600" dirty="0">
                <a:effectLst/>
                <a:latin typeface="+mj-lt"/>
              </a:rPr>
              <a:t> is azt mondták, hogy a földről jöttek, és a következő királyt, </a:t>
            </a:r>
            <a:r>
              <a:rPr lang="hu-HU" sz="1600" dirty="0" err="1">
                <a:effectLst/>
                <a:latin typeface="+mj-lt"/>
              </a:rPr>
              <a:t>Erikhthonioszt</a:t>
            </a:r>
            <a:r>
              <a:rPr lang="hu-HU" sz="1600" dirty="0">
                <a:effectLst/>
                <a:latin typeface="+mj-lt"/>
              </a:rPr>
              <a:t> Héphaisztosz spermájából (amely Athénén történt megerőszakolási kísérlete során ömlött ki), amely a földre ömlött. </a:t>
            </a:r>
            <a:r>
              <a:rPr lang="hu-HU" sz="1600" dirty="0" err="1">
                <a:effectLst/>
                <a:latin typeface="+mj-lt"/>
              </a:rPr>
              <a:t>Erikhthoniosz</a:t>
            </a:r>
            <a:r>
              <a:rPr lang="hu-HU" sz="1600" dirty="0">
                <a:effectLst/>
                <a:latin typeface="+mj-lt"/>
              </a:rPr>
              <a:t> egy kígyóhoz köthető, vagy bizonyos változatokban kígyó alakú volt, azonban az athéni királyi család végül emberi alakot öltött. Ez igaz </a:t>
            </a:r>
            <a:r>
              <a:rPr lang="hu-HU" sz="1600" dirty="0" err="1">
                <a:effectLst/>
                <a:latin typeface="+mj-lt"/>
              </a:rPr>
              <a:t>Kekropsz</a:t>
            </a:r>
            <a:r>
              <a:rPr lang="hu-HU" sz="1600" dirty="0">
                <a:effectLst/>
                <a:latin typeface="+mj-lt"/>
              </a:rPr>
              <a:t> az egyik legkiemelkedőbb leszármazottjára, Thészeuszra is</a:t>
            </a:r>
            <a:r>
              <a:rPr lang="hu-HU" sz="1600" dirty="0">
                <a:effectLst/>
                <a:latin typeface="Helvetica Neue" panose="02000503000000020004" pitchFamily="2" charset="0"/>
              </a:rPr>
              <a:t>.</a:t>
            </a:r>
            <a:r>
              <a:rPr lang="hu-HU" sz="1600" dirty="0">
                <a:latin typeface="Helvetica Neue" panose="02000503000000020004" pitchFamily="2" charset="0"/>
              </a:rPr>
              <a:t>  </a:t>
            </a:r>
            <a:r>
              <a:rPr lang="hu-HU" sz="1600" i="1" dirty="0">
                <a:latin typeface="+mj-lt"/>
              </a:rPr>
              <a:t>(Saját fordítás)</a:t>
            </a:r>
            <a:endParaRPr lang="hu-HU" sz="1600" dirty="0">
              <a:effectLst/>
              <a:latin typeface="Helvetica Neue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600" dirty="0"/>
          </a:p>
          <a:p>
            <a:endParaRPr lang="hu-HU" dirty="0"/>
          </a:p>
        </p:txBody>
      </p:sp>
      <p:sp>
        <p:nvSpPr>
          <p:cNvPr id="6" name="Shape 1">
            <a:extLst>
              <a:ext uri="{FF2B5EF4-FFF2-40B4-BE49-F238E27FC236}">
                <a16:creationId xmlns:a16="http://schemas.microsoft.com/office/drawing/2014/main" id="{B01C9340-0CB5-7116-549F-6D39F4825D11}"/>
              </a:ext>
            </a:extLst>
          </p:cNvPr>
          <p:cNvSpPr/>
          <p:nvPr/>
        </p:nvSpPr>
        <p:spPr>
          <a:xfrm>
            <a:off x="320040" y="502920"/>
            <a:ext cx="11521440" cy="0"/>
          </a:xfrm>
          <a:prstGeom prst="line">
            <a:avLst/>
          </a:prstGeom>
          <a:noFill/>
          <a:ln w="12700">
            <a:solidFill>
              <a:srgbClr val="68734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7BA79B98-5FA2-D19E-9243-8B5870ED8AA0}"/>
              </a:ext>
            </a:extLst>
          </p:cNvPr>
          <p:cNvSpPr txBox="1"/>
          <p:nvPr/>
        </p:nvSpPr>
        <p:spPr>
          <a:xfrm>
            <a:off x="350520" y="117877"/>
            <a:ext cx="33386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4F573C"/>
                </a:solidFill>
                <a:latin typeface="+mj-lt"/>
                <a:ea typeface="Times New Roman" pitchFamily="34" charset="-122"/>
                <a:cs typeface="Times New Roman" pitchFamily="34" charset="-120"/>
              </a:rPr>
              <a:t>ATHÉNÉ MORIA</a:t>
            </a:r>
            <a:endParaRPr lang="en-US" sz="1200" dirty="0">
              <a:latin typeface="+mj-lt"/>
            </a:endParaRPr>
          </a:p>
          <a:p>
            <a:endParaRPr lang="hu-HU" dirty="0"/>
          </a:p>
        </p:txBody>
      </p:sp>
      <p:pic>
        <p:nvPicPr>
          <p:cNvPr id="9" name="Kép 8" descr="A képen szöveg, poszter, ruházat, művészet látható&#10;&#10;Automatikusan generált leírás">
            <a:extLst>
              <a:ext uri="{FF2B5EF4-FFF2-40B4-BE49-F238E27FC236}">
                <a16:creationId xmlns:a16="http://schemas.microsoft.com/office/drawing/2014/main" id="{9744F57C-3773-1122-2B6D-A2E08ED9A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8129" y="1144467"/>
            <a:ext cx="3841273" cy="4599969"/>
          </a:xfrm>
          <a:prstGeom prst="rect">
            <a:avLst/>
          </a:prstGeom>
        </p:spPr>
      </p:pic>
      <p:sp>
        <p:nvSpPr>
          <p:cNvPr id="11" name="Szövegdoboz 10">
            <a:extLst>
              <a:ext uri="{FF2B5EF4-FFF2-40B4-BE49-F238E27FC236}">
                <a16:creationId xmlns:a16="http://schemas.microsoft.com/office/drawing/2014/main" id="{33349EE6-9C41-2523-E26C-0F54433BBA17}"/>
              </a:ext>
            </a:extLst>
          </p:cNvPr>
          <p:cNvSpPr txBox="1"/>
          <p:nvPr/>
        </p:nvSpPr>
        <p:spPr>
          <a:xfrm>
            <a:off x="7784997" y="6445227"/>
            <a:ext cx="384127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Buxton 2004</a:t>
            </a:r>
            <a:endParaRPr lang="hu-HU" sz="950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615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10290"/>
            <a:ext cx="12191695" cy="6858000"/>
          </a:xfrm>
          <a:prstGeom prst="rect">
            <a:avLst/>
          </a:prstGeom>
          <a:solidFill>
            <a:srgbClr val="F4F0E8"/>
          </a:solidFill>
          <a:ln w="12700">
            <a:solidFill>
              <a:srgbClr val="F4F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320040" y="502920"/>
            <a:ext cx="11521440" cy="0"/>
          </a:xfrm>
          <a:prstGeom prst="line">
            <a:avLst/>
          </a:prstGeom>
          <a:noFill/>
          <a:ln w="12700">
            <a:solidFill>
              <a:srgbClr val="68734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Text 2"/>
          <p:cNvSpPr/>
          <p:nvPr/>
        </p:nvSpPr>
        <p:spPr>
          <a:xfrm>
            <a:off x="411480" y="146304"/>
            <a:ext cx="4389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ATHÉNÉ MORIA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11480" y="603504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Hol volt az olajfa?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94360" y="1325880"/>
            <a:ext cx="5166360" cy="2240280"/>
          </a:xfrm>
          <a:prstGeom prst="roundRect">
            <a:avLst>
              <a:gd name="adj" fmla="val 3265"/>
            </a:avLst>
          </a:prstGeom>
          <a:solidFill>
            <a:srgbClr val="FCFAF6"/>
          </a:solidFill>
          <a:ln w="12700">
            <a:solidFill>
              <a:srgbClr val="D8D1C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758952" y="1453896"/>
            <a:ext cx="4837176" cy="1984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Erechtheion-komplexum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Hard és Polinskaya úgy fogalmaznak, hogy Poszeidón „tengere” és Athéné olajfája ugyanannak a szent együttesnek a része. </a:t>
            </a:r>
            <a:r>
              <a:rPr lang="hu-HU" b="0" i="0" dirty="0" err="1">
                <a:solidFill>
                  <a:srgbClr val="1F1F1F"/>
                </a:solidFill>
                <a:effectLst/>
                <a:highlight>
                  <a:srgbClr val="FFFFFF"/>
                </a:highlight>
              </a:rPr>
              <a:t>Pauszaniasz</a:t>
            </a: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korában mindkettő még látható volt.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94360" y="3749040"/>
            <a:ext cx="5166360" cy="1965960"/>
          </a:xfrm>
          <a:prstGeom prst="roundRect">
            <a:avLst>
              <a:gd name="adj" fmla="val 3721"/>
            </a:avLst>
          </a:prstGeom>
          <a:solidFill>
            <a:srgbClr val="FCFAF6"/>
          </a:solidFill>
          <a:ln w="12700">
            <a:solidFill>
              <a:srgbClr val="D8D1C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/>
          <p:nvPr/>
        </p:nvSpPr>
        <p:spPr>
          <a:xfrm>
            <a:off x="758952" y="3877056"/>
            <a:ext cx="4837176" cy="1709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Pandroseion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Sissa–Detienne pontosít: Athéné a Pandroseion szent olajfái közül az „elsőt” adja a városnak. Ez nem ellentmondás, hanem szűkebb fókusz.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400800" y="1417320"/>
            <a:ext cx="4572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Akropolisz → Erechtheion tágabban</a:t>
            </a:r>
            <a:endParaRPr lang="en-US" sz="2100" dirty="0"/>
          </a:p>
          <a:p>
            <a:pPr marL="0" indent="0" algn="ctr">
              <a:buNone/>
            </a:pPr>
            <a:r>
              <a:rPr lang="en-US" sz="21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Pandroseion → pontosabban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8641080" y="2057400"/>
            <a:ext cx="0" cy="1188720"/>
          </a:xfrm>
          <a:prstGeom prst="line">
            <a:avLst/>
          </a:prstGeom>
          <a:noFill/>
          <a:ln w="12700">
            <a:solidFill>
              <a:srgbClr val="C79A3B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6355080" y="2788920"/>
            <a:ext cx="4709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szent fa és a sós forrás együtt alkotják a vita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i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látható, topográfiai „bizonyítékait”.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492240" y="3456433"/>
            <a:ext cx="4571990" cy="3017451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14" name="Image 0" descr="/mnt/data/docx_media/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3311" y="3520440"/>
            <a:ext cx="2224338" cy="2941424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9053971" y="4800600"/>
            <a:ext cx="177393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későbbi, békés képrend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11480" y="6473952"/>
            <a:ext cx="11247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Hard 2004; Polinskaya 2013; Sissa–Detienne 2000</a:t>
            </a:r>
            <a:endParaRPr lang="en-US" sz="950" dirty="0"/>
          </a:p>
        </p:txBody>
      </p: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28515"/>
            <a:ext cx="12191695" cy="6858000"/>
          </a:xfrm>
          <a:prstGeom prst="rect">
            <a:avLst/>
          </a:prstGeom>
          <a:solidFill>
            <a:srgbClr val="F4F0E8"/>
          </a:solidFill>
          <a:ln w="12700">
            <a:solidFill>
              <a:srgbClr val="F4F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320040" y="502920"/>
            <a:ext cx="11521440" cy="0"/>
          </a:xfrm>
          <a:prstGeom prst="line">
            <a:avLst/>
          </a:prstGeom>
          <a:noFill/>
          <a:ln w="12700">
            <a:solidFill>
              <a:srgbClr val="68734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Text 2"/>
          <p:cNvSpPr/>
          <p:nvPr/>
        </p:nvSpPr>
        <p:spPr>
          <a:xfrm>
            <a:off x="411480" y="146304"/>
            <a:ext cx="4389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ATHÉNÉ MORIA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11480" y="603504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Kr. e. 480: a leégett, majd újrasarjadó fa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325880"/>
            <a:ext cx="4114800" cy="4928616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7" name="Image 0" descr="/mnt/data/docx_media/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04742"/>
            <a:ext cx="4041648" cy="3030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13232" y="5641848"/>
            <a:ext cx="373989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Carrey 1674-es rajza a nyugati oromcsoportról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4800600" y="1353312"/>
            <a:ext cx="67208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0" name="Text 7"/>
          <p:cNvSpPr/>
          <p:nvPr/>
        </p:nvSpPr>
        <p:spPr>
          <a:xfrm>
            <a:off x="5074920" y="1645920"/>
            <a:ext cx="6217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legrégebbi írott megfogalmazás Hérodotosznál (VIII.55) olvasható: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5074920" y="2103120"/>
            <a:ext cx="5943600" cy="2240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Xerxész serege felégeti az Akropoliszt.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Elpusztul Athéné szent olajfája is.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Másnap „mintegy könyöknyi” friss hajtás jelenik meg.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fa így nemcsak a győztes ajándék bizonyítéka, hanem Athén túlélésének és újrakezdésének jele is.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5394960" y="4768596"/>
            <a:ext cx="5577840" cy="640080"/>
          </a:xfrm>
          <a:prstGeom prst="rect">
            <a:avLst/>
          </a:prstGeom>
          <a:solidFill>
            <a:srgbClr val="F7F3EB"/>
          </a:solidFill>
          <a:ln w="12700">
            <a:solidFill>
              <a:srgbClr val="C79A3B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3" name="Text 10"/>
          <p:cNvSpPr/>
          <p:nvPr/>
        </p:nvSpPr>
        <p:spPr>
          <a:xfrm>
            <a:off x="5440680" y="5010912"/>
            <a:ext cx="52120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„a város hamar magához fog térni” — a későbbi értelmezés fő iránya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411480" y="6473952"/>
            <a:ext cx="11247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Kulin 2021; Hard 2004</a:t>
            </a:r>
            <a:endParaRPr lang="en-US" sz="950" dirty="0"/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0636F9C-D522-ED49-9142-A2C4EF1FA323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0E8"/>
          </a:solidFill>
          <a:ln w="12700">
            <a:solidFill>
              <a:srgbClr val="F4F0E8"/>
            </a:solidFill>
            <a:prstDash val="solid"/>
          </a:ln>
        </p:spPr>
        <p:txBody>
          <a:bodyPr/>
          <a:lstStyle/>
          <a:p>
            <a:endParaRPr lang="hu-HU" sz="12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E4C6549-FA81-130F-0C49-2611681A152C}"/>
              </a:ext>
            </a:extLst>
          </p:cNvPr>
          <p:cNvSpPr/>
          <p:nvPr/>
        </p:nvSpPr>
        <p:spPr>
          <a:xfrm>
            <a:off x="320040" y="502920"/>
            <a:ext cx="11521440" cy="0"/>
          </a:xfrm>
          <a:prstGeom prst="line">
            <a:avLst/>
          </a:prstGeom>
          <a:noFill/>
          <a:ln w="12700">
            <a:solidFill>
              <a:srgbClr val="68734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4E5ACCC8-023D-8688-ABC8-21E3629431C6}"/>
              </a:ext>
            </a:extLst>
          </p:cNvPr>
          <p:cNvSpPr txBox="1"/>
          <p:nvPr/>
        </p:nvSpPr>
        <p:spPr>
          <a:xfrm>
            <a:off x="350520" y="136634"/>
            <a:ext cx="252931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ATHÉNÉ MORIA</a:t>
            </a:r>
            <a:endParaRPr lang="en-US" sz="1200" dirty="0"/>
          </a:p>
          <a:p>
            <a:endParaRPr lang="hu-HU" sz="1100" dirty="0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69055352-B25C-375F-F775-DFC8B3A8BD02}"/>
              </a:ext>
            </a:extLst>
          </p:cNvPr>
          <p:cNvSpPr/>
          <p:nvPr/>
        </p:nvSpPr>
        <p:spPr>
          <a:xfrm>
            <a:off x="2028497" y="4235689"/>
            <a:ext cx="7914289" cy="2485665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9" name="Kép 8" descr="A képen szöveg, Betűtípus, fehér, dokumentum látható&#10;&#10;Automatikusan generált leírás">
            <a:extLst>
              <a:ext uri="{FF2B5EF4-FFF2-40B4-BE49-F238E27FC236}">
                <a16:creationId xmlns:a16="http://schemas.microsoft.com/office/drawing/2014/main" id="{2925C1B1-BE6E-E6C5-3172-6131D1F38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162" y="4271415"/>
            <a:ext cx="7759700" cy="213360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3CE22D5D-ADC2-35E6-F9D5-BE5FE7E0F931}"/>
              </a:ext>
            </a:extLst>
          </p:cNvPr>
          <p:cNvSpPr txBox="1"/>
          <p:nvPr/>
        </p:nvSpPr>
        <p:spPr>
          <a:xfrm>
            <a:off x="3434253" y="6440741"/>
            <a:ext cx="50975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i="1" dirty="0" err="1"/>
              <a:t>Terényi</a:t>
            </a:r>
            <a:r>
              <a:rPr lang="hu-HU" sz="1000" i="1" dirty="0"/>
              <a:t> 1967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BB45E84D-88E3-6423-2D7A-584C92B78E3D}"/>
              </a:ext>
            </a:extLst>
          </p:cNvPr>
          <p:cNvSpPr txBox="1"/>
          <p:nvPr/>
        </p:nvSpPr>
        <p:spPr>
          <a:xfrm>
            <a:off x="350520" y="582910"/>
            <a:ext cx="114909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55. [1]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τοῦ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δὲ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εἵνεκεν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τούτων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ἐπεμνήσθην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,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φράσω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.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ἔστι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ἐν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τῇ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ἀκροπόλι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ταύτῃ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Ἐρεχθέος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τοῦ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γηγενέος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λεγομένου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εἶναι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νηός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,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ἐν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τῷ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ἐλαίη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τε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καὶ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θάλασσα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ἔνι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,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τὰ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λόγος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παρὰ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Ἀθηναίων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Ποσειδέωνά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τε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καὶ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Ἀθηναίην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ἐρίσαντας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περὶ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τῆς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χώρης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μαρτύρια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θέσθαι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.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ταύτην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ὦν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τὴν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ἐλαίην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ἅμα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τῷ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ἄλλῳ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ἱρῷ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κατέλαβε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ἐμπρησθῆναι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ὑπὸ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τῶν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βαρβάρων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·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δευτέρῃ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δὲ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ἡμέρῃ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ἀπὸ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τῆς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ἐμπρήσιος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Ἀθηναίων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οἱ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θύειν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ὑπὸ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βασιλέος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κελευόμενοι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ὡς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ἀνέβησαν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ἐς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τὸ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ἱρόν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,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ὥρων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βλαστὸν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ἐκ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τοῦ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στελέχεος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ὅσον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τε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πηχυαῖον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ἀναδεδραμηκότα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.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οὗτοι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μέν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νυν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ταῦτα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el-GR" b="0" i="0" dirty="0" err="1">
                <a:solidFill>
                  <a:srgbClr val="000000"/>
                </a:solidFill>
                <a:effectLst/>
                <a:latin typeface="Times"/>
              </a:rPr>
              <a:t>ἔφρασαν</a:t>
            </a:r>
            <a:r>
              <a:rPr lang="el-GR" b="0" i="0" dirty="0">
                <a:solidFill>
                  <a:srgbClr val="000000"/>
                </a:solidFill>
                <a:effectLst/>
                <a:latin typeface="Times"/>
              </a:rPr>
              <a:t>.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(</a:t>
            </a:r>
            <a:r>
              <a:rPr lang="hu-HU" b="0" i="0" dirty="0">
                <a:effectLst/>
              </a:rPr>
              <a:t>Macaulay, 1890)</a:t>
            </a:r>
            <a:endParaRPr lang="hu-HU" b="0" i="0" dirty="0">
              <a:solidFill>
                <a:srgbClr val="000000"/>
              </a:solidFill>
              <a:effectLst/>
              <a:latin typeface="Times"/>
            </a:endParaRPr>
          </a:p>
          <a:p>
            <a:endParaRPr lang="hu-HU" dirty="0">
              <a:solidFill>
                <a:srgbClr val="000000"/>
              </a:solidFill>
              <a:latin typeface="Times"/>
            </a:endParaRPr>
          </a:p>
          <a:p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55. and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reason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why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I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made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mention of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this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I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will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here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declare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:--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there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is in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this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Acropolis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a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temple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of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Erechtheus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,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who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is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said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to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have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been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born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of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Earth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, and in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this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there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is an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olive-tree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and a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sea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,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which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(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according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to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story told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by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Athenians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)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Poseidon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and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Athene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,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when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they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contended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for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land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,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set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as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witnesses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of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themselves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.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Now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it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happened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to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this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olive-tree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to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be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set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on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fire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with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rest of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temple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by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Barbarians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; and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on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next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day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after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conflagration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those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of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Athenians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who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were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commanded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by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king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to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offer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sacrifice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,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saw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when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they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had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gone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up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to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temple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that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a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shoot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had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run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up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from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stock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of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tree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about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a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cubit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in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length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.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These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then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made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report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 of </a:t>
            </a:r>
            <a:r>
              <a:rPr lang="hu-HU" b="0" i="0" dirty="0" err="1">
                <a:solidFill>
                  <a:srgbClr val="000000"/>
                </a:solidFill>
                <a:effectLst/>
                <a:latin typeface="Times"/>
              </a:rPr>
              <a:t>this</a:t>
            </a:r>
            <a:r>
              <a:rPr lang="hu-HU" b="0" i="0" dirty="0">
                <a:solidFill>
                  <a:srgbClr val="000000"/>
                </a:solidFill>
                <a:effectLst/>
                <a:latin typeface="Times"/>
              </a:rPr>
              <a:t>. (</a:t>
            </a:r>
            <a:r>
              <a:rPr lang="hu-HU" b="0" i="0" dirty="0">
                <a:effectLst/>
              </a:rPr>
              <a:t>Macaulay, 1890)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87337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47472"/>
            <a:ext cx="12191695" cy="6858000"/>
          </a:xfrm>
          <a:prstGeom prst="rect">
            <a:avLst/>
          </a:prstGeom>
          <a:solidFill>
            <a:srgbClr val="F4F0E8"/>
          </a:solidFill>
          <a:ln w="12700">
            <a:solidFill>
              <a:srgbClr val="F4F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320040" y="502920"/>
            <a:ext cx="11521440" cy="0"/>
          </a:xfrm>
          <a:prstGeom prst="line">
            <a:avLst/>
          </a:prstGeom>
          <a:noFill/>
          <a:ln w="12700">
            <a:solidFill>
              <a:srgbClr val="68734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Text 2"/>
          <p:cNvSpPr/>
          <p:nvPr/>
        </p:nvSpPr>
        <p:spPr>
          <a:xfrm>
            <a:off x="411480" y="146304"/>
            <a:ext cx="4389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ATHÉNÉ MORIA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11480" y="603504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Miért éppen az olajfa?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85800" y="1417320"/>
            <a:ext cx="5029200" cy="4206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32715" indent="-132715"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Attika egyik legfontosabb terméke: étkezés, világítás, testápolás.</a:t>
            </a:r>
            <a:endParaRPr lang="en-US" sz="1900" dirty="0"/>
          </a:p>
          <a:p>
            <a:pPr marL="132715" indent="-132715"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olajág korán Athén városi szimbólumává válik.</a:t>
            </a:r>
            <a:endParaRPr lang="en-US" sz="1900" dirty="0"/>
          </a:p>
          <a:p>
            <a:pPr marL="132715" indent="-132715"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moriai — a szent fa utódai — a városi közösség védett vagyonát jelentik.</a:t>
            </a:r>
            <a:endParaRPr lang="en-US" sz="1900" dirty="0"/>
          </a:p>
          <a:p>
            <a:pPr marL="132715" indent="-132715"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mítosz így egyszerre beszél jólétről, békéről és a polis tartósságáról.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1" y="4005073"/>
            <a:ext cx="4822902" cy="1618487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8" name="Image 0" descr="/mnt/data/docx_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389" y="4254317"/>
            <a:ext cx="4164602" cy="106291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828242" y="5393233"/>
            <a:ext cx="259689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Athéni tetradrachma: bagoly + olajág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6190487" y="769436"/>
            <a:ext cx="5285233" cy="3391084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11" name="Image 1" descr="/mnt/data/docx_media/image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7845" y="830621"/>
            <a:ext cx="4525028" cy="302545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922495" y="3954780"/>
            <a:ext cx="223113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Császárkori medalion</a:t>
            </a:r>
            <a:endParaRPr lang="en-US" sz="950" dirty="0"/>
          </a:p>
        </p:txBody>
      </p:sp>
      <p:sp>
        <p:nvSpPr>
          <p:cNvPr id="13" name="Shape 9"/>
          <p:cNvSpPr/>
          <p:nvPr/>
        </p:nvSpPr>
        <p:spPr>
          <a:xfrm>
            <a:off x="6144768" y="4526280"/>
            <a:ext cx="5330952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4" name="Text 10"/>
          <p:cNvSpPr/>
          <p:nvPr/>
        </p:nvSpPr>
        <p:spPr>
          <a:xfrm>
            <a:off x="6355080" y="4709160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Kulin hangsúlya: az olaj Attika fő mezőgazdasági terméke és egyik legfontosabb exportcikke; ezért az olajfa nemcsak vallási, hanem gazdasági-politikai jelkép is.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411480" y="6473952"/>
            <a:ext cx="11247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Kulin 2021; Buxton 2004; Hoppál 2020</a:t>
            </a:r>
            <a:endParaRPr lang="en-US" sz="950" dirty="0"/>
          </a:p>
        </p:txBody>
      </p: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0E8"/>
          </a:solidFill>
          <a:ln w="12700">
            <a:solidFill>
              <a:srgbClr val="F4F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320040" y="502920"/>
            <a:ext cx="11521440" cy="0"/>
          </a:xfrm>
          <a:prstGeom prst="line">
            <a:avLst/>
          </a:prstGeom>
          <a:noFill/>
          <a:ln w="12700">
            <a:solidFill>
              <a:srgbClr val="68734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Text 2"/>
          <p:cNvSpPr/>
          <p:nvPr/>
        </p:nvSpPr>
        <p:spPr>
          <a:xfrm>
            <a:off x="411480" y="146304"/>
            <a:ext cx="4389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ATHÉNÉ MORIA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11480" y="603504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képrend változása: harctól „szent eszmecseréig”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85800" y="1234440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Kr. e. 5. században a hangsúly a feszültségen van; a későbbi képeken a vita egyre inkább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békés döntéssé, városi önreprezentációvá és jogi gesztussá válik.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731520" y="1965960"/>
            <a:ext cx="2788920" cy="2057400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8" name="Image 0" descr="/mnt/data/docx_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" y="2615141"/>
            <a:ext cx="2642616" cy="59444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3813048"/>
            <a:ext cx="264261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Parthenón: nyugati oromcsoport rekonstrukciója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3639312" y="1965960"/>
            <a:ext cx="2377440" cy="2057400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11" name="Image 1" descr="/mnt/data/docx_media/image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464" y="2075974"/>
            <a:ext cx="2231136" cy="16727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712464" y="3813048"/>
            <a:ext cx="223113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Carrey rajza (1674)</a:t>
            </a:r>
            <a:endParaRPr lang="en-US" sz="950" dirty="0"/>
          </a:p>
        </p:txBody>
      </p:sp>
      <p:sp>
        <p:nvSpPr>
          <p:cNvPr id="13" name="Shape 9"/>
          <p:cNvSpPr/>
          <p:nvPr/>
        </p:nvSpPr>
        <p:spPr>
          <a:xfrm>
            <a:off x="6199632" y="1965960"/>
            <a:ext cx="1965960" cy="2057400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14" name="Image 2" descr="/mnt/data/docx_media/image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2249" y="2039112"/>
            <a:ext cx="1320726" cy="174650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272784" y="3813048"/>
            <a:ext cx="18196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Nápolyi kámea</a:t>
            </a:r>
            <a:endParaRPr lang="en-US" sz="950" dirty="0"/>
          </a:p>
        </p:txBody>
      </p:sp>
      <p:sp>
        <p:nvSpPr>
          <p:cNvPr id="16" name="Shape 11"/>
          <p:cNvSpPr/>
          <p:nvPr/>
        </p:nvSpPr>
        <p:spPr>
          <a:xfrm>
            <a:off x="8321040" y="1965960"/>
            <a:ext cx="3063240" cy="2057400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17" name="Image 3" descr="/mnt/data/docx_media/image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0514" y="2039112"/>
            <a:ext cx="1704292" cy="174650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394192" y="3813048"/>
            <a:ext cx="291693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El-Haouria: szavazókő és olajág</a:t>
            </a:r>
            <a:endParaRPr lang="en-US" sz="950" dirty="0"/>
          </a:p>
        </p:txBody>
      </p:sp>
      <p:sp>
        <p:nvSpPr>
          <p:cNvPr id="19" name="Shape 13"/>
          <p:cNvSpPr/>
          <p:nvPr/>
        </p:nvSpPr>
        <p:spPr>
          <a:xfrm>
            <a:off x="2148840" y="4572000"/>
            <a:ext cx="7223760" cy="0"/>
          </a:xfrm>
          <a:prstGeom prst="line">
            <a:avLst/>
          </a:prstGeom>
          <a:noFill/>
          <a:ln w="12700">
            <a:solidFill>
              <a:srgbClr val="C79A3B"/>
            </a:solidFill>
            <a:prstDash val="solid"/>
            <a:tailEnd type="triangle"/>
          </a:ln>
        </p:spPr>
        <p:txBody>
          <a:bodyPr/>
          <a:lstStyle/>
          <a:p>
            <a:endParaRPr lang="hu-HU"/>
          </a:p>
        </p:txBody>
      </p:sp>
      <p:sp>
        <p:nvSpPr>
          <p:cNvPr id="20" name="Text 14"/>
          <p:cNvSpPr/>
          <p:nvPr/>
        </p:nvSpPr>
        <p:spPr>
          <a:xfrm>
            <a:off x="777240" y="4645152"/>
            <a:ext cx="23774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agresszív, támadó gesztus</a:t>
            </a:r>
            <a:endParaRPr lang="en-US" sz="1400" dirty="0"/>
          </a:p>
        </p:txBody>
      </p:sp>
      <p:sp>
        <p:nvSpPr>
          <p:cNvPr id="21" name="Text 15"/>
          <p:cNvSpPr/>
          <p:nvPr/>
        </p:nvSpPr>
        <p:spPr>
          <a:xfrm>
            <a:off x="8138160" y="4645152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bírák, urna, szavazókő, olajág</a:t>
            </a:r>
            <a:endParaRPr lang="en-US" sz="1400" dirty="0"/>
          </a:p>
        </p:txBody>
      </p:sp>
      <p:sp>
        <p:nvSpPr>
          <p:cNvPr id="22" name="Text 16"/>
          <p:cNvSpPr/>
          <p:nvPr/>
        </p:nvSpPr>
        <p:spPr>
          <a:xfrm>
            <a:off x="914400" y="5074920"/>
            <a:ext cx="10241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Kulin szerint a császárkori forrásokban az olajág a béke jelképe, és Athéné ezzel „űzi el” Poszeidónt megszerzett tulajdonáról.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411480" y="6473952"/>
            <a:ext cx="11247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Kulin 2021, 80–85</a:t>
            </a:r>
            <a:endParaRPr lang="en-US" sz="950" dirty="0"/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0E8"/>
          </a:solidFill>
          <a:ln w="12700">
            <a:solidFill>
              <a:srgbClr val="F4F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320040" y="502920"/>
            <a:ext cx="11521440" cy="0"/>
          </a:xfrm>
          <a:prstGeom prst="line">
            <a:avLst/>
          </a:prstGeom>
          <a:noFill/>
          <a:ln w="12700">
            <a:solidFill>
              <a:srgbClr val="68734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Text 2"/>
          <p:cNvSpPr/>
          <p:nvPr/>
        </p:nvSpPr>
        <p:spPr>
          <a:xfrm>
            <a:off x="411480" y="146304"/>
            <a:ext cx="4389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ATHÉNÉ MORIA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11480" y="603504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„Attikai-e a szent fa?” – Aigina és az olajfaanyag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40080" y="1417320"/>
            <a:ext cx="5440680" cy="2560320"/>
          </a:xfrm>
          <a:prstGeom prst="roundRect">
            <a:avLst>
              <a:gd name="adj" fmla="val 2857"/>
            </a:avLst>
          </a:prstGeom>
          <a:solidFill>
            <a:srgbClr val="FCFAF6"/>
          </a:solidFill>
          <a:ln w="12700">
            <a:solidFill>
              <a:srgbClr val="D8D1C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804672" y="1545336"/>
            <a:ext cx="5111496" cy="2304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Hérodotosz 5.84–5.85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Epidauruszban</a:t>
            </a: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800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Dámia</a:t>
            </a: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800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és</a:t>
            </a: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800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Auxészia</a:t>
            </a: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kultuszképeit delphoi jóslat szerint attikai olajfából kellett készíteni. Amikor Aigina elviszi a képeket, Athén az „attikai szent olajfaanyag” alapján formál jogot az ügyre.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160520"/>
            <a:ext cx="5440680" cy="1417320"/>
          </a:xfrm>
          <a:prstGeom prst="roundRect">
            <a:avLst>
              <a:gd name="adj" fmla="val 5161"/>
            </a:avLst>
          </a:prstGeom>
          <a:solidFill>
            <a:srgbClr val="FCFAF6"/>
          </a:solidFill>
          <a:ln w="12700">
            <a:solidFill>
              <a:srgbClr val="D8D1C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/>
          <p:nvPr/>
        </p:nvSpPr>
        <p:spPr>
          <a:xfrm>
            <a:off x="804672" y="4288536"/>
            <a:ext cx="5111496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Polinskaya</a:t>
            </a:r>
            <a:r>
              <a:rPr lang="en-US" sz="16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600" b="1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olvasata</a:t>
            </a:r>
            <a:endParaRPr lang="en-US" sz="1600" b="1" dirty="0"/>
          </a:p>
          <a:p>
            <a:pPr marL="0" indent="0">
              <a:buNone/>
            </a:pPr>
            <a:r>
              <a:rPr lang="en-US" sz="16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Ez nem „botanikai” vita, hanem tulajdonjogi és presztízsharc: nem a tények, hanem az igények háborúja. Sőt, az is felmerül, hogy a történetben szereplő olajfaanyag maga is narratív konstrukció.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83680" y="150876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Mi forog kockán?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4846320" cy="18288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25730" indent="-125730"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kinek a földje a szent fa világa?</a:t>
            </a:r>
            <a:endParaRPr lang="en-US" sz="1800" dirty="0"/>
          </a:p>
          <a:p>
            <a:pPr marL="125730" indent="-125730"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ki beszélhet „attikai” olajfáról?</a:t>
            </a:r>
            <a:endParaRPr lang="en-US" sz="1800" dirty="0"/>
          </a:p>
          <a:p>
            <a:pPr marL="125730" indent="-125730"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kinek van joga a kultuszképhez és a belőle képzett történeti presztízshez?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583680" y="4069080"/>
            <a:ext cx="4846320" cy="1325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3" name="Text 11"/>
          <p:cNvSpPr/>
          <p:nvPr/>
        </p:nvSpPr>
        <p:spPr>
          <a:xfrm>
            <a:off x="6812280" y="4407408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olajfa itt már nemcsak Athéné attribútuma,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hanem politikai tulajdonjogi nyelv.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11480" y="6473952"/>
            <a:ext cx="11247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Polinskaya 2013 (Herodotosz 5.84–5.85 értelmezése)</a:t>
            </a:r>
            <a:endParaRPr lang="en-US" sz="950" dirty="0"/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47472"/>
            <a:ext cx="12191695" cy="6858000"/>
          </a:xfrm>
          <a:prstGeom prst="rect">
            <a:avLst/>
          </a:prstGeom>
          <a:solidFill>
            <a:srgbClr val="F4F0E8"/>
          </a:solidFill>
          <a:ln w="12700">
            <a:solidFill>
              <a:srgbClr val="F4F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320040" y="502920"/>
            <a:ext cx="11521440" cy="0"/>
          </a:xfrm>
          <a:prstGeom prst="line">
            <a:avLst/>
          </a:prstGeom>
          <a:noFill/>
          <a:ln w="12700">
            <a:solidFill>
              <a:srgbClr val="68734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Text 2"/>
          <p:cNvSpPr/>
          <p:nvPr/>
        </p:nvSpPr>
        <p:spPr>
          <a:xfrm>
            <a:off x="411480" y="146304"/>
            <a:ext cx="4389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ATHÉNÉ MORIA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11480" y="603504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Zeusz</a:t>
            </a:r>
            <a:r>
              <a:rPr lang="en-US" sz="24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Morios és Athéné: miért vannak ketten az olajfánál?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31520" y="1417320"/>
            <a:ext cx="26473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Parker kulcspontja: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31520" y="1783080"/>
            <a:ext cx="5577840" cy="23774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32715" indent="-132715"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Athéné azért „védi” az olajfákat, mert az olajfa Athén nemzeti szimbóluma.</a:t>
            </a:r>
            <a:endParaRPr lang="en-US" sz="1900" dirty="0"/>
          </a:p>
          <a:p>
            <a:pPr marL="132715" indent="-132715"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Ezért jelenhet meg mellette külön az „olajfák Zeusza”, </a:t>
            </a:r>
            <a:r>
              <a:rPr lang="en-US" sz="1900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Zeusz</a:t>
            </a:r>
            <a:r>
              <a:rPr lang="en-US" sz="19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Morios is.</a:t>
            </a:r>
            <a:endParaRPr lang="en-US" sz="1900" dirty="0"/>
          </a:p>
          <a:p>
            <a:pPr marL="132715" indent="-132715"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funkció tehát nem egyszerűen agrár-vallási, hanem közösségi és politikai.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703320"/>
            <a:ext cx="5486400" cy="685800"/>
          </a:xfrm>
          <a:prstGeom prst="rect">
            <a:avLst/>
          </a:prstGeom>
          <a:solidFill>
            <a:srgbClr val="F7F3EB"/>
          </a:solidFill>
          <a:ln w="12700">
            <a:solidFill>
              <a:srgbClr val="C79A3B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/>
          <p:nvPr/>
        </p:nvSpPr>
        <p:spPr>
          <a:xfrm>
            <a:off x="841360" y="3886200"/>
            <a:ext cx="5074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athéni vallásban az „olajfa-védelem” a </a:t>
            </a:r>
            <a:r>
              <a:rPr lang="en-US" sz="1700" i="1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polisz</a:t>
            </a:r>
            <a:r>
              <a:rPr lang="en-US" sz="1700" i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önazonosságának védelme.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6702552" y="2715768"/>
            <a:ext cx="241401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7391402" y="603505"/>
            <a:ext cx="4614670" cy="5751576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14" name="Image 1" descr="/mnt/data/docx_media/imag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7792" y="697754"/>
            <a:ext cx="3995679" cy="549906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9628632" y="3447288"/>
            <a:ext cx="163677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2007220" y="456464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kettős jelenlét logikája: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2057400" y="4972552"/>
            <a:ext cx="2743200" cy="10972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18745" indent="-118745"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Athéné = a városi jel oltalmazója</a:t>
            </a:r>
            <a:endParaRPr lang="en-US" sz="1700" dirty="0"/>
          </a:p>
          <a:p>
            <a:pPr marL="118745" indent="-118745"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Zeus Morios = a szent olajfák explicit őre</a:t>
            </a:r>
            <a:endParaRPr lang="en-US" sz="1700" dirty="0"/>
          </a:p>
        </p:txBody>
      </p:sp>
      <p:sp>
        <p:nvSpPr>
          <p:cNvPr id="18" name="Text 14"/>
          <p:cNvSpPr/>
          <p:nvPr/>
        </p:nvSpPr>
        <p:spPr>
          <a:xfrm>
            <a:off x="411480" y="6473952"/>
            <a:ext cx="11247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Parker 2005</a:t>
            </a:r>
            <a:endParaRPr lang="en-US" sz="950" dirty="0"/>
          </a:p>
        </p:txBody>
      </p:sp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11151"/>
            <a:ext cx="12191695" cy="6858000"/>
          </a:xfrm>
          <a:prstGeom prst="rect">
            <a:avLst/>
          </a:prstGeom>
          <a:solidFill>
            <a:srgbClr val="F4F0E8"/>
          </a:solidFill>
          <a:ln w="12700">
            <a:solidFill>
              <a:srgbClr val="F4F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320040" y="502920"/>
            <a:ext cx="11521440" cy="0"/>
          </a:xfrm>
          <a:prstGeom prst="line">
            <a:avLst/>
          </a:prstGeom>
          <a:noFill/>
          <a:ln w="12700">
            <a:solidFill>
              <a:srgbClr val="68734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Text 2"/>
          <p:cNvSpPr/>
          <p:nvPr/>
        </p:nvSpPr>
        <p:spPr>
          <a:xfrm>
            <a:off x="411480" y="146304"/>
            <a:ext cx="4389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ATHÉNÉ MORIA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11480" y="603504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Eredeti források: hogyan épül fel a hagyomány?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02920" y="1371600"/>
            <a:ext cx="2148840" cy="1920240"/>
          </a:xfrm>
          <a:prstGeom prst="roundRect">
            <a:avLst>
              <a:gd name="adj" fmla="val 2381"/>
            </a:avLst>
          </a:prstGeom>
          <a:solidFill>
            <a:srgbClr val="FFFFFF"/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Shape 5"/>
          <p:cNvSpPr/>
          <p:nvPr/>
        </p:nvSpPr>
        <p:spPr>
          <a:xfrm>
            <a:off x="502920" y="1371600"/>
            <a:ext cx="2148840" cy="256032"/>
          </a:xfrm>
          <a:prstGeom prst="rect">
            <a:avLst/>
          </a:prstGeom>
          <a:solidFill>
            <a:srgbClr val="68734D"/>
          </a:solidFill>
          <a:ln w="12700">
            <a:solidFill>
              <a:srgbClr val="68734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8" name="Text 6"/>
          <p:cNvSpPr/>
          <p:nvPr/>
        </p:nvSpPr>
        <p:spPr>
          <a:xfrm>
            <a:off x="557784" y="1399032"/>
            <a:ext cx="2039112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i.e. 423–422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76072" y="1691640"/>
            <a:ext cx="200253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Euripidész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76072" y="2048256"/>
            <a:ext cx="2002536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konfliktus motívuma élő tragikus anyag: Poszeidón gyűlölete Athéné ellen „Kekrops korától” Erechtheusig.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2724912" y="1371600"/>
            <a:ext cx="2148840" cy="1920240"/>
          </a:xfrm>
          <a:prstGeom prst="roundRect">
            <a:avLst>
              <a:gd name="adj" fmla="val 2381"/>
            </a:avLst>
          </a:prstGeom>
          <a:solidFill>
            <a:srgbClr val="FFFFFF"/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Shape 10"/>
          <p:cNvSpPr/>
          <p:nvPr/>
        </p:nvSpPr>
        <p:spPr>
          <a:xfrm>
            <a:off x="2724912" y="1371600"/>
            <a:ext cx="2148840" cy="256032"/>
          </a:xfrm>
          <a:prstGeom prst="rect">
            <a:avLst/>
          </a:prstGeom>
          <a:solidFill>
            <a:srgbClr val="68734D"/>
          </a:solidFill>
          <a:ln w="12700">
            <a:solidFill>
              <a:srgbClr val="68734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3" name="Text 11"/>
          <p:cNvSpPr/>
          <p:nvPr/>
        </p:nvSpPr>
        <p:spPr>
          <a:xfrm>
            <a:off x="2779776" y="1399032"/>
            <a:ext cx="2039112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i.e. 5. sz. 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798064" y="1691640"/>
            <a:ext cx="200253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Hérodotosz VIII.55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2798064" y="2048256"/>
            <a:ext cx="2002536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legrégebbi írott megfogalmazás a dossziéban: a leégett, majd újrasarjadó olajfa; a fa és a „tenger” a vita bizonyítékai.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4946904" y="1371600"/>
            <a:ext cx="2148840" cy="1920240"/>
          </a:xfrm>
          <a:prstGeom prst="roundRect">
            <a:avLst>
              <a:gd name="adj" fmla="val 2381"/>
            </a:avLst>
          </a:prstGeom>
          <a:solidFill>
            <a:srgbClr val="FFFFFF"/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7" name="Shape 15"/>
          <p:cNvSpPr/>
          <p:nvPr/>
        </p:nvSpPr>
        <p:spPr>
          <a:xfrm>
            <a:off x="4946904" y="1371600"/>
            <a:ext cx="2148840" cy="256032"/>
          </a:xfrm>
          <a:prstGeom prst="rect">
            <a:avLst/>
          </a:prstGeom>
          <a:solidFill>
            <a:srgbClr val="68734D"/>
          </a:solidFill>
          <a:ln w="12700">
            <a:solidFill>
              <a:srgbClr val="68734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8" name="Text 16"/>
          <p:cNvSpPr/>
          <p:nvPr/>
        </p:nvSpPr>
        <p:spPr>
          <a:xfrm>
            <a:off x="5001768" y="1399032"/>
            <a:ext cx="2039112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i.e. 1. sz. 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020056" y="1691640"/>
            <a:ext cx="200253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Varro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(Ágostonnál)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020056" y="2048256"/>
            <a:ext cx="2002536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Racionalizáló változat: polgári szavazás, nők Athénére, Poszeidón haragja és a büntetések.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7168896" y="1371600"/>
            <a:ext cx="2148840" cy="1920240"/>
          </a:xfrm>
          <a:prstGeom prst="roundRect">
            <a:avLst>
              <a:gd name="adj" fmla="val 2381"/>
            </a:avLst>
          </a:prstGeom>
          <a:solidFill>
            <a:srgbClr val="FFFFFF"/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2" name="Shape 20"/>
          <p:cNvSpPr/>
          <p:nvPr/>
        </p:nvSpPr>
        <p:spPr>
          <a:xfrm>
            <a:off x="7168896" y="1371600"/>
            <a:ext cx="2148840" cy="256032"/>
          </a:xfrm>
          <a:prstGeom prst="rect">
            <a:avLst/>
          </a:prstGeom>
          <a:solidFill>
            <a:srgbClr val="68734D"/>
          </a:solidFill>
          <a:ln w="12700">
            <a:solidFill>
              <a:srgbClr val="68734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3" name="Text 21"/>
          <p:cNvSpPr/>
          <p:nvPr/>
        </p:nvSpPr>
        <p:spPr>
          <a:xfrm>
            <a:off x="7223760" y="1399032"/>
            <a:ext cx="2039112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 err="1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i.sz</a:t>
            </a:r>
            <a:r>
              <a:rPr lang="en-US" sz="12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 1–2. sz. 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242048" y="1691640"/>
            <a:ext cx="200253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Apollodórosz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7242048" y="2048256"/>
            <a:ext cx="2002536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Mitográfiai rögzítés: a történet a Bibliothéké hagyományában teljes, összefüggő mítosszá áll össze.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9390888" y="1371600"/>
            <a:ext cx="2148840" cy="1920240"/>
          </a:xfrm>
          <a:prstGeom prst="roundRect">
            <a:avLst>
              <a:gd name="adj" fmla="val 2381"/>
            </a:avLst>
          </a:prstGeom>
          <a:solidFill>
            <a:srgbClr val="FFFFFF"/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7" name="Shape 25"/>
          <p:cNvSpPr/>
          <p:nvPr/>
        </p:nvSpPr>
        <p:spPr>
          <a:xfrm>
            <a:off x="9390888" y="1371600"/>
            <a:ext cx="2148840" cy="256032"/>
          </a:xfrm>
          <a:prstGeom prst="rect">
            <a:avLst/>
          </a:prstGeom>
          <a:solidFill>
            <a:srgbClr val="68734D"/>
          </a:solidFill>
          <a:ln w="12700">
            <a:solidFill>
              <a:srgbClr val="68734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8" name="Text 26"/>
          <p:cNvSpPr/>
          <p:nvPr/>
        </p:nvSpPr>
        <p:spPr>
          <a:xfrm>
            <a:off x="9445752" y="1399032"/>
            <a:ext cx="2039112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 err="1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i.sz</a:t>
            </a:r>
            <a:r>
              <a:rPr lang="en-US" sz="12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 2. sz. 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9464040" y="1691640"/>
            <a:ext cx="200253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Pauszaniasz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9464040" y="2048256"/>
            <a:ext cx="2002536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„Szemtanú-jellegű” szerző: az Akropoliszon még látható a „tenger” és az olajfa.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85800" y="3794760"/>
            <a:ext cx="10881360" cy="1325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2" name="Text 30"/>
          <p:cNvSpPr/>
          <p:nvPr/>
        </p:nvSpPr>
        <p:spPr>
          <a:xfrm>
            <a:off x="960120" y="4087368"/>
            <a:ext cx="10332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Nincs egyetlen „őseredeti” forrás. A mítosz réteges: klasszikus irodalmi utalások, történetírói említés,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racionalizáló értelmezés és későbbi mitográfiai összefoglalás rakódik egymásra.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411480" y="6473952"/>
            <a:ext cx="11247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Hard 2004; Sissa–Detienne 2000; Kulin 2021</a:t>
            </a:r>
            <a:endParaRPr lang="en-US" sz="950" dirty="0"/>
          </a:p>
        </p:txBody>
      </p:sp>
    </p:spTree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47472"/>
            <a:ext cx="12191695" cy="6858000"/>
          </a:xfrm>
          <a:prstGeom prst="rect">
            <a:avLst/>
          </a:prstGeom>
          <a:solidFill>
            <a:srgbClr val="F4F0E8"/>
          </a:solidFill>
          <a:ln w="12700">
            <a:solidFill>
              <a:srgbClr val="F4F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320040" y="502920"/>
            <a:ext cx="11521440" cy="0"/>
          </a:xfrm>
          <a:prstGeom prst="line">
            <a:avLst/>
          </a:prstGeom>
          <a:noFill/>
          <a:ln w="12700">
            <a:solidFill>
              <a:srgbClr val="68734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Text 2"/>
          <p:cNvSpPr/>
          <p:nvPr/>
        </p:nvSpPr>
        <p:spPr>
          <a:xfrm>
            <a:off x="411480" y="146304"/>
            <a:ext cx="4389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ATHÉNÉ MORIA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11480" y="603504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Záró tézisek</a:t>
            </a:r>
            <a:endParaRPr lang="en-US" sz="2400" dirty="0"/>
          </a:p>
        </p:txBody>
      </p:sp>
      <p:pic>
        <p:nvPicPr>
          <p:cNvPr id="6" name="Image 0" descr="/mnt/data/docx_media/image2.png"/>
          <p:cNvPicPr>
            <a:picLocks noChangeAspect="1"/>
          </p:cNvPicPr>
          <p:nvPr/>
        </p:nvPicPr>
        <p:blipFill>
          <a:blip r:embed="rId3"/>
          <a:srcRect l="21460" r="21460"/>
          <a:stretch/>
        </p:blipFill>
        <p:spPr>
          <a:xfrm>
            <a:off x="6766560" y="1325880"/>
            <a:ext cx="4937760" cy="38404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766560" y="1005841"/>
            <a:ext cx="4937760" cy="3840480"/>
          </a:xfrm>
          <a:prstGeom prst="rect">
            <a:avLst/>
          </a:prstGeom>
          <a:solidFill>
            <a:srgbClr val="FFFFFF">
              <a:alpha val="5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8" name="Text 5"/>
          <p:cNvSpPr/>
          <p:nvPr/>
        </p:nvSpPr>
        <p:spPr>
          <a:xfrm>
            <a:off x="731520" y="1417320"/>
            <a:ext cx="5486400" cy="44805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32715" indent="-132715"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olajfa Athén patrónusmítoszának központi ajándéka.</a:t>
            </a:r>
            <a:endParaRPr lang="en-US" sz="1900" dirty="0"/>
          </a:p>
          <a:p>
            <a:pPr marL="132715" indent="-132715"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akropoliszi szent fa egyszerre topográfiai tárgy és jogi „bizonyíték”.</a:t>
            </a:r>
            <a:endParaRPr lang="en-US" sz="1900" dirty="0"/>
          </a:p>
          <a:p>
            <a:pPr marL="132715" indent="-132715"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Kr. e. 480 után a kisarjadó fa Athén túlélésének emblémája.</a:t>
            </a:r>
            <a:endParaRPr lang="en-US" sz="1900" dirty="0"/>
          </a:p>
          <a:p>
            <a:pPr marL="132715" indent="-132715"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olajág a városi szimbolikában a jólét, béke és önazonosság jele lesz.</a:t>
            </a:r>
            <a:endParaRPr lang="en-US" sz="1900" dirty="0"/>
          </a:p>
          <a:p>
            <a:pPr marL="132715" indent="-132715"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későbbi képi hagyomány a fegyveres konfliktust békés döntéssé és önreprezentációvá szelídíti.</a:t>
            </a:r>
            <a:endParaRPr lang="en-US" sz="1900" dirty="0"/>
          </a:p>
          <a:p>
            <a:pPr marL="132715" indent="-132715"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„attikai olajfa” körüli viták megmutatják, hogy a mítosz politikai tulajdonjogi nyelvvé is válhat.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411480" y="6473952"/>
            <a:ext cx="11247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endParaRPr lang="en-US" sz="950" dirty="0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72B7CCB8-6270-453E-DC69-89E3D3F72DE8}"/>
              </a:ext>
            </a:extLst>
          </p:cNvPr>
          <p:cNvSpPr txBox="1"/>
          <p:nvPr/>
        </p:nvSpPr>
        <p:spPr>
          <a:xfrm>
            <a:off x="320040" y="6656832"/>
            <a:ext cx="115214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 err="1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Kép</a:t>
            </a:r>
            <a:r>
              <a:rPr lang="en-US" sz="100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: Kulin 2021</a:t>
            </a:r>
            <a:endParaRPr lang="hu-HU" sz="1000" dirty="0"/>
          </a:p>
        </p:txBody>
      </p:sp>
    </p:spTree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5" y="341586"/>
            <a:ext cx="12191695" cy="6858000"/>
          </a:xfrm>
          <a:prstGeom prst="rect">
            <a:avLst/>
          </a:prstGeom>
          <a:solidFill>
            <a:srgbClr val="F4F0E8"/>
          </a:solidFill>
          <a:ln w="12700">
            <a:solidFill>
              <a:srgbClr val="F4F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320040" y="502920"/>
            <a:ext cx="11521440" cy="0"/>
          </a:xfrm>
          <a:prstGeom prst="line">
            <a:avLst/>
          </a:prstGeom>
          <a:noFill/>
          <a:ln w="12700">
            <a:solidFill>
              <a:srgbClr val="68734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Text 2"/>
          <p:cNvSpPr/>
          <p:nvPr/>
        </p:nvSpPr>
        <p:spPr>
          <a:xfrm>
            <a:off x="411480" y="146304"/>
            <a:ext cx="4389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ATHÉNÉ MORIA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11480" y="603504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Források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40080" y="123444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Eredeti források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080760" y="758952"/>
            <a:ext cx="5303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Másodlagos</a:t>
            </a:r>
            <a:r>
              <a:rPr lang="en-US" sz="2000" b="1" dirty="0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2000" b="1" dirty="0" err="1">
                <a:solidFill>
                  <a:srgbClr val="4F57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irodalom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1600200"/>
            <a:ext cx="5074920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11760" indent="-11176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Hérodotosz: VIII.55; VIII.61</a:t>
            </a:r>
            <a:endParaRPr lang="en-US" sz="1600" dirty="0"/>
          </a:p>
          <a:p>
            <a:pPr marL="111760" indent="-11176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Sophoklés: Oidipusz Kolónoszban 694–719</a:t>
            </a:r>
            <a:endParaRPr lang="en-US" sz="1600" dirty="0"/>
          </a:p>
          <a:p>
            <a:pPr marL="111760" indent="-11176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Euripidés: Erechtheus (fragm.)</a:t>
            </a:r>
            <a:endParaRPr lang="en-US" sz="1600" dirty="0"/>
          </a:p>
          <a:p>
            <a:pPr marL="111760" indent="-11176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Apollodóros: Bibliothéké 3.14.1</a:t>
            </a:r>
            <a:endParaRPr lang="en-US" sz="1600" dirty="0"/>
          </a:p>
          <a:p>
            <a:pPr marL="111760" indent="-11176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Pauszaniasz: Görögország leírása I. könyv</a:t>
            </a:r>
            <a:endParaRPr lang="en-US" sz="1600" dirty="0"/>
          </a:p>
          <a:p>
            <a:pPr marL="111760" indent="-11176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Varro (Ágostonnál): De civitate Dei XVIII.9</a:t>
            </a:r>
            <a:endParaRPr lang="en-US" sz="1600" dirty="0"/>
          </a:p>
          <a:p>
            <a:pPr marL="111760" indent="-11176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Plutarkhosz; Aelius Aristeidés; Himerios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126480" y="1238854"/>
            <a:ext cx="5212080" cy="4860194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08268" indent="-108268">
              <a:buSzPct val="100000"/>
              <a:buChar char="•"/>
            </a:pPr>
            <a:r>
              <a:rPr lang="en-US" sz="155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Kulin Veronika: Athéna győzelme. Ókor 20 (2021) 3. sz. 78–90.</a:t>
            </a:r>
            <a:endParaRPr lang="en-US" sz="1550" dirty="0"/>
          </a:p>
          <a:p>
            <a:pPr marL="108268" indent="-108268">
              <a:buSzPct val="100000"/>
              <a:buChar char="•"/>
            </a:pPr>
            <a:r>
              <a:rPr lang="en-US" sz="155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Robin Hard: The Routledge Handbook of Greek Mythology. 2004.</a:t>
            </a:r>
            <a:endParaRPr lang="en-US" sz="1550" dirty="0"/>
          </a:p>
          <a:p>
            <a:pPr marL="108268" indent="-108268">
              <a:buSzPct val="100000"/>
              <a:buChar char="•"/>
            </a:pPr>
            <a:r>
              <a:rPr lang="en-US" sz="155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Giulia Sissa – Marcel Detienne: The Daily Life of the Greek Gods. 2000.</a:t>
            </a:r>
            <a:endParaRPr lang="en-US" sz="1550" dirty="0"/>
          </a:p>
          <a:p>
            <a:pPr marL="108268" indent="-108268">
              <a:buSzPct val="100000"/>
              <a:buChar char="•"/>
            </a:pPr>
            <a:r>
              <a:rPr lang="en-US" sz="155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Richard Buxton: The Complete World of Greek Mythology. 2004.</a:t>
            </a:r>
            <a:endParaRPr lang="en-US" sz="1550" dirty="0"/>
          </a:p>
          <a:p>
            <a:pPr marL="108268" indent="-108268">
              <a:buSzPct val="100000"/>
              <a:buChar char="•"/>
            </a:pPr>
            <a:r>
              <a:rPr lang="en-US" sz="155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Robert Parker: Polytheism and Society at Athens. 2005.</a:t>
            </a:r>
            <a:endParaRPr lang="en-US" sz="1550" dirty="0"/>
          </a:p>
          <a:p>
            <a:pPr marL="108268" indent="-108268">
              <a:buSzPct val="100000"/>
              <a:buChar char="•"/>
            </a:pPr>
            <a:r>
              <a:rPr lang="en-US" sz="155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Irene Polinskaya: A Local History of Greek Polytheism. 2013.</a:t>
            </a:r>
            <a:endParaRPr lang="en-US" sz="1550" dirty="0"/>
          </a:p>
          <a:p>
            <a:pPr marL="108268" indent="-108268">
              <a:buSzPct val="100000"/>
              <a:buChar char="•"/>
            </a:pPr>
            <a:r>
              <a:rPr lang="en-US" sz="155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Vincent Scully: The Earth, the Temple, and the Gods. 2013.</a:t>
            </a:r>
            <a:endParaRPr lang="en-US" sz="1550" dirty="0"/>
          </a:p>
          <a:p>
            <a:pPr marL="108268" indent="-108268">
              <a:buSzPct val="100000"/>
              <a:buChar char="•"/>
            </a:pPr>
            <a:r>
              <a:rPr lang="en-US" sz="155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Amy C. Smith: Polis and Personification in Classical Athenian Art. 2011.</a:t>
            </a:r>
            <a:endParaRPr lang="en-US" sz="1550" dirty="0"/>
          </a:p>
          <a:p>
            <a:pPr marL="108268" indent="-108268">
              <a:buSzPct val="100000"/>
              <a:buChar char="•"/>
            </a:pPr>
            <a:r>
              <a:rPr lang="en-US" sz="155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Adrian Kelly – Christopher Metcalf (eds.): Gods and Mortals… 2021.</a:t>
            </a:r>
            <a:endParaRPr lang="en-US" sz="1550" dirty="0"/>
          </a:p>
          <a:p>
            <a:pPr marL="108268" indent="-108268">
              <a:buSzPct val="100000"/>
              <a:buChar char="•"/>
            </a:pPr>
            <a:r>
              <a:rPr lang="en-US" sz="155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Hoppál Krisztina: Római pénzek Jáváról. 2020.</a:t>
            </a:r>
          </a:p>
          <a:p>
            <a:pPr marL="108268" indent="-108268">
              <a:buSzPct val="100000"/>
              <a:buChar char="•"/>
            </a:pPr>
            <a:r>
              <a:rPr lang="hu-HU" sz="1600" dirty="0"/>
              <a:t>Hérodotosz: </a:t>
            </a:r>
            <a:r>
              <a:rPr lang="hu-HU" sz="1600" i="1" dirty="0" err="1"/>
              <a:t>Historiák</a:t>
            </a:r>
            <a:r>
              <a:rPr lang="hu-HU" sz="1600" dirty="0"/>
              <a:t> (ógörög szöveg; angol ford. </a:t>
            </a:r>
            <a:r>
              <a:rPr lang="hu-HU" sz="1600" dirty="0" err="1"/>
              <a:t>G</a:t>
            </a:r>
            <a:r>
              <a:rPr lang="hu-HU" sz="1600" dirty="0"/>
              <a:t>. C. Macaulay). Internet </a:t>
            </a:r>
            <a:r>
              <a:rPr lang="hu-HU" sz="1600" dirty="0" err="1"/>
              <a:t>Sacred</a:t>
            </a:r>
            <a:r>
              <a:rPr lang="hu-HU" sz="1600" dirty="0"/>
              <a:t> Text </a:t>
            </a:r>
            <a:r>
              <a:rPr lang="hu-HU" sz="1600" dirty="0" err="1"/>
              <a:t>Archive</a:t>
            </a:r>
            <a:r>
              <a:rPr lang="hu-HU" sz="1600" dirty="0"/>
              <a:t>, é. </a:t>
            </a:r>
            <a:r>
              <a:rPr lang="hu-HU" sz="1600" dirty="0" err="1"/>
              <a:t>n.</a:t>
            </a:r>
            <a:r>
              <a:rPr lang="hu-HU" sz="1600" dirty="0"/>
              <a:t> Online: </a:t>
            </a:r>
            <a:r>
              <a:rPr lang="hu-HU" sz="1600" dirty="0">
                <a:hlinkClick r:id="rId3"/>
              </a:rPr>
              <a:t>https://sacred-texts.com/cla/hh/</a:t>
            </a:r>
            <a:r>
              <a:rPr lang="hu-HU" sz="1600" dirty="0"/>
              <a:t> [Hivatkozott rész: VIII.55 (Urania), 1.]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5897880" y="1417320"/>
            <a:ext cx="0" cy="4526280"/>
          </a:xfrm>
          <a:prstGeom prst="line">
            <a:avLst/>
          </a:prstGeom>
          <a:noFill/>
          <a:ln w="12700">
            <a:solidFill>
              <a:srgbClr val="D8D1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Text 9"/>
          <p:cNvSpPr/>
          <p:nvPr/>
        </p:nvSpPr>
        <p:spPr>
          <a:xfrm>
            <a:off x="685800" y="626364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</a:t>
            </a:r>
            <a:r>
              <a:rPr lang="en-US" sz="1050" i="1" dirty="0" err="1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jelen</a:t>
            </a:r>
            <a:r>
              <a:rPr lang="en-US" sz="10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ppt </a:t>
            </a:r>
            <a:r>
              <a:rPr lang="en-US" sz="1050" i="1" dirty="0" err="1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dokumentum</a:t>
            </a:r>
            <a:r>
              <a:rPr lang="en-US" sz="10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050" i="1" dirty="0" err="1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formázásához</a:t>
            </a:r>
            <a:r>
              <a:rPr lang="en-US" sz="10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Chat-GPT </a:t>
            </a:r>
            <a:r>
              <a:rPr lang="en-US" sz="1050" i="1" dirty="0" err="1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segítsét</a:t>
            </a:r>
            <a:r>
              <a:rPr lang="en-US" sz="10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050" i="1" dirty="0" err="1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vettem</a:t>
            </a:r>
            <a:r>
              <a:rPr lang="en-US" sz="10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050" i="1" dirty="0" err="1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igénybe</a:t>
            </a:r>
            <a:r>
              <a:rPr lang="en-US" sz="10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 A </a:t>
            </a:r>
            <a:r>
              <a:rPr lang="en-US" sz="1050" i="1" dirty="0" err="1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képek</a:t>
            </a:r>
            <a:r>
              <a:rPr lang="en-US" sz="10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050" i="1" dirty="0" err="1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</a:t>
            </a:r>
            <a:r>
              <a:rPr lang="en-US" sz="10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050" i="1" dirty="0" err="1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általam</a:t>
            </a:r>
            <a:r>
              <a:rPr lang="en-US" sz="10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 </a:t>
            </a:r>
            <a:r>
              <a:rPr lang="en-US" sz="1050" i="1" dirty="0" err="1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forrásdokumentumokból</a:t>
            </a:r>
            <a:r>
              <a:rPr lang="en-US" sz="1050" i="1" dirty="0">
                <a:solidFill>
                  <a:srgbClr val="8A847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származnak; a képaláírások a dokumentumban vannak feltüntetve.</a:t>
            </a:r>
            <a:endParaRPr lang="en-US" sz="1050" dirty="0"/>
          </a:p>
        </p:txBody>
      </p:sp>
    </p:spTree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3C535-56E5-4566-7888-AF73311C8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D6324A0-7BCC-FD77-4425-77E9D241E8C9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0E8"/>
          </a:solidFill>
          <a:ln w="12700">
            <a:solidFill>
              <a:srgbClr val="F4F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3E16AC8F-25F3-389E-B7A0-47961651E2E3}"/>
              </a:ext>
            </a:extLst>
          </p:cNvPr>
          <p:cNvSpPr txBox="1"/>
          <p:nvPr/>
        </p:nvSpPr>
        <p:spPr>
          <a:xfrm>
            <a:off x="3048000" y="2848303"/>
            <a:ext cx="5812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dirty="0"/>
              <a:t>Χάριν </a:t>
            </a:r>
            <a:r>
              <a:rPr lang="el-GR" sz="3600" dirty="0" err="1"/>
              <a:t>ὑμῖν</a:t>
            </a:r>
            <a:r>
              <a:rPr lang="el-GR" sz="3600" dirty="0"/>
              <a:t> </a:t>
            </a:r>
            <a:r>
              <a:rPr lang="el-GR" sz="3600" dirty="0" err="1"/>
              <a:t>ἔχω</a:t>
            </a:r>
            <a:r>
              <a:rPr lang="el-GR" sz="3600" dirty="0"/>
              <a:t> </a:t>
            </a:r>
            <a:r>
              <a:rPr lang="el-GR" sz="3600" dirty="0" err="1"/>
              <a:t>τῆς</a:t>
            </a:r>
            <a:r>
              <a:rPr lang="el-GR" sz="3600" dirty="0"/>
              <a:t> </a:t>
            </a:r>
            <a:r>
              <a:rPr lang="el-GR" sz="3600" dirty="0" err="1"/>
              <a:t>προσοχῆς</a:t>
            </a:r>
            <a:r>
              <a:rPr lang="el-GR" sz="3600" dirty="0"/>
              <a:t>.</a:t>
            </a:r>
            <a:endParaRPr lang="hu-HU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0847131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2794</Words>
  <Application>Microsoft Macintosh PowerPoint</Application>
  <PresentationFormat>Szélesvásznú</PresentationFormat>
  <Paragraphs>203</Paragraphs>
  <Slides>16</Slides>
  <Notes>13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1" baseType="lpstr">
      <vt:lpstr>Arial</vt:lpstr>
      <vt:lpstr>Helvetica Neue</vt:lpstr>
      <vt:lpstr>Times</vt:lpstr>
      <vt:lpstr>Times New Roman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Athéné Moria</dc:title>
  <dc:subject>Athéné és az olajfa</dc:subject>
  <dc:creator>OpenAI</dc:creator>
  <cp:lastModifiedBy>Róbert Gipp</cp:lastModifiedBy>
  <cp:revision>5</cp:revision>
  <dcterms:created xsi:type="dcterms:W3CDTF">2026-03-06T01:21:10Z</dcterms:created>
  <dcterms:modified xsi:type="dcterms:W3CDTF">2026-03-06T14:40:46Z</dcterms:modified>
</cp:coreProperties>
</file>