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6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8E2D23-4E9B-92EB-7DA7-E79615D60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40AAE55-D6AA-9EC2-554C-923C69939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974870-0F14-A581-B6C2-B97DF96DC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C2CB4BD-080F-0AF2-28D0-19DC87C2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2064F7-1659-93B3-E29A-323BB624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263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59A5B5-0E93-0BBE-E70A-0DD1F186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BB648CF-CC31-FA5C-6228-496F91CAD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32D6CA3-8E9C-D7DD-D186-98BD69D4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50A9E2A-D75D-2F96-A8FA-B6A9D4F3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16FB434-7C82-4E82-8B92-06EB0313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62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703185-BBF5-EEEF-7ACB-D78532C7B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96EDCC-A03A-1D20-E636-601206F94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3ADE15B-FB99-5118-183A-A494A5C3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2EC921-1ABD-BBDB-555B-42469711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30DD2F-F4BB-D09A-8063-3866D137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2261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ECAFE1-CADC-526C-01B8-BB624355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57AA2C-AB80-C2AD-6B6D-5EAB339E3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3768494-4F29-09D6-EBCD-41E9F3082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F1169B7-A7D5-BF45-829F-FCA5F63B0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78B9F9F-D408-45D6-82B1-90DC43582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433CB57-E661-7172-C3A1-72A21AC9D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727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E7260A-91B8-3937-5C56-3FE93211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D2A6B62-8AC3-8E04-9E75-07B6FA0DB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CADDF80-07FD-D529-A6F9-1814BEB0C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6FC812F-44CA-05C1-8CC9-AE395B8F3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2AC2FC6-9996-AA5E-17D6-C137F31328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6A29F63-4B56-2FA7-F00A-A5119B268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88DBF48-9F6C-389F-696D-5992FB06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89FF026-F663-2A96-8589-5054D39E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629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22F7F4-F0C3-FC3B-EED6-AC9CD8649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F6B709C-B81E-819A-C356-AB366747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3C812D2-F294-2B5F-D89B-C76FEB22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715C898-5309-DD89-3871-3A6AE076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227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C81C15B-1D40-8546-4EDE-A365A7BCE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FB21CEA-0F0C-2630-CBAE-74F6ED40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13EF781-6C74-E453-BB9F-F4D43B80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778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F9A8B9-EE78-AF92-7896-5A57B9345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47A676C-DBF6-C274-562B-3D4A7DBA6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FDDC8B7-89F9-E809-0F5F-1BE08F49A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158140-B77B-BAA0-E9C0-8FEA5026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DDB8270-0023-1F11-BBE3-6683328A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141D99-9B5D-1496-5EB4-2C759407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0225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55FB49-4276-C6B4-7874-06598EE9D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7EB2DE2C-C0E9-4FC5-3962-030582D24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0EE1C9E-9677-C45B-F4A3-B016443AF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E3362AF-9D78-597B-D365-C481E616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D77CFE8-2432-4128-99CF-0E68C240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CD1C2FB-6576-ED2A-5413-23A87516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60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43F2BC-C107-F71B-510D-0B56A89AB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3E2FAFB-6995-45A2-FAD5-176411107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6F5BCF8-CA1A-01E3-E73E-0E91FBAE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D4E0D4E-5943-B724-8388-DB3FD2B5E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83FB4FB-20B5-B1FD-B72E-9E0B629E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879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EF33D44-4CE9-1FBB-9D13-A6B458492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D581724-7932-596A-7CB8-3ACC5E414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2E390C-6C24-1BB2-A0BB-18BD60E07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B43A48-A5AD-9AE6-DF2F-1AA33095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4BA69D-EE0D-6F92-70E8-39D81C79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609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106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8D18CFB-CD9D-DBDD-B6DA-95FCC03AD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7BB51A1-20BA-78A2-42AD-2BBA7B9DF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91B2C10-D9BD-D06F-D2F7-D432F695A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0D2E8-0E2B-4EBC-AB21-609A4ABFFBB2}" type="datetimeFigureOut">
              <a:rPr lang="hu-HU" smtClean="0"/>
              <a:t>2026. 05. 11.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A3F8BE7-A301-2494-45B2-D4E22236F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9CFF8BE-5685-F0EB-D547-21939971A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8BA72A-64C0-44DC-A895-B4EBF04BF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189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081AC0-7BC8-040A-38C7-84A5CAEEFC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Apollón állatai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D3E259F-2614-A79B-83A8-CEAECCA11C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Árki András László</a:t>
            </a:r>
          </a:p>
          <a:p>
            <a:r>
              <a:rPr lang="hu-HU" dirty="0"/>
              <a:t>2026.05.07.</a:t>
            </a:r>
          </a:p>
        </p:txBody>
      </p:sp>
    </p:spTree>
    <p:extLst>
      <p:ext uri="{BB962C8B-B14F-4D97-AF65-F5344CB8AC3E}">
        <p14:creationId xmlns:p14="http://schemas.microsoft.com/office/powerpoint/2010/main" val="136641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7B975F-5EB5-B95C-6256-39B0AE35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/>
              <a:t>Szakirodalom: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A0334C-E9DB-7D80-B1A9-309B9F90E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344"/>
            <a:ext cx="10515600" cy="5127170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/>
              <a:t>Trencsényi-Waldapfel Imre</a:t>
            </a:r>
            <a:r>
              <a:rPr lang="hu-HU" dirty="0"/>
              <a:t>: Mitológia (Budapest, 1960)</a:t>
            </a:r>
          </a:p>
          <a:p>
            <a:r>
              <a:rPr lang="hu-HU" b="1" dirty="0" err="1"/>
              <a:t>Kerényi</a:t>
            </a:r>
            <a:r>
              <a:rPr lang="hu-HU" b="1" dirty="0"/>
              <a:t> Károly</a:t>
            </a:r>
            <a:r>
              <a:rPr lang="hu-HU" dirty="0"/>
              <a:t>: Görög mitológia. I. Történetek az istenekről és az emberiségről. II. Hérosztörténetek (Budapest, 1977) </a:t>
            </a:r>
            <a:r>
              <a:rPr lang="hu-HU" b="1" dirty="0"/>
              <a:t>Szophoklész</a:t>
            </a:r>
            <a:r>
              <a:rPr lang="hu-HU" dirty="0"/>
              <a:t>: Drámái (Osiris klasszikusok • Budapest, 2004)</a:t>
            </a:r>
          </a:p>
          <a:p>
            <a:r>
              <a:rPr lang="hu-HU" b="1" dirty="0"/>
              <a:t>Trencsényi, Waldapfel Imre</a:t>
            </a:r>
            <a:r>
              <a:rPr lang="hu-HU" dirty="0"/>
              <a:t>: Vallástörténeti tanulmányok (Budapest, 1981)</a:t>
            </a:r>
          </a:p>
          <a:p>
            <a:r>
              <a:rPr lang="hu-HU" b="1" dirty="0"/>
              <a:t>Kárpáti András (szerk.)</a:t>
            </a:r>
            <a:r>
              <a:rPr lang="hu-HU" dirty="0"/>
              <a:t>: A görög költészet elkallódott műfajai. Líra, zene, tánc az archaikus-klasszikus korban - </a:t>
            </a:r>
            <a:r>
              <a:rPr lang="hu-HU" dirty="0" err="1"/>
              <a:t>Electa</a:t>
            </a:r>
            <a:r>
              <a:rPr lang="hu-HU" dirty="0"/>
              <a:t> (Budapest, 2023)</a:t>
            </a:r>
          </a:p>
          <a:p>
            <a:r>
              <a:rPr lang="hu-HU" b="1" dirty="0" err="1"/>
              <a:t>Maróti</a:t>
            </a:r>
            <a:r>
              <a:rPr lang="hu-HU" b="1" dirty="0"/>
              <a:t> Egon</a:t>
            </a:r>
            <a:r>
              <a:rPr lang="hu-HU" dirty="0"/>
              <a:t>: Delphoi és a Pythia sportversenyei - Apollo könyvtár 17. (Budapest, 1995)</a:t>
            </a:r>
          </a:p>
          <a:p>
            <a:r>
              <a:rPr lang="hu-HU" b="1" dirty="0" err="1"/>
              <a:t>Jankovits</a:t>
            </a:r>
            <a:r>
              <a:rPr lang="hu-HU" b="1" dirty="0"/>
              <a:t> László</a:t>
            </a:r>
            <a:r>
              <a:rPr lang="hu-HU" dirty="0"/>
              <a:t>: </a:t>
            </a:r>
            <a:r>
              <a:rPr lang="hu-HU" dirty="0" err="1"/>
              <a:t>Accessus</a:t>
            </a:r>
            <a:r>
              <a:rPr lang="hu-HU" dirty="0"/>
              <a:t> ad </a:t>
            </a:r>
            <a:r>
              <a:rPr lang="hu-HU" dirty="0" err="1"/>
              <a:t>Janum</a:t>
            </a:r>
            <a:r>
              <a:rPr lang="hu-HU" dirty="0"/>
              <a:t>. A műértelmezés hagyományai Janus Pannonius költészetében - Humanizmus és Reformáció 27. (Budapest, 2002)</a:t>
            </a:r>
          </a:p>
          <a:p>
            <a:pPr marL="0" indent="0">
              <a:buNone/>
            </a:pPr>
            <a:r>
              <a:rPr lang="hu-HU" sz="5600" dirty="0"/>
              <a:t>Forrás:</a:t>
            </a:r>
          </a:p>
          <a:p>
            <a:r>
              <a:rPr lang="hu-HU" dirty="0"/>
              <a:t>Homérosz: Iliász (Ford.: </a:t>
            </a:r>
            <a:r>
              <a:rPr lang="hu-HU" dirty="0" err="1"/>
              <a:t>Devecseni</a:t>
            </a:r>
            <a:r>
              <a:rPr lang="hu-HU" dirty="0"/>
              <a:t> Gábor) (https://mek.oszk.hu/00400/00406/html/)</a:t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25079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2843A-1424-F883-5A6F-5BEB64D2B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F2C6993A-6DE2-D117-BDFC-C4D59C12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Fői</a:t>
            </a:r>
            <a:r>
              <a:rPr lang="hu-HU" altLang="hu-HU" dirty="0"/>
              <a:t>sten?</a:t>
            </a:r>
            <a:endParaRPr lang="hu-HU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416726B3-9D00-8E34-4A4A-436443D2B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Zeu</a:t>
            </a:r>
            <a:r>
              <a:rPr lang="hu-HU" altLang="hu-HU" dirty="0"/>
              <a:t>sz az istenek és emberek atyja</a:t>
            </a:r>
          </a:p>
          <a:p>
            <a:r>
              <a:rPr lang="hu-HU" dirty="0"/>
              <a:t>Homéro</a:t>
            </a:r>
            <a:r>
              <a:rPr lang="hu-HU" altLang="hu-HU" dirty="0"/>
              <a:t>sz: trójaiak pártján</a:t>
            </a:r>
          </a:p>
          <a:p>
            <a:r>
              <a:rPr lang="hu-HU" dirty="0"/>
              <a:t>„A hellének i</a:t>
            </a:r>
            <a:r>
              <a:rPr lang="hu-HU" altLang="hu-HU" dirty="0"/>
              <a:t>stene”</a:t>
            </a:r>
          </a:p>
          <a:p>
            <a:r>
              <a:rPr lang="hu-HU" dirty="0"/>
              <a:t>Ti</a:t>
            </a:r>
            <a:r>
              <a:rPr lang="hu-HU" altLang="hu-HU" dirty="0"/>
              <a:t>sztelete minden görög törzsben</a:t>
            </a:r>
          </a:p>
          <a:p>
            <a:r>
              <a:rPr lang="hu-HU" dirty="0"/>
              <a:t>A </a:t>
            </a:r>
            <a:r>
              <a:rPr lang="hu-HU" altLang="hu-HU" dirty="0"/>
              <a:t>szellem nemes szabadságának megbecsülése</a:t>
            </a:r>
          </a:p>
          <a:p>
            <a:r>
              <a:rPr lang="hu-HU" dirty="0"/>
              <a:t>Ragyogó és pusztító</a:t>
            </a:r>
          </a:p>
        </p:txBody>
      </p:sp>
    </p:spTree>
    <p:extLst>
      <p:ext uri="{BB962C8B-B14F-4D97-AF65-F5344CB8AC3E}">
        <p14:creationId xmlns:p14="http://schemas.microsoft.com/office/powerpoint/2010/main" val="396913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4168A4-C961-FF52-6F4B-A2DAC972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Apollón </a:t>
            </a:r>
            <a:r>
              <a:rPr lang="hu-HU" dirty="0" err="1"/>
              <a:t>Lükeiosz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F95783-9036-8A70-AD7A-B0000CA77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/>
          <a:lstStyle/>
          <a:p>
            <a:r>
              <a:rPr lang="hu-HU" dirty="0"/>
              <a:t>Apollón születése:</a:t>
            </a:r>
          </a:p>
          <a:p>
            <a:pPr lvl="1"/>
            <a:r>
              <a:rPr lang="hu-HU" dirty="0"/>
              <a:t>Létónak „farkasfényben” kellett szülnie</a:t>
            </a:r>
          </a:p>
          <a:p>
            <a:pPr lvl="1"/>
            <a:r>
              <a:rPr lang="hu-HU" dirty="0"/>
              <a:t>Zeusz 12 napra farkassá változtatta Létót</a:t>
            </a:r>
          </a:p>
          <a:p>
            <a:pPr lvl="1"/>
            <a:r>
              <a:rPr lang="hu-HU" dirty="0"/>
              <a:t>Létó a farkasok országába érkezett (</a:t>
            </a:r>
            <a:r>
              <a:rPr lang="hu-HU" dirty="0" err="1"/>
              <a:t>Lykia</a:t>
            </a:r>
            <a:r>
              <a:rPr lang="hu-HU" dirty="0"/>
              <a:t>)</a:t>
            </a:r>
          </a:p>
          <a:p>
            <a:pPr lvl="1"/>
            <a:r>
              <a:rPr lang="hu-HU" dirty="0"/>
              <a:t>Létó a gyerekeivel érkezett </a:t>
            </a:r>
            <a:r>
              <a:rPr lang="hu-HU" dirty="0" err="1"/>
              <a:t>Lykiába</a:t>
            </a:r>
            <a:r>
              <a:rPr lang="hu-HU" dirty="0"/>
              <a:t>, farkasok vezették</a:t>
            </a:r>
          </a:p>
          <a:p>
            <a:r>
              <a:rPr lang="hu-HU" dirty="0"/>
              <a:t>Farkassá változás</a:t>
            </a:r>
          </a:p>
          <a:p>
            <a:pPr lvl="1"/>
            <a:r>
              <a:rPr lang="hu-HU" dirty="0"/>
              <a:t>Elpusztítsa ellenségeit</a:t>
            </a:r>
          </a:p>
          <a:p>
            <a:pPr lvl="1"/>
            <a:r>
              <a:rPr lang="hu-HU" dirty="0"/>
              <a:t>Házasság </a:t>
            </a:r>
            <a:r>
              <a:rPr lang="hu-HU" dirty="0" err="1"/>
              <a:t>Kyrénével</a:t>
            </a:r>
            <a:endParaRPr lang="hu-HU" dirty="0"/>
          </a:p>
          <a:p>
            <a:r>
              <a:rPr lang="hu-HU" dirty="0" err="1"/>
              <a:t>Gelanór</a:t>
            </a:r>
            <a:r>
              <a:rPr lang="hu-HU" dirty="0"/>
              <a:t> bikáját farkassal </a:t>
            </a:r>
            <a:r>
              <a:rPr lang="hu-HU" dirty="0" err="1"/>
              <a:t>tépette</a:t>
            </a:r>
            <a:r>
              <a:rPr lang="hu-HU" dirty="0"/>
              <a:t> szét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B37EE35-084C-65AF-948C-ADD5FB33F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29" y="1097896"/>
            <a:ext cx="3951514" cy="5079067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09960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106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ADB62E-43E1-944E-C68A-A2AC252C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Apollón </a:t>
            </a:r>
            <a:r>
              <a:rPr lang="hu-HU" dirty="0" err="1"/>
              <a:t>Lükeiosz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E3BE2D-197C-B168-45C5-49EDA325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éjszaka és nappal harca</a:t>
            </a:r>
          </a:p>
          <a:p>
            <a:r>
              <a:rPr lang="hu-HU" dirty="0"/>
              <a:t>Sújtó vagy bajelhárító</a:t>
            </a:r>
          </a:p>
          <a:p>
            <a:r>
              <a:rPr lang="hu-HU" dirty="0"/>
              <a:t>„Farkas”, „farkasölő”, „fényes”</a:t>
            </a:r>
          </a:p>
          <a:p>
            <a:r>
              <a:rPr lang="hu-HU" dirty="0"/>
              <a:t>Farkastermészet </a:t>
            </a:r>
          </a:p>
          <a:p>
            <a:r>
              <a:rPr lang="hu-HU" dirty="0" err="1"/>
              <a:t>Delphoiban</a:t>
            </a:r>
            <a:r>
              <a:rPr lang="hu-HU" dirty="0"/>
              <a:t> farkast tartottak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B474BEA-A4E5-1D60-68F7-D9F93547B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15148"/>
            <a:ext cx="5957346" cy="247053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F011B40-DBD7-D00B-6468-862CFD653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420" y="2920615"/>
            <a:ext cx="2038213" cy="364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6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>
            <a:extLst>
              <a:ext uri="{FF2B5EF4-FFF2-40B4-BE49-F238E27FC236}">
                <a16:creationId xmlns:a16="http://schemas.microsoft.com/office/drawing/2014/main" id="{7E94D284-5E48-863D-2C82-7D897D225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69" y="1208315"/>
            <a:ext cx="11625262" cy="492034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u-HU" sz="4300" dirty="0"/>
              <a:t>"Halld, te Ezüstíjú, aki óvón </a:t>
            </a:r>
            <a:r>
              <a:rPr lang="hu-HU" sz="4300" dirty="0" err="1"/>
              <a:t>Khrűsza</a:t>
            </a:r>
            <a:r>
              <a:rPr lang="hu-HU" sz="4300" dirty="0"/>
              <a:t> fölött állsz</a:t>
            </a:r>
            <a:br>
              <a:rPr lang="hu-HU" sz="4300" dirty="0"/>
            </a:br>
            <a:r>
              <a:rPr lang="hu-HU" sz="4300" dirty="0"/>
              <a:t>az isteni </a:t>
            </a:r>
            <a:r>
              <a:rPr lang="hu-HU" sz="4300" dirty="0" err="1"/>
              <a:t>Killa</a:t>
            </a:r>
            <a:r>
              <a:rPr lang="hu-HU" sz="4300" dirty="0"/>
              <a:t> fölött, </a:t>
            </a:r>
            <a:r>
              <a:rPr lang="hu-HU" sz="4300" dirty="0" err="1"/>
              <a:t>Tenedoszban</a:t>
            </a:r>
            <a:r>
              <a:rPr lang="hu-HU" sz="4300" dirty="0"/>
              <a:t> erősen uralkodsz,</a:t>
            </a:r>
            <a:br>
              <a:rPr lang="hu-HU" sz="4300" dirty="0"/>
            </a:br>
            <a:r>
              <a:rPr lang="hu-HU" sz="4300" dirty="0" err="1"/>
              <a:t>Szmintheusz</a:t>
            </a:r>
            <a:r>
              <a:rPr lang="hu-HU" sz="4300" dirty="0"/>
              <a:t>: hogyha neked kedves szentélyt betetőztem</a:t>
            </a:r>
            <a:br>
              <a:rPr lang="hu-HU" sz="4300" dirty="0"/>
            </a:br>
            <a:r>
              <a:rPr lang="hu-HU" sz="4300" dirty="0"/>
              <a:t>bármikor is, ha kövér combját égettem ökörnek</a:t>
            </a:r>
            <a:br>
              <a:rPr lang="hu-HU" sz="4300" dirty="0"/>
            </a:br>
            <a:r>
              <a:rPr lang="hu-HU" sz="4300" dirty="0"/>
              <a:t>vagy kecskének, e vágyam vidd most teljesedésbe:</a:t>
            </a:r>
            <a:br>
              <a:rPr lang="hu-HU" sz="4300" dirty="0"/>
            </a:br>
            <a:r>
              <a:rPr lang="hu-HU" sz="4300" dirty="0"/>
              <a:t>könnyeimért az akhájokon állj bosszút nyilaiddal!„</a:t>
            </a:r>
          </a:p>
          <a:p>
            <a:pPr marL="0" indent="0" algn="ctr">
              <a:buNone/>
            </a:pPr>
            <a:endParaRPr lang="hu-HU" sz="3600" i="1" dirty="0"/>
          </a:p>
          <a:p>
            <a:pPr marL="0" indent="0" algn="r">
              <a:buNone/>
            </a:pPr>
            <a:r>
              <a:rPr lang="hu-HU" sz="3600" i="1" dirty="0"/>
              <a:t>Iliász I.</a:t>
            </a:r>
          </a:p>
        </p:txBody>
      </p:sp>
    </p:spTree>
    <p:extLst>
      <p:ext uri="{BB962C8B-B14F-4D97-AF65-F5344CB8AC3E}">
        <p14:creationId xmlns:p14="http://schemas.microsoft.com/office/powerpoint/2010/main" val="18728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174A8E-6A1B-AEFA-CF4D-A5A7CCD0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Apollón </a:t>
            </a:r>
            <a:r>
              <a:rPr lang="hu-HU" cap="all" dirty="0" err="1"/>
              <a:t>s</a:t>
            </a:r>
            <a:r>
              <a:rPr lang="hu-HU" dirty="0" err="1"/>
              <a:t>mitheus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006D96-8C52-C829-C09C-D8C919FDB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858000" cy="4667250"/>
          </a:xfrm>
        </p:spPr>
        <p:txBody>
          <a:bodyPr>
            <a:normAutofit/>
          </a:bodyPr>
          <a:lstStyle/>
          <a:p>
            <a:r>
              <a:rPr lang="hu-HU" dirty="0"/>
              <a:t>Egér vagy Egérölő?</a:t>
            </a:r>
          </a:p>
          <a:p>
            <a:pPr lvl="1"/>
            <a:r>
              <a:rPr lang="hu-HU" dirty="0" err="1"/>
              <a:t>Khrysés</a:t>
            </a:r>
            <a:r>
              <a:rPr lang="hu-HU" dirty="0"/>
              <a:t> imája</a:t>
            </a:r>
          </a:p>
          <a:p>
            <a:pPr lvl="1"/>
            <a:r>
              <a:rPr lang="hu-HU" dirty="0"/>
              <a:t>Akhájokra idézett járvány</a:t>
            </a:r>
          </a:p>
          <a:p>
            <a:pPr lvl="1"/>
            <a:r>
              <a:rPr lang="hu-HU" dirty="0" err="1"/>
              <a:t>Krinis</a:t>
            </a:r>
            <a:r>
              <a:rPr lang="hu-HU" dirty="0"/>
              <a:t> bűne és Apollón ígérete</a:t>
            </a:r>
          </a:p>
          <a:p>
            <a:pPr lvl="1"/>
            <a:r>
              <a:rPr lang="hu-HU" dirty="0" err="1"/>
              <a:t>Aiolok</a:t>
            </a:r>
            <a:r>
              <a:rPr lang="hu-HU" dirty="0"/>
              <a:t> és trójaiak vetését ellepő egerek </a:t>
            </a:r>
            <a:r>
              <a:rPr lang="hu-HU" dirty="0">
                <a:sym typeface="Wingdings" panose="05000000000000000000" pitchFamily="2" charset="2"/>
              </a:rPr>
              <a:t>– Áldozat Apollón </a:t>
            </a:r>
            <a:r>
              <a:rPr lang="hu-HU" cap="all" dirty="0" err="1"/>
              <a:t>s</a:t>
            </a:r>
            <a:r>
              <a:rPr lang="hu-HU" dirty="0" err="1"/>
              <a:t>mintheusnak</a:t>
            </a:r>
            <a:endParaRPr lang="hu-HU" dirty="0"/>
          </a:p>
          <a:p>
            <a:r>
              <a:rPr lang="hu-HU" dirty="0" err="1"/>
              <a:t>Bajlós</a:t>
            </a:r>
            <a:r>
              <a:rPr lang="hu-HU" dirty="0"/>
              <a:t> előjel az egér által megrágott tárgyak – jósisten</a:t>
            </a:r>
          </a:p>
          <a:p>
            <a:pPr lvl="1"/>
            <a:r>
              <a:rPr lang="hu-HU" dirty="0" err="1"/>
              <a:t>Sminthia</a:t>
            </a:r>
            <a:r>
              <a:rPr lang="hu-HU" dirty="0"/>
              <a:t> megalapítása</a:t>
            </a:r>
          </a:p>
          <a:p>
            <a:r>
              <a:rPr lang="hu-HU" dirty="0"/>
              <a:t>Osztozás Dionüszosszal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3016B36-6071-4CB9-3696-9C777C65E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627" y="1027906"/>
            <a:ext cx="3984172" cy="531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54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32D7E5-1838-77C1-3B29-83FC78CB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Apollón </a:t>
            </a:r>
            <a:r>
              <a:rPr lang="hu-HU" cap="all" dirty="0" err="1"/>
              <a:t>s</a:t>
            </a:r>
            <a:r>
              <a:rPr lang="hu-HU" dirty="0" err="1"/>
              <a:t>mitheus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E294BF-C608-B599-65B8-A05DA4A4A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085114" cy="4956175"/>
          </a:xfrm>
        </p:spPr>
        <p:txBody>
          <a:bodyPr>
            <a:normAutofit/>
          </a:bodyPr>
          <a:lstStyle/>
          <a:p>
            <a:r>
              <a:rPr lang="hu-HU" dirty="0"/>
              <a:t>Egerek megjelenése: gyógyítás és rontás</a:t>
            </a:r>
          </a:p>
          <a:p>
            <a:pPr lvl="1"/>
            <a:r>
              <a:rPr lang="hu-HU" dirty="0"/>
              <a:t>Kártékony hatás</a:t>
            </a:r>
          </a:p>
          <a:p>
            <a:pPr lvl="1"/>
            <a:r>
              <a:rPr lang="hu-HU" dirty="0"/>
              <a:t>Egyiptom: segítség (ellenség rongálása)</a:t>
            </a:r>
          </a:p>
          <a:p>
            <a:r>
              <a:rPr lang="hu-HU" dirty="0"/>
              <a:t>Apollón küldi a pestist és csak elégtétel esetén vonja vissza</a:t>
            </a:r>
          </a:p>
          <a:p>
            <a:r>
              <a:rPr lang="hu-HU" dirty="0" err="1"/>
              <a:t>Kisázsia</a:t>
            </a:r>
            <a:r>
              <a:rPr lang="hu-HU" dirty="0"/>
              <a:t> és környéke</a:t>
            </a:r>
          </a:p>
          <a:p>
            <a:r>
              <a:rPr lang="hu-HU" dirty="0"/>
              <a:t>Bibliai hasonlóság (1 </a:t>
            </a:r>
            <a:r>
              <a:rPr lang="hu-HU" dirty="0" err="1"/>
              <a:t>Sám</a:t>
            </a:r>
            <a:r>
              <a:rPr lang="hu-HU" dirty="0"/>
              <a:t> 5-6)</a:t>
            </a:r>
          </a:p>
          <a:p>
            <a:r>
              <a:rPr lang="hu-HU" dirty="0"/>
              <a:t>Egeret megfojtó lanthúr</a:t>
            </a:r>
          </a:p>
          <a:p>
            <a:r>
              <a:rPr lang="hu-HU" dirty="0"/>
              <a:t>Hasonlóság a farkassal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091F3D2-3573-B75F-C092-279081A0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314" y="1825624"/>
            <a:ext cx="4702907" cy="34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8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3E67DB-CD71-1A78-1FDE-BD63866E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Pythón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1EA667-A77C-86E2-65C9-511C4917C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Gaia szentélyében élő sárkánykígyó</a:t>
            </a:r>
          </a:p>
          <a:p>
            <a:r>
              <a:rPr lang="hu-HU" dirty="0"/>
              <a:t>Nőstény vagy hím?</a:t>
            </a:r>
          </a:p>
          <a:p>
            <a:r>
              <a:rPr lang="hu-HU" dirty="0"/>
              <a:t>Forrást őrizte</a:t>
            </a:r>
          </a:p>
          <a:p>
            <a:r>
              <a:rPr lang="hu-HU" dirty="0"/>
              <a:t>Apollón lenyilazta</a:t>
            </a:r>
          </a:p>
          <a:p>
            <a:r>
              <a:rPr lang="hu-HU" dirty="0"/>
              <a:t>Később: </a:t>
            </a:r>
            <a:r>
              <a:rPr lang="hu-HU" dirty="0" err="1"/>
              <a:t>Pythón</a:t>
            </a:r>
            <a:r>
              <a:rPr lang="hu-HU" dirty="0"/>
              <a:t> rabló, helyiek kérése</a:t>
            </a:r>
          </a:p>
          <a:p>
            <a:r>
              <a:rPr lang="hu-HU" dirty="0"/>
              <a:t>Apollón elvonult megtisztulni, 8 év</a:t>
            </a:r>
          </a:p>
          <a:p>
            <a:r>
              <a:rPr lang="hu-HU" dirty="0"/>
              <a:t>Püthia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CBFD817-AD2F-886A-73FB-160107B49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75" y="810533"/>
            <a:ext cx="3056049" cy="56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0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28E1C8-3579-63F1-EC37-F0A6F9E9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Delphinios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71AD54-8AFC-976C-98D7-6E9D0D3A1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8314" cy="4749346"/>
          </a:xfrm>
        </p:spPr>
        <p:txBody>
          <a:bodyPr/>
          <a:lstStyle/>
          <a:p>
            <a:r>
              <a:rPr lang="hu-HU" dirty="0"/>
              <a:t>Krétai hajósok</a:t>
            </a:r>
          </a:p>
          <a:p>
            <a:r>
              <a:rPr lang="hu-HU" dirty="0"/>
              <a:t>Delfin alakban ugrott fel hajójukra</a:t>
            </a:r>
          </a:p>
          <a:p>
            <a:r>
              <a:rPr lang="hu-HU" dirty="0"/>
              <a:t>Papjaivá szentelte őket</a:t>
            </a:r>
          </a:p>
          <a:p>
            <a:r>
              <a:rPr lang="hu-HU" dirty="0"/>
              <a:t>Apollón </a:t>
            </a:r>
            <a:r>
              <a:rPr lang="hu-HU" dirty="0" err="1"/>
              <a:t>Delphinios</a:t>
            </a:r>
            <a:r>
              <a:rPr lang="hu-HU" dirty="0"/>
              <a:t> szentélye</a:t>
            </a:r>
          </a:p>
          <a:p>
            <a:pPr lvl="1"/>
            <a:r>
              <a:rPr lang="hu-HU" dirty="0"/>
              <a:t>A vendég fogadása</a:t>
            </a:r>
          </a:p>
          <a:p>
            <a:r>
              <a:rPr lang="hu-HU" dirty="0"/>
              <a:t>Thészeusz bikaáldozata</a:t>
            </a:r>
          </a:p>
          <a:p>
            <a:r>
              <a:rPr lang="hu-HU" dirty="0"/>
              <a:t>Athéni lányok engesztelő áldozata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E93E234-30AE-222C-87C6-6F157E14E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885814" cy="392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89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0D7F88-D261-D119-65ED-0FD64DE0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Egyéb állatok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BE662C-8A79-6F07-EC31-563CCCCF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Apollón </a:t>
            </a:r>
            <a:r>
              <a:rPr lang="hu-HU" dirty="0" err="1"/>
              <a:t>Karneiosz</a:t>
            </a:r>
            <a:endParaRPr lang="hu-HU" dirty="0"/>
          </a:p>
          <a:p>
            <a:r>
              <a:rPr lang="hu-HU" dirty="0"/>
              <a:t>Holló</a:t>
            </a:r>
          </a:p>
          <a:p>
            <a:pPr lvl="1"/>
            <a:r>
              <a:rPr lang="hu-HU" dirty="0"/>
              <a:t>Hírvivő</a:t>
            </a:r>
          </a:p>
          <a:p>
            <a:pPr lvl="1"/>
            <a:r>
              <a:rPr lang="hu-HU" dirty="0"/>
              <a:t>Kezdetben fehér</a:t>
            </a:r>
          </a:p>
          <a:p>
            <a:pPr lvl="1"/>
            <a:r>
              <a:rPr lang="hu-HU" dirty="0"/>
              <a:t>Átok miatt fekete</a:t>
            </a:r>
          </a:p>
          <a:p>
            <a:r>
              <a:rPr lang="hu-HU" dirty="0"/>
              <a:t>Varjú</a:t>
            </a:r>
          </a:p>
          <a:p>
            <a:pPr lvl="1"/>
            <a:r>
              <a:rPr lang="hu-HU" dirty="0" err="1"/>
              <a:t>Pagasae</a:t>
            </a:r>
            <a:r>
              <a:rPr lang="hu-HU" dirty="0"/>
              <a:t>-i öböl</a:t>
            </a:r>
          </a:p>
          <a:p>
            <a:r>
              <a:rPr lang="hu-HU" dirty="0"/>
              <a:t>Hattyú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DE557D3-D784-4438-5E8D-54BFE2B3A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064" y="2566193"/>
            <a:ext cx="2171700" cy="210502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FD32CD-F927-C557-289E-D43C962D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608" y="1027906"/>
            <a:ext cx="388919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23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BEE737CE-AECC-70ED-841B-1D8A46E43E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ECADC0C8-E268-ADD0-F97A-CD7ACB93A3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324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EDD0CE8426194D4E8ED2BEEA6F6122D5" ma:contentTypeVersion="4" ma:contentTypeDescription="Új dokumentum létrehozása." ma:contentTypeScope="" ma:versionID="8bb2c9c44d3f6a4b2cc28e6c4d70faa6">
  <xsd:schema xmlns:xsd="http://www.w3.org/2001/XMLSchema" xmlns:xs="http://www.w3.org/2001/XMLSchema" xmlns:p="http://schemas.microsoft.com/office/2006/metadata/properties" xmlns:ns3="0ad42eb5-e0f9-48fa-b228-14c5d3fcc317" targetNamespace="http://schemas.microsoft.com/office/2006/metadata/properties" ma:root="true" ma:fieldsID="0a6eeb20bb2fd22ccace879b20470aeb" ns3:_="">
    <xsd:import namespace="0ad42eb5-e0f9-48fa-b228-14c5d3fcc31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42eb5-e0f9-48fa-b228-14c5d3fcc31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0A4780-178C-4C57-A9B6-4A1AFB3433C3}">
  <ds:schemaRefs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0ad42eb5-e0f9-48fa-b228-14c5d3fcc317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9CF1FA0-C1B2-4FB7-9DFF-8F9F20A5A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AC0B9A-FE6E-4625-A8F1-53FCBBB8D6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d42eb5-e0f9-48fa-b228-14c5d3fcc3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463</Words>
  <Application>Microsoft Office PowerPoint</Application>
  <PresentationFormat>Szélesvásznú</PresentationFormat>
  <Paragraphs>83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Wingdings</vt:lpstr>
      <vt:lpstr>Office-téma</vt:lpstr>
      <vt:lpstr>Apollón állatai</vt:lpstr>
      <vt:lpstr>Szakirodalom:</vt:lpstr>
      <vt:lpstr>Főisten?</vt:lpstr>
      <vt:lpstr>Apollón Lükeiosz</vt:lpstr>
      <vt:lpstr>Apollón Lükeiosz</vt:lpstr>
      <vt:lpstr>PowerPoint-bemutató</vt:lpstr>
      <vt:lpstr>Apollón smitheus</vt:lpstr>
      <vt:lpstr>Apollón smitheus</vt:lpstr>
      <vt:lpstr>Pythón</vt:lpstr>
      <vt:lpstr>Delphinios</vt:lpstr>
      <vt:lpstr>Egyéb állatok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Árki András László</dc:creator>
  <cp:lastModifiedBy>Árki András László</cp:lastModifiedBy>
  <cp:revision>10</cp:revision>
  <dcterms:created xsi:type="dcterms:W3CDTF">2026-05-06T16:36:58Z</dcterms:created>
  <dcterms:modified xsi:type="dcterms:W3CDTF">2026-05-11T21:12:33Z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0x010100EDD0CE8426194D4E8ED2BEEA6F6122D5</vt:lpwstr>
  </property>
</Properties>
</file>