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4" r:id="rId1"/>
  </p:sldMasterIdLst>
  <p:notesMasterIdLst>
    <p:notesMasterId r:id="rId22"/>
  </p:notesMasterIdLst>
  <p:sldIdLst>
    <p:sldId id="256" r:id="rId2"/>
    <p:sldId id="257" r:id="rId3"/>
    <p:sldId id="274" r:id="rId4"/>
    <p:sldId id="258" r:id="rId5"/>
    <p:sldId id="260" r:id="rId6"/>
    <p:sldId id="259" r:id="rId7"/>
    <p:sldId id="261" r:id="rId8"/>
    <p:sldId id="273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lapértelmezett szakasz" id="{3D776202-98A5-49F1-9202-6216B7C00580}">
          <p14:sldIdLst>
            <p14:sldId id="256"/>
            <p14:sldId id="257"/>
            <p14:sldId id="274"/>
            <p14:sldId id="258"/>
            <p14:sldId id="260"/>
            <p14:sldId id="259"/>
            <p14:sldId id="261"/>
            <p14:sldId id="273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-fiók" initials="M" lastIdx="2" clrIdx="0">
    <p:extLst>
      <p:ext uri="{19B8F6BF-5375-455C-9EA6-DF929625EA0E}">
        <p15:presenceInfo xmlns:p15="http://schemas.microsoft.com/office/powerpoint/2012/main" userId="01e3e74028f92b5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Közepesen sötét stílus 2 – 2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8" autoAdjust="0"/>
    <p:restoredTop sz="71839" autoAdjust="0"/>
  </p:normalViewPr>
  <p:slideViewPr>
    <p:cSldViewPr snapToGrid="0">
      <p:cViewPr varScale="1">
        <p:scale>
          <a:sx n="87" d="100"/>
          <a:sy n="87" d="100"/>
        </p:scale>
        <p:origin x="86" y="2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D86D93-64B0-4B88-9ACE-AC6FC8F42D72}" type="datetimeFigureOut">
              <a:rPr lang="hu-HU" smtClean="0"/>
              <a:t>2026. 05. 11.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995AF7-6321-4566-AA94-4A0106AC7F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8827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95AF7-6321-4566-AA94-4A0106AC7F42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60992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95AF7-6321-4566-AA94-4A0106AC7F42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5527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95AF7-6321-4566-AA94-4A0106AC7F42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73694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95AF7-6321-4566-AA94-4A0106AC7F42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61517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95AF7-6321-4566-AA94-4A0106AC7F42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09478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95AF7-6321-4566-AA94-4A0106AC7F42}" type="slidenum">
              <a:rPr lang="hu-HU" smtClean="0"/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33107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95AF7-6321-4566-AA94-4A0106AC7F42}" type="slidenum">
              <a:rPr lang="hu-HU" smtClean="0"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0320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602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732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7914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408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779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768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204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749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223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37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5/11/2026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903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209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gyarkurir.hu/hirek/mit-rejtenek-holt-tengeri-tekercsek-interju-david-nora-vallastortenesszel" TargetMode="External"/><Relationship Id="rId7" Type="http://schemas.openxmlformats.org/officeDocument/2006/relationships/hyperlink" Target="https://reasonablefaithadelaide.org.au/early-new-testament-manuscripts-by-kevin-rogers-director-reasonable-faith-adelaide/codex-alexandrinus/" TargetMode="External"/><Relationship Id="rId2" Type="http://schemas.openxmlformats.org/officeDocument/2006/relationships/hyperlink" Target="https://hu.wikipedia.org/wiki/II._Ptolemaiosz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hrmanblog.org/tischendorf-and-the-discovery-of-codex-sinaiticus/" TargetMode="External"/><Relationship Id="rId5" Type="http://schemas.openxmlformats.org/officeDocument/2006/relationships/hyperlink" Target="https://canon.org/the-changing-fortunes-of-codex-vaticanus/" TargetMode="External"/><Relationship Id="rId4" Type="http://schemas.openxmlformats.org/officeDocument/2006/relationships/hyperlink" Target="https://hu.wikipedia.org/wiki/F%C3%A1jl:Letter_of_Aristeas_(Vat._gr._747_f._1r).jpg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025650" y="2070100"/>
            <a:ext cx="8140700" cy="1817370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hu-H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Septuaginta hatása </a:t>
            </a:r>
            <a:br>
              <a:rPr lang="hu-H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4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Újszövetségre</a:t>
            </a:r>
            <a:endParaRPr lang="hu-HU" sz="4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421130" y="4693480"/>
            <a:ext cx="9144000" cy="1309255"/>
          </a:xfrm>
        </p:spPr>
        <p:txBody>
          <a:bodyPr>
            <a:normAutofit/>
          </a:bodyPr>
          <a:lstStyle/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Készítette: Szerdahelyi László Péter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87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92736"/>
            <a:ext cx="12192000" cy="1613204"/>
          </a:xfrm>
        </p:spPr>
        <p:txBody>
          <a:bodyPr>
            <a:normAutofit/>
          </a:bodyPr>
          <a:lstStyle/>
          <a:p>
            <a:pPr algn="ctr"/>
            <a:r>
              <a:rPr lang="hu-H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Bibliográfia</a:t>
            </a:r>
            <a:endParaRPr lang="hu-H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60138" y="1910501"/>
            <a:ext cx="11671723" cy="513527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0000"/>
              </a:lnSpc>
              <a:spcBef>
                <a:spcPts val="18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hu-HU" sz="26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Law </a:t>
            </a:r>
            <a:r>
              <a:rPr lang="hu-HU" sz="2600" spc="3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Timothy</a:t>
            </a:r>
            <a:r>
              <a:rPr lang="hu-HU" sz="26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Michael: </a:t>
            </a:r>
            <a:r>
              <a:rPr lang="en-US" sz="26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God spoke </a:t>
            </a:r>
            <a:r>
              <a:rPr lang="en-US" sz="26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Greek: the Septuagint </a:t>
            </a:r>
            <a:r>
              <a:rPr lang="hu-HU" sz="26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6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6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making of the Christian </a:t>
            </a:r>
            <a:r>
              <a:rPr lang="hu-HU" sz="2600" spc="3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Bible</a:t>
            </a:r>
            <a:r>
              <a:rPr lang="hu-HU" sz="26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hu-HU" sz="2600" spc="3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Oxfod</a:t>
            </a:r>
            <a:r>
              <a:rPr lang="hu-HU" sz="26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University Press; 2013; </a:t>
            </a:r>
            <a:r>
              <a:rPr lang="hu-HU" sz="2600" spc="3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pg</a:t>
            </a:r>
            <a:r>
              <a:rPr lang="hu-HU" sz="26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229</a:t>
            </a:r>
          </a:p>
          <a:p>
            <a:pPr algn="just">
              <a:lnSpc>
                <a:spcPct val="100000"/>
              </a:lnSpc>
              <a:spcBef>
                <a:spcPts val="18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hu-HU" sz="2600" spc="3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Salvesen</a:t>
            </a:r>
            <a:r>
              <a:rPr lang="hu-HU" sz="26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Alison, Law T. M.: </a:t>
            </a:r>
            <a:r>
              <a:rPr lang="en-US" sz="26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6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Oxford handbook of </a:t>
            </a:r>
            <a:r>
              <a:rPr lang="en-US" sz="26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26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Septuagint</a:t>
            </a:r>
            <a:r>
              <a:rPr lang="hu-HU" sz="26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Oxford University </a:t>
            </a:r>
            <a:r>
              <a:rPr lang="hu-HU" sz="26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Press; 2021; </a:t>
            </a:r>
            <a:r>
              <a:rPr lang="hu-HU" sz="2600" spc="3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pg</a:t>
            </a:r>
            <a:r>
              <a:rPr lang="hu-HU" sz="26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791</a:t>
            </a:r>
          </a:p>
          <a:p>
            <a:pPr algn="just">
              <a:lnSpc>
                <a:spcPct val="100000"/>
              </a:lnSpc>
              <a:spcBef>
                <a:spcPts val="18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hu-HU" sz="2600" spc="3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Vanyó</a:t>
            </a:r>
            <a:r>
              <a:rPr lang="hu-HU" sz="26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László: Az ókori keresztény művészet szimbólumai, 2009, </a:t>
            </a:r>
            <a:r>
              <a:rPr lang="hu-HU" sz="2600" spc="3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pg</a:t>
            </a:r>
            <a:r>
              <a:rPr lang="hu-HU" sz="26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302</a:t>
            </a:r>
          </a:p>
          <a:p>
            <a:pPr algn="just">
              <a:lnSpc>
                <a:spcPct val="100000"/>
              </a:lnSpc>
              <a:spcBef>
                <a:spcPts val="18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6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Septuagint's Role in Early Christianity</a:t>
            </a:r>
            <a:r>
              <a:rPr lang="hu-HU" sz="26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6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Word &amp; World Volume 26, Number 4 Fall 2006</a:t>
            </a:r>
            <a:endParaRPr lang="hu-HU" sz="2600" spc="3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18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hu-HU" sz="2600" spc="3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Arcanum</a:t>
            </a:r>
            <a:r>
              <a:rPr lang="hu-HU" sz="26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hu-HU" sz="2600" spc="3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6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hu-HU" sz="2600" spc="3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www.arcanum.com</a:t>
            </a:r>
            <a:r>
              <a:rPr lang="hu-HU" sz="26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/hu/</a:t>
            </a:r>
            <a:r>
              <a:rPr lang="hu-HU" sz="2600" spc="3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online-kiadvanyok</a:t>
            </a:r>
            <a:r>
              <a:rPr lang="hu-HU" sz="26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/Lexikonok-keresztyen-bibliai-lexikon-C97B2/s-sz-CA54E/septuaginta-CA5C6/</a:t>
            </a:r>
          </a:p>
          <a:p>
            <a:pPr algn="just">
              <a:lnSpc>
                <a:spcPts val="3600"/>
              </a:lnSpc>
              <a:spcBef>
                <a:spcPts val="18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hu-HU" sz="3200" spc="3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2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60020"/>
            <a:ext cx="12192000" cy="1632916"/>
          </a:xfrm>
        </p:spPr>
        <p:txBody>
          <a:bodyPr>
            <a:normAutofit/>
          </a:bodyPr>
          <a:lstStyle/>
          <a:p>
            <a:pPr algn="ctr"/>
            <a:r>
              <a:rPr lang="hu-H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Felhasznált</a:t>
            </a:r>
            <a:r>
              <a:rPr lang="hu-H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képek</a:t>
            </a:r>
            <a:endParaRPr lang="hu-H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62890" y="2068830"/>
            <a:ext cx="11727180" cy="4514850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hu-HU" sz="35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https://hu.wikipedia.org/wiki/II._</a:t>
            </a:r>
            <a:r>
              <a:rPr lang="hu-HU" sz="350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Ptolemaiosz</a:t>
            </a:r>
            <a:endParaRPr lang="hu-HU" sz="3500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hu-HU" sz="35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hu-HU" sz="350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www.magyarkurir.hu/hirek/mit-rejtenek-holt-tengeri-tekercsek-interju-david-nora-vallastortenesszel</a:t>
            </a:r>
            <a:endParaRPr lang="hu-HU" sz="3500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hu-HU" sz="35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https://hu.wikipedia.org/wiki/F%C3%A1jl:Letter_of_Aristeas_%28Vat._gr._747_f._</a:t>
            </a:r>
            <a:r>
              <a:rPr lang="hu-HU" sz="350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1r%29.jpg</a:t>
            </a:r>
            <a:endParaRPr lang="hu-HU" sz="3500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hu-HU" sz="350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https://canon.org/the-changing-fortunes-of-codex-vaticanus/</a:t>
            </a:r>
            <a:endParaRPr lang="hu-HU" sz="3500" dirty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hu-HU" sz="35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https://ehrmanblog.org/tischendorf-and-the-discovery-of-codex-sinaiticus</a:t>
            </a:r>
            <a:r>
              <a:rPr lang="hu-HU" sz="350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/</a:t>
            </a:r>
            <a:endParaRPr lang="hu-HU" sz="3500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hu-HU" sz="35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https://reasonablefaithadelaide.org.au/early-new-testament-manuscripts-by-kevin-rogers-director-reasonable-faith-adelaide/codex-alexandrinus</a:t>
            </a:r>
            <a:r>
              <a:rPr lang="hu-HU" sz="350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/</a:t>
            </a:r>
            <a:endParaRPr lang="hu-HU" sz="3500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68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48590"/>
            <a:ext cx="12192000" cy="1644346"/>
          </a:xfrm>
        </p:spPr>
        <p:txBody>
          <a:bodyPr>
            <a:normAutofit/>
          </a:bodyPr>
          <a:lstStyle/>
          <a:p>
            <a:pPr algn="ctr"/>
            <a:r>
              <a:rPr lang="hu-HU" sz="4400" b="1" cap="sm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SEPTUAGINTA 1.</a:t>
            </a:r>
            <a:endParaRPr lang="hu-HU" sz="4400" b="1" cap="smal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32410" y="1939636"/>
            <a:ext cx="11727180" cy="4812228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Etimológiája: </a:t>
            </a:r>
            <a:r>
              <a:rPr lang="hu-H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Abrv</a:t>
            </a:r>
            <a:r>
              <a:rPr lang="hu-H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Interpetatio</a:t>
            </a:r>
            <a:r>
              <a:rPr lang="hu-H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secundum</a:t>
            </a:r>
            <a:r>
              <a:rPr lang="hu-H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septuaginta</a:t>
            </a:r>
            <a:r>
              <a:rPr lang="hu-H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seniores</a:t>
            </a:r>
            <a:r>
              <a:rPr lang="hu-H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(A 70 bölcs interpretációja), </a:t>
            </a:r>
            <a:r>
              <a:rPr lang="hu-H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Aristeas</a:t>
            </a:r>
            <a:r>
              <a:rPr lang="hu-H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Kr. e. 285-247, Kr. e.150-ig.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Nem konkrétan egy szöveg, hanem több szövegkorpusz egybefűzése egy név alatt.</a:t>
            </a:r>
          </a:p>
          <a:p>
            <a:pPr lvl="1"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külön megnevezés egyfajta státuszt is biztosít a szövegnek és egy közös pontra utal bennük.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Alexandriában írták össze a különböző zsidó hagyományok rögzítése miatt az egyiptomi </a:t>
            </a:r>
            <a:r>
              <a:rPr lang="hu-H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Ptolemaida</a:t>
            </a:r>
            <a:r>
              <a:rPr lang="hu-H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király (II. Ptolemaiosz </a:t>
            </a:r>
            <a:r>
              <a:rPr lang="hu-H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Philadelposz</a:t>
            </a:r>
            <a:r>
              <a:rPr lang="hu-H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fáraó) kérésére. 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is lehetett célja a fordítóknak, hogy a héberül már nem tudó zsidók is hozzáférhessenek a szent szövegekhez.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Lecserélte a Biblia </a:t>
            </a:r>
            <a:r>
              <a:rPr lang="hu-H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Hebraicát</a:t>
            </a:r>
            <a:r>
              <a:rPr lang="hu-H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Tanakh</a:t>
            </a:r>
            <a:r>
              <a:rPr lang="hu-H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(Mózes öt könyve) görög fordítása, de tartalmaz a zsidó Ótestamentumban nem található szövegeket is. </a:t>
            </a:r>
          </a:p>
          <a:p>
            <a:pPr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20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25730"/>
            <a:ext cx="12192000" cy="1667206"/>
          </a:xfrm>
        </p:spPr>
        <p:txBody>
          <a:bodyPr>
            <a:normAutofit/>
          </a:bodyPr>
          <a:lstStyle/>
          <a:p>
            <a:pPr algn="ctr"/>
            <a:r>
              <a:rPr lang="hu-H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Septuaginta 2.</a:t>
            </a:r>
            <a:endParaRPr lang="hu-H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7995" y="1909508"/>
            <a:ext cx="12136010" cy="2136712"/>
          </a:xfrm>
        </p:spPr>
        <p:txBody>
          <a:bodyPr>
            <a:normAutofit fontScale="92500"/>
          </a:bodyPr>
          <a:lstStyle/>
          <a:p>
            <a:pPr lvl="1" algn="just">
              <a:lnSpc>
                <a:spcPts val="24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Aristeas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levele (hamisítvány):</a:t>
            </a:r>
          </a:p>
          <a:p>
            <a:pPr lvl="2" algn="just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legenda szerint 70 bölcs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fordította, minden törzsből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bölcs fordította </a:t>
            </a:r>
            <a:r>
              <a:rPr lang="hu-H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Pharos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szigetén,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egymástól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függetlenül,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 napon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át,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állítólag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mindannyian egyforma szöveget hoztak létre.</a:t>
            </a:r>
          </a:p>
          <a:p>
            <a:pPr lvl="2" algn="just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hu-H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Josephus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Flavius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zsidó történetírótól is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ismerjük a legendát, ő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6 férfiról beszél törzsenként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2" algn="just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Nem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jön ki a matek! Elírás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1" algn="just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jelenlegi tudományos álláspont  II. </a:t>
            </a:r>
            <a:r>
              <a:rPr lang="hu-H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Ptolemaosz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Philadelphosz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uralkodására teszi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Septuaginta keletkezését. </a:t>
            </a:r>
            <a:endParaRPr lang="hu-HU" sz="2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0" algn="just">
              <a:buNone/>
            </a:pP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84" y="4194000"/>
            <a:ext cx="2604586" cy="266400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2554" y="4194000"/>
            <a:ext cx="9363456" cy="26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80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94733"/>
            <a:ext cx="12192000" cy="1598203"/>
          </a:xfrm>
        </p:spPr>
        <p:txBody>
          <a:bodyPr>
            <a:normAutofit/>
          </a:bodyPr>
          <a:lstStyle/>
          <a:p>
            <a:pPr algn="ctr"/>
            <a:r>
              <a:rPr lang="hu-H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Septuaginta „részei”</a:t>
            </a:r>
            <a:endParaRPr lang="hu-H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0866" y="2198255"/>
            <a:ext cx="11870268" cy="4341091"/>
          </a:xfrm>
        </p:spPr>
        <p:txBody>
          <a:bodyPr>
            <a:normAutofit fontScale="92500"/>
          </a:bodyPr>
          <a:lstStyle/>
          <a:p>
            <a:pPr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Septuaginta</a:t>
            </a:r>
            <a:r>
              <a:rPr lang="hu-H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49, a héber Ótestamentum 39 (24) könyvből áll.</a:t>
            </a:r>
          </a:p>
          <a:p>
            <a:pPr lvl="2"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Pentateuch</a:t>
            </a:r>
            <a:r>
              <a:rPr lang="hu-H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Tanakh</a:t>
            </a:r>
            <a:r>
              <a:rPr lang="hu-H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(Mózes öt könyve), görög nyelvű, Kr. e. 3. század, Alexandria.</a:t>
            </a:r>
          </a:p>
          <a:p>
            <a:pPr lvl="2"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Alexandriai Biblia: </a:t>
            </a:r>
            <a:r>
              <a:rPr lang="hu-H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görög nyelvű, </a:t>
            </a:r>
            <a:r>
              <a:rPr lang="hu-H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scriptural</a:t>
            </a:r>
            <a:r>
              <a:rPr lang="hu-H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corpus, a késő hellenizmus kora, Alexandria. </a:t>
            </a:r>
          </a:p>
          <a:p>
            <a:pPr lvl="2"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Görög Ótestamentum: </a:t>
            </a:r>
            <a:r>
              <a:rPr lang="hu-H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keresztény korpusz, az Ószövetségen kívül tartalmazza a </a:t>
            </a:r>
            <a:r>
              <a:rPr lang="hu-H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deuterokanonikus</a:t>
            </a:r>
            <a:r>
              <a:rPr lang="hu-H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könyveket is.</a:t>
            </a:r>
          </a:p>
          <a:p>
            <a:pPr lvl="2"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Régi görög fordítások, </a:t>
            </a:r>
            <a:r>
              <a:rPr lang="hu-H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Régi Görög </a:t>
            </a:r>
            <a:r>
              <a:rPr lang="hu-H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verzió (Old </a:t>
            </a:r>
            <a:r>
              <a:rPr lang="hu-H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Greek</a:t>
            </a:r>
            <a:r>
              <a:rPr lang="hu-H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version).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Zsidó revíziók: </a:t>
            </a:r>
            <a:r>
              <a:rPr lang="hu-H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Auqila</a:t>
            </a:r>
            <a:r>
              <a:rPr lang="hu-H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Symmachus</a:t>
            </a:r>
            <a:r>
              <a:rPr lang="hu-H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Theodotianus</a:t>
            </a:r>
            <a:r>
              <a:rPr lang="hu-H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Keresztény revíziók: </a:t>
            </a:r>
            <a:r>
              <a:rPr lang="hu-H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Origenész</a:t>
            </a:r>
            <a:r>
              <a:rPr lang="hu-H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u-H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Hexaplája</a:t>
            </a:r>
            <a:r>
              <a:rPr lang="hu-H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tette a legnagyobb hatást a Septuaginta továbbadására), </a:t>
            </a:r>
            <a:r>
              <a:rPr lang="hu-H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Lucianus</a:t>
            </a:r>
            <a:r>
              <a:rPr lang="hu-H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Hesychius</a:t>
            </a:r>
            <a:r>
              <a:rPr lang="hu-H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Septuaginta szövegei, lényegében egy sablonként szolgáltak a korai keresztény íróknak. </a:t>
            </a:r>
          </a:p>
          <a:p>
            <a:pPr>
              <a:buFont typeface="Wingdings" panose="05000000000000000000" pitchFamily="2" charset="2"/>
              <a:buChar char="Ø"/>
            </a:pPr>
            <a:endParaRPr lang="hu-H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90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43933"/>
            <a:ext cx="12192000" cy="1649003"/>
          </a:xfrm>
        </p:spPr>
        <p:txBody>
          <a:bodyPr>
            <a:normAutofit/>
          </a:bodyPr>
          <a:lstStyle/>
          <a:p>
            <a:pPr algn="ctr"/>
            <a:r>
              <a:rPr lang="hu-H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három unikális Kódex</a:t>
            </a:r>
            <a:endParaRPr lang="hu-H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86248" y="3313807"/>
            <a:ext cx="8004657" cy="2393548"/>
          </a:xfrm>
        </p:spPr>
        <p:txBody>
          <a:bodyPr/>
          <a:lstStyle/>
          <a:p>
            <a:pPr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Újszövetség mellett tartalmazzák a Septuaginta szövegeit.</a:t>
            </a: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lnSpc>
                <a:spcPts val="24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Codex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Sinaiticus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(Kr. u. 340-360.)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lnSpc>
                <a:spcPts val="24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Codex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Vatincanus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(Kr. u. 4. század, másolt)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lnSpc>
                <a:spcPts val="24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Codex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Alexandrinus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(Kr. u. 5. század)</a:t>
            </a:r>
          </a:p>
          <a:p>
            <a:pPr marL="457200" lvl="2" indent="0">
              <a:buNone/>
            </a:pP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2" indent="0">
              <a:buNone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2" indent="0">
              <a:buNone/>
            </a:pP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2" indent="0">
              <a:buNone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2" indent="0">
              <a:buNone/>
            </a:pP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elhő 4"/>
          <p:cNvSpPr/>
          <p:nvPr/>
        </p:nvSpPr>
        <p:spPr>
          <a:xfrm>
            <a:off x="8335735" y="1179292"/>
            <a:ext cx="3698422" cy="2122715"/>
          </a:xfrm>
          <a:prstGeom prst="cloudCallout">
            <a:avLst>
              <a:gd name="adj1" fmla="val -78979"/>
              <a:gd name="adj2" fmla="val 38653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Nagy Konstantin   50 pergamenre írt kódex megírását rendelte el.</a:t>
            </a:r>
            <a:endParaRPr lang="hu-H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61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" y="3694854"/>
            <a:ext cx="8026398" cy="316314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3" y="0"/>
            <a:ext cx="6208969" cy="3713980"/>
          </a:xfrm>
          <a:prstGeom prst="rect">
            <a:avLst/>
          </a:prstGeom>
        </p:spPr>
      </p:pic>
      <p:pic>
        <p:nvPicPr>
          <p:cNvPr id="2050" name="Picture 2" descr="codex alexandrinus - Adelaide Chap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162" y="0"/>
            <a:ext cx="5961574" cy="3694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ercs függőlegesen 6"/>
          <p:cNvSpPr/>
          <p:nvPr/>
        </p:nvSpPr>
        <p:spPr>
          <a:xfrm>
            <a:off x="8026398" y="3713981"/>
            <a:ext cx="4165602" cy="3144019"/>
          </a:xfrm>
          <a:prstGeom prst="verticalScroll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</a:pPr>
            <a:r>
              <a:rPr lang="hu-H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Codex</a:t>
            </a: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Sinaiticus</a:t>
            </a:r>
            <a:endParaRPr lang="hu-HU" sz="2400" dirty="0" smtClean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</a:pPr>
            <a:r>
              <a:rPr lang="hu-HU" sz="2400" dirty="0" err="1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Codex</a:t>
            </a:r>
            <a:r>
              <a:rPr lang="hu-HU" sz="24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 err="1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Vatincanus</a:t>
            </a:r>
            <a:endParaRPr lang="hu-HU" sz="2400" dirty="0" smtClean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</a:pPr>
            <a:r>
              <a:rPr lang="hu-H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Codex</a:t>
            </a:r>
            <a:r>
              <a:rPr lang="hu-H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Alexandrinus</a:t>
            </a:r>
            <a:endParaRPr lang="hu-H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Egyenes összekötő nyíllal 8"/>
          <p:cNvCxnSpPr/>
          <p:nvPr/>
        </p:nvCxnSpPr>
        <p:spPr>
          <a:xfrm flipH="1">
            <a:off x="6716684" y="5380629"/>
            <a:ext cx="2201333" cy="1693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gyenes összekötő nyíllal 17"/>
          <p:cNvCxnSpPr/>
          <p:nvPr/>
        </p:nvCxnSpPr>
        <p:spPr>
          <a:xfrm flipV="1">
            <a:off x="11495314" y="3233058"/>
            <a:ext cx="12276" cy="2677885"/>
          </a:xfrm>
          <a:prstGeom prst="straightConnector1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gyenes összekötő nyíllal 15"/>
          <p:cNvCxnSpPr/>
          <p:nvPr/>
        </p:nvCxnSpPr>
        <p:spPr>
          <a:xfrm flipH="1" flipV="1">
            <a:off x="5298621" y="3126921"/>
            <a:ext cx="3510643" cy="176348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243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60867"/>
            <a:ext cx="12192000" cy="1632069"/>
          </a:xfrm>
        </p:spPr>
        <p:txBody>
          <a:bodyPr>
            <a:normAutofit/>
          </a:bodyPr>
          <a:lstStyle/>
          <a:p>
            <a:pPr algn="ctr"/>
            <a:r>
              <a:rPr lang="hu-HU" sz="4400" b="1" cap="sm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HEBRAICA VERITAS </a:t>
            </a:r>
            <a:endParaRPr lang="hu-HU" sz="4400" b="1" cap="smal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9078" y="2326640"/>
            <a:ext cx="11411762" cy="3840480"/>
          </a:xfrm>
        </p:spPr>
        <p:txBody>
          <a:bodyPr>
            <a:normAutofit/>
          </a:bodyPr>
          <a:lstStyle/>
          <a:p>
            <a:pPr algn="just">
              <a:lnSpc>
                <a:spcPts val="24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Keleten a Septuagintát kevés kritika érte,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nyugaton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viszont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komoly viták merültek fel a szövegkorpusszal kapcsolatban.</a:t>
            </a:r>
          </a:p>
          <a:p>
            <a:pPr lvl="2" algn="just">
              <a:lnSpc>
                <a:spcPts val="24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Augustinus szerint a Septuaginta is isteni sugalmazás alapján jött létre, ezért a héber szöveghez a görög szövegeket is hozzá kell venni. (Keleten ma is sugalmazott szövegnek számít.) </a:t>
            </a:r>
          </a:p>
          <a:p>
            <a:pPr lvl="2" algn="just">
              <a:lnSpc>
                <a:spcPts val="24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Szent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Jeromos viszont a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héber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szöveget és „kánont” tartotta abszolútnak.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Emiatt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készítette el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Vulgátát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így véget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vetett az Egyház nyugati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részén a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Septuaginta normatív szerepének. Már Jeromos előtt is voltak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hebraizáló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törekvések a keresztény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művekben.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19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86267"/>
            <a:ext cx="12192000" cy="1608665"/>
          </a:xfrm>
        </p:spPr>
        <p:txBody>
          <a:bodyPr>
            <a:normAutofit/>
          </a:bodyPr>
          <a:lstStyle/>
          <a:p>
            <a:pPr algn="ctr"/>
            <a:r>
              <a:rPr lang="hu-H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Septuaginta,</a:t>
            </a:r>
            <a:br>
              <a:rPr lang="hu-H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mint az </a:t>
            </a:r>
            <a:r>
              <a:rPr lang="hu-HU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ÚjszövEtség</a:t>
            </a:r>
            <a:r>
              <a:rPr lang="hu-H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alapja 1.</a:t>
            </a:r>
            <a:endParaRPr lang="hu-H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62890" y="1941526"/>
            <a:ext cx="11715750" cy="5065064"/>
          </a:xfrm>
        </p:spPr>
        <p:txBody>
          <a:bodyPr>
            <a:normAutofit/>
          </a:bodyPr>
          <a:lstStyle/>
          <a:p>
            <a:pPr lvl="0" algn="just">
              <a:lnSpc>
                <a:spcPts val="2400"/>
              </a:lnSpc>
              <a:buFont typeface="Wingdings" panose="05000000000000000000" pitchFamily="2" charset="2"/>
              <a:buChar char="Ø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Újszövetség írói elsősorban a Septuaginta szövegéből ismerték az Ószövetséget, míg a mai Bibliában már a héber szöveg lett újból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lefordítva. 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2400"/>
              </a:lnSpc>
              <a:buFont typeface="Wingdings" panose="05000000000000000000" pitchFamily="2" charset="2"/>
              <a:buChar char="Ø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70-es fordítás tekinthető egyféle közvetítő szövegnek a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zsidók és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korai keresztények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között,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főleg a nem zsidó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származású keresztények között.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2400"/>
              </a:lnSpc>
              <a:buFont typeface="Wingdings" panose="05000000000000000000" pitchFamily="2" charset="2"/>
              <a:buChar char="Ø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Jézus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arámiul beszélt, egyes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kutatók szerint valamennyi görögöt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ismert.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első </a:t>
            </a: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palesztiniai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közösségek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arámi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nyelven folytatták az arámi hagyományt. Viszont hamar görögre is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lefordították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eltehetően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főleg a görögül beszélő zsidók és nem zsidók részére.</a:t>
            </a:r>
          </a:p>
          <a:p>
            <a:pPr lvl="0" algn="just">
              <a:lnSpc>
                <a:spcPts val="2400"/>
              </a:lnSpc>
              <a:buFont typeface="Wingdings" panose="05000000000000000000" pitchFamily="2" charset="2"/>
              <a:buChar char="Ø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Az első században, mivel nem volt még kánon, emiatt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Újszövetség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írói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 voltak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téve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ószövetségi történetek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több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verziójának.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Ez lehetővé tette, hogy kiválasszák maguknak a megfelelő verziót és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interpretációt (</a:t>
            </a: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textuális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pluralitás).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2400"/>
              </a:lnSpc>
              <a:buFont typeface="Wingdings" panose="05000000000000000000" pitchFamily="2" charset="2"/>
              <a:buChar char="Ø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Újszövetség íróinak nem volt fontos megtalálni az eredeti szöveget, már ha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volt olyan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Feltehetően jobban érdekelték őket a hit kérdései és ennek válaszai, aminek megválaszolására a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textuális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pluralitást, mint eszközt használták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buFont typeface="Wingdings" panose="05000000000000000000" pitchFamily="2" charset="2"/>
              <a:buChar char="Ø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hu-HU" cap="smal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87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81305"/>
            <a:ext cx="12191999" cy="1639027"/>
          </a:xfrm>
        </p:spPr>
        <p:txBody>
          <a:bodyPr>
            <a:normAutofit/>
          </a:bodyPr>
          <a:lstStyle/>
          <a:p>
            <a:pPr algn="ctr"/>
            <a:r>
              <a:rPr lang="hu-H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Septuaginta</a:t>
            </a:r>
            <a:r>
              <a:rPr lang="hu-H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hu-H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mint az </a:t>
            </a:r>
            <a:r>
              <a:rPr lang="hu-H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ÚjszövEtség</a:t>
            </a:r>
            <a:r>
              <a:rPr lang="hu-H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alapja </a:t>
            </a:r>
            <a:r>
              <a:rPr lang="hu-H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endParaRPr lang="hu-HU" sz="44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9700" y="1820332"/>
            <a:ext cx="11899900" cy="5037668"/>
          </a:xfrm>
        </p:spPr>
        <p:txBody>
          <a:bodyPr>
            <a:normAutofit/>
          </a:bodyPr>
          <a:lstStyle/>
          <a:p>
            <a:pPr lvl="0"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Tanakh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melletti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legfontosabb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szövegek: </a:t>
            </a: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Sirák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fiának könyve,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Salamon bölcsessége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Makkabeusok.</a:t>
            </a:r>
          </a:p>
          <a:p>
            <a:pPr lvl="2"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János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1,1-18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isteni Logoszról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folytatott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elmélkedés nagyon hasonlít Salamon bölcsességére.</a:t>
            </a:r>
          </a:p>
          <a:p>
            <a:pPr algn="just">
              <a:lnSpc>
                <a:spcPts val="2400"/>
              </a:lnSpc>
              <a:buFont typeface="Wingdings" panose="05000000000000000000" pitchFamily="2" charset="2"/>
              <a:buChar char="Ø"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Máté evangéliuma  (25,31-34)</a:t>
            </a:r>
          </a:p>
          <a:p>
            <a:pPr lvl="2"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„Amikor az Emberfia eljön dicsőségben, és vele együtt az angyalok mindnyájan, akkor leül majd dicsőséges trónjára.” Énok könyvében legalább háromszor előfordul. 1 Énok (61,8; 62,2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69,27)</a:t>
            </a:r>
          </a:p>
          <a:p>
            <a:pPr lvl="2"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Máté evangéliuma, tehát kapcsolódhat az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apokrif Énok könyvéhez, amelyet csak az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etióp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egyházban fogadnak el. A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szentírók felhasználtak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zsidó hagyomány szerint kétes értelmezésű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forrásokat is.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Pál apostol</a:t>
            </a:r>
          </a:p>
          <a:p>
            <a:pPr lvl="4" algn="just">
              <a:buFont typeface="Wingdings" panose="05000000000000000000" pitchFamily="2" charset="2"/>
              <a:buChar char="Ø"/>
            </a:pP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Rómaiakhoz írt levele </a:t>
            </a:r>
          </a:p>
          <a:p>
            <a:pPr lvl="4"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Timóteushoz írt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levele (2Tim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3,15-17)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Arra utal, hogy a sugalmazott írások olvasása a keresztény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lelkületet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megerősítik.)</a:t>
            </a:r>
          </a:p>
        </p:txBody>
      </p:sp>
    </p:spTree>
    <p:extLst>
      <p:ext uri="{BB962C8B-B14F-4D97-AF65-F5344CB8AC3E}">
        <p14:creationId xmlns:p14="http://schemas.microsoft.com/office/powerpoint/2010/main" val="51203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94733"/>
            <a:ext cx="12192000" cy="1598203"/>
          </a:xfrm>
        </p:spPr>
        <p:txBody>
          <a:bodyPr/>
          <a:lstStyle/>
          <a:p>
            <a:pPr algn="ctr"/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Mit </a:t>
            </a:r>
            <a:r>
              <a:rPr lang="hu-H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nevezzünk Szent Szövegnek?</a:t>
            </a:r>
            <a:endParaRPr lang="hu-H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01930" y="1943100"/>
            <a:ext cx="11788140" cy="4762500"/>
          </a:xfrm>
        </p:spPr>
        <p:txBody>
          <a:bodyPr>
            <a:normAutofit/>
          </a:bodyPr>
          <a:lstStyle/>
          <a:p>
            <a:pPr lvl="0"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első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keresztények sugalmazottnak tekinthették pl. Salamon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bölcsességét, amelyek mára apokrif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vagy </a:t>
            </a: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pszeudepigráf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irodalomnak minősül.</a:t>
            </a:r>
          </a:p>
          <a:p>
            <a:pPr algn="just">
              <a:lnSpc>
                <a:spcPts val="24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Teremtés könyvét,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deuterkanonikus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könyveket, Izaiás könyvét és a Zsoltárokat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hallhatták a zsidó keresztények a zsinagógákban. Ezeket feltehetően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használták az evangélisták. A </a:t>
            </a: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umrani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kéziratokban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ezekre a könyvekre hivatkoztak a legtöbbet.</a:t>
            </a:r>
          </a:p>
          <a:p>
            <a:pPr algn="just">
              <a:lnSpc>
                <a:spcPts val="24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hu-HU" sz="24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Testinomia</a:t>
            </a:r>
            <a:r>
              <a:rPr lang="hu-H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hipotézis:</a:t>
            </a:r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ts val="24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Az Újszövetség írói kivonatgyűjteményeket használtak, amelyeket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topikálisan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rendszereztek.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Qumran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4QTestimonia Messiás antológia. Pál például több mint 100-szor hivatkozik Ószövetségi szövegekre. Néhány helyen különböző szövegtöredékeket illesztett össze csak úgy, mint egy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testimonia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Róm 15,7-14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Zsolt 18,49.  </a:t>
            </a:r>
          </a:p>
          <a:p>
            <a:pPr lvl="1" algn="just">
              <a:lnSpc>
                <a:spcPts val="24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Contra</a:t>
            </a:r>
            <a:r>
              <a:rPr lang="hu-H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Minden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idézet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azt mutatja, hogy tisztában van az író a kivonat tágabb kontextusával. </a:t>
            </a:r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400" dirty="0"/>
          </a:p>
          <a:p>
            <a:pPr lvl="1">
              <a:buFont typeface="Wingdings" panose="05000000000000000000" pitchFamily="2" charset="2"/>
              <a:buChar char="Ø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964555" cy="247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40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1041" y="224367"/>
            <a:ext cx="12192000" cy="1606669"/>
          </a:xfrm>
        </p:spPr>
        <p:txBody>
          <a:bodyPr>
            <a:normAutofit/>
          </a:bodyPr>
          <a:lstStyle/>
          <a:p>
            <a:pPr algn="ctr"/>
            <a:r>
              <a:rPr lang="hu-H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Septuaginta lenyomata</a:t>
            </a:r>
            <a:br>
              <a:rPr lang="hu-H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mai bibliában</a:t>
            </a:r>
            <a:endParaRPr lang="hu-H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97079" y="2026920"/>
            <a:ext cx="11795760" cy="4587240"/>
          </a:xfrm>
        </p:spPr>
        <p:txBody>
          <a:bodyPr>
            <a:normAutofit/>
          </a:bodyPr>
          <a:lstStyle/>
          <a:p>
            <a:pPr>
              <a:lnSpc>
                <a:spcPts val="24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Eunglion</a:t>
            </a:r>
            <a:r>
              <a:rPr lang="hu-H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Evangélium kifejezés a Septuagintából ered: Izaiás 40,9; 52,7; 60,6; 61,6</a:t>
            </a:r>
          </a:p>
          <a:p>
            <a:pPr>
              <a:lnSpc>
                <a:spcPts val="24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Septuagintából öröklődött szavak kifejezése:</a:t>
            </a:r>
          </a:p>
          <a:p>
            <a:pPr lvl="1">
              <a:lnSpc>
                <a:spcPts val="24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Máté 1,23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tartalmazza Izaiás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7,14-et.</a:t>
            </a:r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lnSpc>
                <a:spcPts val="24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Görögül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parthenos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(szűz) = héberül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almah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(fiatal lány). </a:t>
            </a:r>
          </a:p>
          <a:p>
            <a:pPr lvl="2">
              <a:lnSpc>
                <a:spcPts val="24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Septuagintában Isten nevét a </a:t>
            </a: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Kyrios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szóval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helyettesítik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héber YHWN helyett. </a:t>
            </a: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Kyrios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jelentése úr, vagy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mester.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1" indent="-342900">
              <a:lnSpc>
                <a:spcPts val="24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Újtestamentum írói ezt a jelzőt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használják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Jézusra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is.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1" indent="-342900">
              <a:lnSpc>
                <a:spcPts val="24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Christos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felkent, a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héber </a:t>
            </a: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masiach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szóból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ered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Ámosz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4,13).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1" indent="-342900">
              <a:lnSpc>
                <a:spcPts val="24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Allúziók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Septuagintával: Lukács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1,46-55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Judit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13,18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09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203200"/>
            <a:ext cx="12192000" cy="1589736"/>
          </a:xfrm>
        </p:spPr>
        <p:txBody>
          <a:bodyPr>
            <a:normAutofit/>
          </a:bodyPr>
          <a:lstStyle/>
          <a:p>
            <a:pPr algn="ctr"/>
            <a:r>
              <a:rPr lang="hu-H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Idézetek I.</a:t>
            </a:r>
            <a:endParaRPr lang="hu-H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75733" y="1918548"/>
            <a:ext cx="11125200" cy="1222585"/>
          </a:xfrm>
        </p:spPr>
        <p:txBody>
          <a:bodyPr>
            <a:normAutofit fontScale="925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evangéliumok közül Márk evangéliuma volt az első, melyet Máté és Lukács felhasználhattak, legalábbis valószínűleg ismerték a munkáját		szinoptikus evangéliumok.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Evangéliumok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Jobbra nyíl 7"/>
          <p:cNvSpPr/>
          <p:nvPr/>
        </p:nvSpPr>
        <p:spPr>
          <a:xfrm>
            <a:off x="5528733" y="2342760"/>
            <a:ext cx="902546" cy="2799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10" name="Tábláza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2609674"/>
              </p:ext>
            </p:extLst>
          </p:nvPr>
        </p:nvGraphicFramePr>
        <p:xfrm>
          <a:off x="544578" y="1792936"/>
          <a:ext cx="11102845" cy="5065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7205"/>
                <a:gridCol w="3778805"/>
                <a:gridCol w="3246835"/>
              </a:tblGrid>
              <a:tr h="445981">
                <a:tc>
                  <a:txBody>
                    <a:bodyPr/>
                    <a:lstStyle/>
                    <a:p>
                      <a:pPr algn="ctr"/>
                      <a:r>
                        <a:rPr lang="hu-HU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Márk</a:t>
                      </a:r>
                      <a:r>
                        <a:rPr lang="hu-HU" sz="2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7,6-7</a:t>
                      </a:r>
                      <a:endParaRPr lang="hu-HU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Ézsaiás 29,13</a:t>
                      </a:r>
                      <a:r>
                        <a:rPr lang="hu-HU" sz="2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hu-HU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(Septuaginta)</a:t>
                      </a:r>
                      <a:endParaRPr lang="hu-HU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Izaiás 29,13 (héber)</a:t>
                      </a:r>
                      <a:endParaRPr lang="hu-HU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619083">
                <a:tc>
                  <a:txBody>
                    <a:bodyPr/>
                    <a:lstStyle/>
                    <a:p>
                      <a:pPr algn="ctr"/>
                      <a:r>
                        <a:rPr lang="hu-HU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Ő azt felelte</a:t>
                      </a:r>
                      <a:r>
                        <a:rPr lang="hu-HU" sz="2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nekik: Helyesen jövendölt rólatok Izajás, képmutatók, amint írva van:</a:t>
                      </a:r>
                    </a:p>
                    <a:p>
                      <a:pPr algn="ctr"/>
                      <a:r>
                        <a:rPr lang="hu-HU" sz="2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„Ez a nép ajkával tisztel engem, de a szíve távol van tőlem.</a:t>
                      </a:r>
                    </a:p>
                    <a:p>
                      <a:pPr algn="ctr"/>
                      <a:r>
                        <a:rPr lang="hu-HU" sz="2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Pedig hiába tisztelnek, ha emberi tudományt és parancsokat tanítanak”</a:t>
                      </a:r>
                    </a:p>
                    <a:p>
                      <a:pPr algn="ctr"/>
                      <a:r>
                        <a:rPr lang="hu-HU" sz="2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hu-HU" sz="22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Iz</a:t>
                      </a:r>
                      <a:r>
                        <a:rPr lang="hu-HU" sz="2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29,13)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És így szólt JHVH: Ez a nép ajkával közelít hozzám, [így] tisztelnek engem, szívük pedig messze távol [van] tőlem, pedig hiába tisztelnek engem tanítva emberek rendeleteit és tanításait.</a:t>
                      </a:r>
                    </a:p>
                    <a:p>
                      <a:pPr algn="ctr"/>
                      <a:endParaRPr lang="hu-HU" sz="2000" b="0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καὶ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εἶπεν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κύριος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Ἐγγίζει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μοι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ὁ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λαὸς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οὗτος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τοῖς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χείλεσιν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αὐτῶν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τιμῶσίν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με,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ἡ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δὲ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καρδία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αὐτῶν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πόρρω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ἀπέχει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ἀπ'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ἐμοῦ,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μάτην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δὲ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σέβονταί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με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διδάσκοντες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ἐντάλματα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ἀνθρώπων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Καὶ</a:t>
                      </a:r>
                      <a:r>
                        <a:rPr lang="el-G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διδασκαλίας.</a:t>
                      </a:r>
                      <a:endParaRPr lang="hu-H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És szólt az Úr: Mivel e nép szájjal közelget [hozzám,] és csak ajkaival tisztel engem, szíve pedig távol van tőlem, úgy hogy irántam való </a:t>
                      </a:r>
                      <a:r>
                        <a:rPr lang="hu-HU" sz="2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félelmök</a:t>
                      </a:r>
                      <a:r>
                        <a:rPr lang="hu-HU" sz="2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betanított emberi parancsolat </a:t>
                      </a:r>
                      <a:r>
                        <a:rPr lang="hu-HU" sz="2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lőn</a:t>
                      </a:r>
                      <a:r>
                        <a:rPr lang="hu-HU" sz="2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hu-HU" sz="22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(Károli)</a:t>
                      </a:r>
                    </a:p>
                    <a:p>
                      <a:pPr algn="ctr"/>
                      <a:endParaRPr lang="hu-HU" sz="1800" b="0" i="0" u="none" strike="noStrike" kern="1200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he-I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אמֶר</a:t>
                      </a:r>
                      <a:r>
                        <a:rPr lang="he-IL" dirty="0" smtClean="0"/>
                        <a:t> </a:t>
                      </a:r>
                      <a:r>
                        <a:rPr lang="he-I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אֲדֹנָ֗/י</a:t>
                      </a:r>
                      <a:r>
                        <a:rPr lang="he-IL" dirty="0" smtClean="0"/>
                        <a:t> </a:t>
                      </a:r>
                      <a:r>
                        <a:rPr lang="he-I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יַ֚עַן</a:t>
                      </a:r>
                      <a:r>
                        <a:rPr lang="he-IL" dirty="0" smtClean="0"/>
                        <a:t> </a:t>
                      </a:r>
                      <a:r>
                        <a:rPr lang="he-I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כִּ֤י</a:t>
                      </a:r>
                      <a:r>
                        <a:rPr lang="he-IL" dirty="0" smtClean="0"/>
                        <a:t> </a:t>
                      </a:r>
                      <a:r>
                        <a:rPr lang="he-I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נִגַּשׁ֙</a:t>
                      </a:r>
                      <a:r>
                        <a:rPr lang="he-IL" dirty="0" smtClean="0"/>
                        <a:t> </a:t>
                      </a:r>
                      <a:r>
                        <a:rPr lang="he-I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הָ/עָ֣ם</a:t>
                      </a:r>
                      <a:r>
                        <a:rPr lang="he-IL" dirty="0" smtClean="0"/>
                        <a:t> </a:t>
                      </a:r>
                      <a:r>
                        <a:rPr lang="he-I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הַ/זֶּ֔ה</a:t>
                      </a:r>
                      <a:r>
                        <a:rPr lang="he-IL" dirty="0" smtClean="0"/>
                        <a:t> </a:t>
                      </a:r>
                      <a:r>
                        <a:rPr lang="he-I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בְּ/פִ֤י/ו</a:t>
                      </a:r>
                      <a:r>
                        <a:rPr lang="he-IL" dirty="0" smtClean="0"/>
                        <a:t> </a:t>
                      </a:r>
                      <a:r>
                        <a:rPr lang="he-I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וּ/בִ/שְׂפָתָי/ו֙</a:t>
                      </a:r>
                      <a:r>
                        <a:rPr lang="he-IL" dirty="0" smtClean="0"/>
                        <a:t> </a:t>
                      </a:r>
                      <a:r>
                        <a:rPr lang="he-I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כִּבְּד֔וּ/נִי</a:t>
                      </a:r>
                      <a:r>
                        <a:rPr lang="he-IL" dirty="0" smtClean="0"/>
                        <a:t> </a:t>
                      </a:r>
                      <a:r>
                        <a:rPr lang="he-I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וְ/לִבּ֖/וֹ</a:t>
                      </a:r>
                      <a:r>
                        <a:rPr lang="he-IL" dirty="0" smtClean="0"/>
                        <a:t> </a:t>
                      </a:r>
                      <a:r>
                        <a:rPr lang="he-I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רִחַ֣ק</a:t>
                      </a:r>
                      <a:r>
                        <a:rPr lang="he-IL" dirty="0" smtClean="0"/>
                        <a:t> </a:t>
                      </a:r>
                      <a:r>
                        <a:rPr lang="he-I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מִמֶּ֑/נִּי</a:t>
                      </a:r>
                      <a:r>
                        <a:rPr lang="he-IL" dirty="0" smtClean="0"/>
                        <a:t> </a:t>
                      </a:r>
                      <a:r>
                        <a:rPr lang="he-I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וַ/תְּהִ֤י</a:t>
                      </a:r>
                      <a:r>
                        <a:rPr lang="he-IL" dirty="0" smtClean="0"/>
                        <a:t> </a:t>
                      </a:r>
                      <a:r>
                        <a:rPr lang="he-I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יִרְאָתָ/ם֙</a:t>
                      </a:r>
                      <a:r>
                        <a:rPr lang="he-IL" dirty="0" smtClean="0"/>
                        <a:t> </a:t>
                      </a:r>
                      <a:r>
                        <a:rPr lang="he-I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אֹתִ֔/י</a:t>
                      </a:r>
                      <a:r>
                        <a:rPr lang="he-IL" dirty="0" smtClean="0"/>
                        <a:t> </a:t>
                      </a:r>
                      <a:r>
                        <a:rPr lang="he-I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מִצְוַ֥ת</a:t>
                      </a:r>
                      <a:r>
                        <a:rPr lang="he-IL" dirty="0" smtClean="0"/>
                        <a:t> </a:t>
                      </a:r>
                      <a:r>
                        <a:rPr lang="he-I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אֲנָשִׁ֖ים</a:t>
                      </a:r>
                      <a:r>
                        <a:rPr lang="he-IL" dirty="0" smtClean="0"/>
                        <a:t> </a:t>
                      </a:r>
                      <a:r>
                        <a:rPr lang="he-I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מְלֻמָּדָֽה</a:t>
                      </a:r>
                      <a:r>
                        <a:rPr lang="he-IL" dirty="0" smtClean="0"/>
                        <a:t>׃</a:t>
                      </a:r>
                      <a:br>
                        <a:rPr lang="he-IL" dirty="0" smtClean="0"/>
                      </a:br>
                      <a:endParaRPr lang="hu-HU" sz="18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9851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" y="199510"/>
            <a:ext cx="12192000" cy="1593426"/>
          </a:xfrm>
        </p:spPr>
        <p:txBody>
          <a:bodyPr>
            <a:normAutofit/>
          </a:bodyPr>
          <a:lstStyle/>
          <a:p>
            <a:pPr algn="ctr"/>
            <a:r>
              <a:rPr lang="hu-H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Idézetek II.</a:t>
            </a:r>
            <a:endParaRPr lang="hu-H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rtalom helye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3641339"/>
              </p:ext>
            </p:extLst>
          </p:nvPr>
        </p:nvGraphicFramePr>
        <p:xfrm>
          <a:off x="0" y="1792936"/>
          <a:ext cx="12192001" cy="506506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10116"/>
                <a:gridCol w="4395019"/>
                <a:gridCol w="4286866"/>
              </a:tblGrid>
              <a:tr h="580081"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Lukács</a:t>
                      </a:r>
                      <a:r>
                        <a:rPr lang="hu-H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4,17-18</a:t>
                      </a:r>
                      <a:endParaRPr lang="hu-H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Ézsaiás 61,1</a:t>
                      </a:r>
                      <a:r>
                        <a:rPr lang="hu-H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(Septuaginta)</a:t>
                      </a:r>
                      <a:endParaRPr lang="hu-H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Izaiás 61,1 (héber)</a:t>
                      </a:r>
                      <a:endParaRPr lang="hu-H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484983">
                <a:tc>
                  <a:txBody>
                    <a:bodyPr/>
                    <a:lstStyle/>
                    <a:p>
                      <a:pPr algn="ctr"/>
                      <a:r>
                        <a:rPr lang="hu-HU" sz="2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Az Úr Lelke van rajtam,</a:t>
                      </a:r>
                    </a:p>
                    <a:p>
                      <a:pPr algn="ctr"/>
                      <a:r>
                        <a:rPr lang="hu-HU" sz="2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Azért</a:t>
                      </a:r>
                      <a:r>
                        <a:rPr lang="hu-HU" sz="2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kent föl engem,</a:t>
                      </a:r>
                    </a:p>
                    <a:p>
                      <a:pPr algn="ctr"/>
                      <a:r>
                        <a:rPr lang="hu-HU" sz="2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Hogy örömhírt vigyek a szegényeknek,</a:t>
                      </a:r>
                    </a:p>
                    <a:p>
                      <a:pPr algn="ctr"/>
                      <a:r>
                        <a:rPr lang="hu-HU" sz="2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Elküldött, hogy szabadulást hirdessek a foglyoknak</a:t>
                      </a:r>
                    </a:p>
                    <a:p>
                      <a:pPr algn="ctr"/>
                      <a:r>
                        <a:rPr lang="hu-HU" sz="2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És </a:t>
                      </a:r>
                      <a:r>
                        <a:rPr lang="hu-HU" sz="2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látást a vakoknak,</a:t>
                      </a:r>
                    </a:p>
                    <a:p>
                      <a:pPr algn="ctr"/>
                      <a:r>
                        <a:rPr lang="hu-HU" sz="2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Hogy szabadon bocsássam a megtörteket.</a:t>
                      </a:r>
                      <a:endParaRPr lang="hu-HU" sz="2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JHVH szelleme rajtam, amiért felkent engem. Örömhírt hirdetni a szegényeknek küldött el engem, meggyógyítani a szívükben összetörteket, hirdetni a hadifoglyoknak elengedést, és a </a:t>
                      </a:r>
                      <a:r>
                        <a:rPr lang="hu-HU" sz="22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vakoknak újralátást</a:t>
                      </a:r>
                      <a:r>
                        <a:rPr lang="hu-HU" sz="2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ctr"/>
                      <a:endParaRPr lang="hu-HU" sz="20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Πνεῦμα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κυρίου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ἐπ'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ἐμέ,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οὗ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εἵνεκεν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ἔχρισέν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με·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εὐαγγελίσασθαι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πτωχοῖς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ἀπέσταλκέν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με,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ἰάσασθαι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τοὺς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συντετριμμένους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τῇ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καρδίᾳ,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κηρύξαι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αἰχμαλώτοις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ἄφεσιν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καὶ</a:t>
                      </a:r>
                      <a:r>
                        <a:rPr lang="el-GR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τυφλοῖς</a:t>
                      </a:r>
                      <a:r>
                        <a:rPr lang="el-GR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ἀνάβλεψιν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endParaRPr lang="hu-H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׃</a:t>
                      </a:r>
                      <a:r>
                        <a:rPr lang="hu-HU" sz="2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Uramnak, az </a:t>
                      </a:r>
                      <a:r>
                        <a:rPr lang="hu-HU" sz="2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ÚRnak</a:t>
                      </a:r>
                      <a:r>
                        <a:rPr lang="hu-HU" sz="2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lelke nyugszik rajtam, mert felkent engem az ÚR. Elküldött, hogy örömhírt vigyek a szegényeknek, bekötözzem a megtört szíveket, szabadulást hirdessek a foglyoknak, és szabadon bocsátást a megkötözötteknek</a:t>
                      </a:r>
                      <a:r>
                        <a:rPr lang="hu-HU" sz="2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 </a:t>
                      </a:r>
                    </a:p>
                    <a:p>
                      <a:pPr algn="ctr"/>
                      <a:endParaRPr lang="hu-HU" sz="18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he-IL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ר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֛וּחַ</a:t>
                      </a:r>
                      <a:r>
                        <a:rPr lang="he-IL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אֲדֹנָ֥/י</a:t>
                      </a:r>
                      <a:r>
                        <a:rPr lang="he-IL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יְהוִ֖ה</a:t>
                      </a:r>
                      <a:r>
                        <a:rPr lang="he-IL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עָלָ֑/י</a:t>
                      </a:r>
                      <a:r>
                        <a:rPr lang="he-IL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יַ֡עַן</a:t>
                      </a:r>
                      <a:r>
                        <a:rPr lang="he-IL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מָשַׁח֩</a:t>
                      </a:r>
                      <a:r>
                        <a:rPr lang="he-IL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יְהוָ֨ה</a:t>
                      </a:r>
                      <a:r>
                        <a:rPr lang="he-IL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אֹתִ֜/י</a:t>
                      </a:r>
                      <a:r>
                        <a:rPr lang="he-IL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לְ/בַשֵּׂ֣ר</a:t>
                      </a:r>
                      <a:r>
                        <a:rPr lang="he-IL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עֲנָוִ֗ים</a:t>
                      </a:r>
                      <a:r>
                        <a:rPr lang="he-IL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שְׁלָחַ֨/נִי֙</a:t>
                      </a:r>
                      <a:r>
                        <a:rPr lang="he-IL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לַ/חֲבֹ֣שׁ</a:t>
                      </a:r>
                      <a:r>
                        <a:rPr lang="he-IL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לְ/נִשְׁבְּרֵי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</a:rPr>
                        <a:t>־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לֵ֔ב</a:t>
                      </a:r>
                      <a:r>
                        <a:rPr lang="he-IL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לִ/קְרֹ֤א</a:t>
                      </a:r>
                      <a:r>
                        <a:rPr lang="he-IL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לִ/שְׁבוּיִם֙</a:t>
                      </a:r>
                      <a:r>
                        <a:rPr lang="he-IL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דְּר֔וֹר</a:t>
                      </a:r>
                      <a:r>
                        <a:rPr lang="he-IL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וְ/לַ/אֲסוּרִ֖ים</a:t>
                      </a:r>
                      <a:r>
                        <a:rPr lang="he-IL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פְּקַח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</a:rPr>
                        <a:t>־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קֽוֹחַ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</a:rPr>
                        <a:t>׃</a:t>
                      </a:r>
                      <a:br>
                        <a:rPr lang="he-IL" sz="2000" dirty="0" smtClean="0">
                          <a:solidFill>
                            <a:schemeClr val="tx1"/>
                          </a:solidFill>
                        </a:rPr>
                      </a:br>
                      <a:endParaRPr lang="hu-HU" sz="20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269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69333"/>
            <a:ext cx="12192000" cy="1623603"/>
          </a:xfrm>
        </p:spPr>
        <p:txBody>
          <a:bodyPr>
            <a:normAutofit/>
          </a:bodyPr>
          <a:lstStyle/>
          <a:p>
            <a:pPr algn="ctr"/>
            <a:r>
              <a:rPr lang="hu-H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Idézetek III.</a:t>
            </a:r>
            <a:endParaRPr lang="hu-H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4938634"/>
              </p:ext>
            </p:extLst>
          </p:nvPr>
        </p:nvGraphicFramePr>
        <p:xfrm>
          <a:off x="0" y="1792936"/>
          <a:ext cx="12192000" cy="50651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  <a:gridCol w="4064000"/>
              </a:tblGrid>
              <a:tr h="519786"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János 1,23</a:t>
                      </a:r>
                      <a:endParaRPr lang="hu-H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Ézsaiás</a:t>
                      </a:r>
                      <a:r>
                        <a:rPr lang="hu-H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40,3 (Septuaginta)</a:t>
                      </a:r>
                      <a:endParaRPr lang="hu-H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Izaiás</a:t>
                      </a:r>
                      <a:r>
                        <a:rPr lang="hu-H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40,3 (héber)</a:t>
                      </a:r>
                      <a:endParaRPr lang="hu-H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545341">
                <a:tc>
                  <a:txBody>
                    <a:bodyPr/>
                    <a:lstStyle/>
                    <a:p>
                      <a:pPr algn="ctr"/>
                      <a:endParaRPr lang="hu-HU" sz="2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hu-HU" sz="2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hu-HU" sz="2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pusztában kiáltó szava vagyok.</a:t>
                      </a:r>
                    </a:p>
                    <a:p>
                      <a:pPr algn="ctr"/>
                      <a:r>
                        <a:rPr lang="hu-HU" sz="2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Tegyétek</a:t>
                      </a:r>
                      <a:r>
                        <a:rPr lang="hu-HU" sz="220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hu-HU" sz="2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egyenessé az Úr útját, amint Izajás próféta</a:t>
                      </a:r>
                      <a:r>
                        <a:rPr lang="hu-HU" sz="220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hu-HU" sz="2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mondta.</a:t>
                      </a:r>
                      <a:endParaRPr lang="hu-HU" sz="2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u-HU" sz="20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hu-HU" sz="2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Kiáltó hangja a pusztában: Készítsétek JHVH útját, </a:t>
                      </a:r>
                      <a:r>
                        <a:rPr lang="hu-HU" sz="22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egyenessé</a:t>
                      </a:r>
                      <a:r>
                        <a:rPr lang="hu-HU" sz="2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tegyétek Istenünk ösvényeit!</a:t>
                      </a:r>
                    </a:p>
                    <a:p>
                      <a:pPr algn="ctr"/>
                      <a:endParaRPr lang="hu-HU" sz="20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φωνὴ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βοῶντος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ἐν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τῇ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ἐρήμῳ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Ἑτοιμάσατε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τὴν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ὁδὸν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κυρίου,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εὐθείας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ποιεῖτε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τὰς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τρίβους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τοῦ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θεοῦ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ἡμῶν·</a:t>
                      </a:r>
                      <a:endParaRPr lang="hu-H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u-HU" sz="2000" b="0" i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hu-HU" sz="2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Egy hang kiált: Építsetek utat a pusztában az </a:t>
                      </a:r>
                      <a:r>
                        <a:rPr lang="hu-HU" sz="2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ÚR-nak</a:t>
                      </a:r>
                      <a:r>
                        <a:rPr lang="hu-HU" sz="2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! Készítsetek egyenes utat Istenünknek a kietlen tájon át! </a:t>
                      </a:r>
                    </a:p>
                    <a:p>
                      <a:pPr algn="ctr"/>
                      <a:endParaRPr lang="hu-HU" sz="2000" b="0" i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he-IL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ק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֣וֹל</a:t>
                      </a:r>
                      <a:r>
                        <a:rPr lang="he-IL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קוֹרֵ֔א</a:t>
                      </a:r>
                      <a:r>
                        <a:rPr lang="he-IL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בַּ/מִּדְבָּ֕ר</a:t>
                      </a:r>
                      <a:r>
                        <a:rPr lang="he-IL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פַּנּ֖וּ</a:t>
                      </a:r>
                      <a:r>
                        <a:rPr lang="he-IL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דֶּ֣רֶךְ</a:t>
                      </a:r>
                      <a:r>
                        <a:rPr lang="he-IL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יְהוָ֑ה</a:t>
                      </a:r>
                      <a:r>
                        <a:rPr lang="he-IL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יַשְּׁרוּ֙</a:t>
                      </a:r>
                      <a:r>
                        <a:rPr lang="he-IL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בָּ/עֲרָבָ֔ה</a:t>
                      </a:r>
                      <a:r>
                        <a:rPr lang="he-IL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מְסִלָּ֖ה</a:t>
                      </a:r>
                      <a:r>
                        <a:rPr lang="he-IL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e-IL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לֵ/אלֹהֵֽי/נוּ</a:t>
                      </a:r>
                      <a:endParaRPr lang="hu-H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cxnSp>
        <p:nvCxnSpPr>
          <p:cNvPr id="11" name="Egyenes összekötő nyíllal 10"/>
          <p:cNvCxnSpPr/>
          <p:nvPr/>
        </p:nvCxnSpPr>
        <p:spPr>
          <a:xfrm>
            <a:off x="7266214" y="3282043"/>
            <a:ext cx="16328" cy="2237014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ercs vízszintesen 11"/>
          <p:cNvSpPr/>
          <p:nvPr/>
        </p:nvSpPr>
        <p:spPr>
          <a:xfrm>
            <a:off x="4222954" y="5358955"/>
            <a:ext cx="3746091" cy="1392716"/>
          </a:xfrm>
          <a:prstGeom prst="horizontalScroll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Keresztelő Szent János munkájának igazolása</a:t>
            </a:r>
            <a:endParaRPr lang="hu-H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06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86267"/>
            <a:ext cx="12192001" cy="1606669"/>
          </a:xfrm>
        </p:spPr>
        <p:txBody>
          <a:bodyPr>
            <a:normAutofit/>
          </a:bodyPr>
          <a:lstStyle/>
          <a:p>
            <a:pPr algn="ctr"/>
            <a:r>
              <a:rPr lang="hu-H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Idézetek IV.</a:t>
            </a:r>
            <a:endParaRPr lang="hu-H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8164608"/>
              </p:ext>
            </p:extLst>
          </p:nvPr>
        </p:nvGraphicFramePr>
        <p:xfrm>
          <a:off x="0" y="1792937"/>
          <a:ext cx="12192001" cy="507113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10116"/>
                <a:gridCol w="4395019"/>
                <a:gridCol w="4286866"/>
              </a:tblGrid>
              <a:tr h="816887"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Apostolok</a:t>
                      </a:r>
                      <a:r>
                        <a:rPr lang="hu-H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cselekedetei</a:t>
                      </a:r>
                    </a:p>
                    <a:p>
                      <a:pPr algn="ctr"/>
                      <a:r>
                        <a:rPr lang="hu-H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15,16-18</a:t>
                      </a:r>
                      <a:endParaRPr lang="hu-H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Ámosz</a:t>
                      </a:r>
                      <a:r>
                        <a:rPr lang="hu-H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9,12</a:t>
                      </a:r>
                    </a:p>
                    <a:p>
                      <a:pPr algn="ctr"/>
                      <a:r>
                        <a:rPr lang="hu-H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(Septuaginta)</a:t>
                      </a:r>
                      <a:endParaRPr lang="hu-H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Ámosz</a:t>
                      </a:r>
                      <a:r>
                        <a:rPr lang="hu-H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9,12</a:t>
                      </a:r>
                    </a:p>
                    <a:p>
                      <a:pPr algn="ctr"/>
                      <a:r>
                        <a:rPr lang="hu-H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(héber)</a:t>
                      </a:r>
                      <a:endParaRPr lang="hu-H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248176">
                <a:tc>
                  <a:txBody>
                    <a:bodyPr/>
                    <a:lstStyle/>
                    <a:p>
                      <a:pPr algn="ctr"/>
                      <a:r>
                        <a:rPr lang="hu-HU" sz="2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„Ezután majd visszatérek, és felállítom</a:t>
                      </a:r>
                      <a:r>
                        <a:rPr lang="hu-HU" sz="2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Dávidnak leomlott hajlékát,</a:t>
                      </a:r>
                    </a:p>
                    <a:p>
                      <a:pPr algn="ctr"/>
                      <a:r>
                        <a:rPr lang="hu-HU" sz="2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Kijavítom falainak repedéseit, és ami romba dőlt, megújítom, hogy keresse az Urat</a:t>
                      </a:r>
                    </a:p>
                    <a:p>
                      <a:pPr algn="ctr"/>
                      <a:r>
                        <a:rPr lang="hu-HU" sz="2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Az emberek maradéka és minden nép, amely segítségül hívta nevemet</a:t>
                      </a:r>
                    </a:p>
                    <a:p>
                      <a:pPr algn="ctr"/>
                      <a:r>
                        <a:rPr lang="hu-HU" sz="2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Így szól az Úr, és meg is teszi azt.”</a:t>
                      </a:r>
                      <a:endParaRPr lang="hu-HU" sz="2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Úgy hogy megkeressék az emberek maradékai és a </a:t>
                      </a:r>
                      <a:r>
                        <a:rPr lang="hu-HU" sz="22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pogányok mind</a:t>
                      </a:r>
                      <a:r>
                        <a:rPr lang="hu-HU" sz="2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akikre nevem bíróként lehívatott őrájuk, mondja.</a:t>
                      </a:r>
                      <a:endParaRPr lang="hu-HU" sz="2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hu-HU" sz="2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ἐν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ῥομφαίᾳ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τελευτήσουσι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πάντες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ἁμαρτωλοὶ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λαοῦ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μου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οἱ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λέγοντες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οὐ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μὴ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ἐγγίσῃ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οὐδ'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Οὐ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μὴ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γένηται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ἐφ'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ἡμᾶς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τὰ</a:t>
                      </a:r>
                      <a:r>
                        <a:rPr lang="el-GR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2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κακά.</a:t>
                      </a:r>
                      <a:endParaRPr lang="hu-HU" sz="2000" b="0" i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Hadd foglalják el azt,</a:t>
                      </a:r>
                      <a:br>
                        <a:rPr lang="hu-HU" sz="2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hu-HU" sz="2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ami </a:t>
                      </a:r>
                      <a:r>
                        <a:rPr lang="hu-HU" sz="2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Edomból</a:t>
                      </a:r>
                      <a:r>
                        <a:rPr lang="hu-HU" sz="2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megmarad,</a:t>
                      </a:r>
                      <a:br>
                        <a:rPr lang="hu-HU" sz="2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hu-HU" sz="2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és minden nemzetet,</a:t>
                      </a:r>
                      <a:br>
                        <a:rPr lang="hu-HU" sz="2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hu-HU" sz="2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ahol segítségül </a:t>
                      </a:r>
                      <a:r>
                        <a:rPr lang="hu-HU" sz="22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hívták a nevemet</a:t>
                      </a:r>
                      <a:r>
                        <a:rPr lang="hu-HU" sz="22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hu-HU" sz="22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hu-HU" sz="22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hu-HU" sz="22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mondja az Úr, és meg is teszi</a:t>
                      </a:r>
                      <a:r>
                        <a:rPr lang="hu-HU" sz="2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ctr"/>
                      <a:endParaRPr lang="hu-HU" sz="2200" b="0" i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בַּ/חֶ֣רֶב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יָמ֔וּתוּ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כֹּ֖ל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חַטָּאֵ֣י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עַמִּ֑/י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הָ/אֹמְרִ֗ים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לֹֽא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־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תַגִּ֧ישׁ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וְ/תַקְדִּ֛ים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בַּעֲדֵ֖י/נוּ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הָ/רָעָֽה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׃</a:t>
                      </a:r>
                      <a:br>
                        <a:rPr lang="he-IL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hu-HU" sz="2000" b="0" i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hu-HU" sz="2000" b="0" i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hu-HU" sz="20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106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69333"/>
            <a:ext cx="12192000" cy="1623603"/>
          </a:xfrm>
        </p:spPr>
        <p:txBody>
          <a:bodyPr>
            <a:normAutofit/>
          </a:bodyPr>
          <a:lstStyle/>
          <a:p>
            <a:pPr algn="ctr"/>
            <a:r>
              <a:rPr lang="hu-H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Idézetek V. </a:t>
            </a:r>
            <a:endParaRPr lang="hu-H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2810019"/>
              </p:ext>
            </p:extLst>
          </p:nvPr>
        </p:nvGraphicFramePr>
        <p:xfrm>
          <a:off x="-1042" y="1792936"/>
          <a:ext cx="12193042" cy="506506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88492"/>
                <a:gridCol w="4254624"/>
                <a:gridCol w="4149926"/>
              </a:tblGrid>
              <a:tr h="580082"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Római</a:t>
                      </a:r>
                      <a:r>
                        <a:rPr lang="hu-HU" sz="2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aknak írt levél </a:t>
                      </a:r>
                      <a:r>
                        <a:rPr lang="hu-H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9,33</a:t>
                      </a:r>
                      <a:endParaRPr lang="hu-H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Ézsaiás 28,16</a:t>
                      </a:r>
                      <a:endParaRPr lang="hu-H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Izaiás 28,16</a:t>
                      </a:r>
                      <a:endParaRPr lang="hu-H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484982">
                <a:tc>
                  <a:txBody>
                    <a:bodyPr/>
                    <a:lstStyle/>
                    <a:p>
                      <a:pPr algn="l"/>
                      <a:endParaRPr lang="hu-HU" sz="20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hu-HU" sz="2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amint írva van:</a:t>
                      </a:r>
                    </a:p>
                    <a:p>
                      <a:pPr algn="ctr"/>
                      <a:r>
                        <a:rPr lang="hu-HU" sz="2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Íme </a:t>
                      </a:r>
                      <a:r>
                        <a:rPr lang="hu-HU" sz="2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Sionban</a:t>
                      </a:r>
                      <a:r>
                        <a:rPr lang="hu-HU" sz="2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letettem</a:t>
                      </a:r>
                      <a:r>
                        <a:rPr lang="hu-HU" sz="2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 botlás kövét</a:t>
                      </a:r>
                    </a:p>
                    <a:p>
                      <a:pPr algn="ctr"/>
                      <a:r>
                        <a:rPr lang="hu-HU" sz="2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és a botrány szikláját, és  senki sem szégyenül meg, aki hisz benne.</a:t>
                      </a:r>
                      <a:endParaRPr lang="hu-HU" sz="2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u-HU" sz="1800" b="0" i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hu-HU" sz="2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Ezért így szól az én Uram, az ÚR: A </a:t>
                      </a:r>
                      <a:r>
                        <a:rPr lang="hu-HU" sz="2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Sionra</a:t>
                      </a:r>
                      <a:r>
                        <a:rPr lang="hu-HU" sz="2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egy követ teszek le alapul, szilárd követ, drága sarokkövet alapul. Aki hisz, az nem menekül el! </a:t>
                      </a:r>
                      <a:endParaRPr lang="hu-HU" sz="2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hu-HU" sz="18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διὰ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τοῦτο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οὕτως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λέγει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κύριος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Ἰδοὺ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ἐγὼ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ἐμβαλῶ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εἰς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τὰ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θεμέλια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Σιων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λίθον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πολυτελῆ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ἐκλεκτὸν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ἀκρογωνιαῖον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ἔντιμον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εἰς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τὰ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θεμέλια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αὐτῆς,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καὶ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ὁ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πιστεύων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ἐπ'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αὐτῷ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οὐ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μὴ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καταισχυνθῇ.</a:t>
                      </a:r>
                      <a:r>
                        <a:rPr lang="el-GR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l-GR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hu-H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u-HU" sz="1800" b="0" i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hu-HU" sz="2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Ezért így szól az én Uram, az ÚR: A </a:t>
                      </a:r>
                      <a:r>
                        <a:rPr lang="hu-HU" sz="2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Sionra</a:t>
                      </a:r>
                      <a:r>
                        <a:rPr lang="hu-HU" sz="2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egy követ teszek le alapul, szilárd követ, drága sarokkövet alapul. Aki hisz, az nem menekül el!</a:t>
                      </a:r>
                    </a:p>
                    <a:p>
                      <a:pPr algn="ctr"/>
                      <a:r>
                        <a:rPr lang="he-IL" sz="2000" dirty="0" smtClean="0"/>
                        <a:t/>
                      </a:r>
                      <a:br>
                        <a:rPr lang="he-IL" sz="2000" dirty="0" smtClean="0"/>
                      </a:b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לָ/כֵ֗ן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</a:rPr>
                        <a:t> 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כֹּ֤ה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</a:rPr>
                        <a:t> 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אָמַר֙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</a:rPr>
                        <a:t> 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אֲדֹנָ֣/י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</a:rPr>
                        <a:t> 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יְהוִ֔ה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</a:rPr>
                        <a:t> 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הִנְ/נִ֛י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</a:rPr>
                        <a:t> 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יִסַּ֥ד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</a:rPr>
                        <a:t> 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בְּ/צִיּ֖וֹן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</a:rPr>
                        <a:t> 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אָ֑בֶן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</a:rPr>
                        <a:t> 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אֶ֣בֶן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</a:rPr>
                        <a:t> 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בֹּ֜חַן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</a:rPr>
                        <a:t> 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פִּנַּ֤ת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</a:rPr>
                        <a:t> 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יִקְרַת֙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</a:rPr>
                        <a:t> 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מוּסָ֣ד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</a:rPr>
                        <a:t> 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מוּסָּ֔ד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</a:rPr>
                        <a:t> 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הַֽ/מַּאֲמִ֖ין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</a:rPr>
                        <a:t> 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לֹ֥א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</a:rPr>
                        <a:t> </a:t>
                      </a:r>
                      <a:r>
                        <a:rPr lang="he-IL" sz="20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יָחִֽישׁ</a:t>
                      </a:r>
                      <a:r>
                        <a:rPr lang="he-IL" sz="2000" dirty="0" smtClean="0">
                          <a:solidFill>
                            <a:schemeClr val="tx1"/>
                          </a:solidFill>
                        </a:rPr>
                        <a:t>׃</a:t>
                      </a:r>
                      <a:r>
                        <a:rPr lang="he-IL" sz="2000" dirty="0" smtClean="0"/>
                        <a:t/>
                      </a:r>
                      <a:br>
                        <a:rPr lang="he-IL" sz="2000" dirty="0" smtClean="0"/>
                      </a:br>
                      <a:endParaRPr lang="hu-HU" sz="20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659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" y="203200"/>
            <a:ext cx="12192000" cy="1640840"/>
          </a:xfrm>
        </p:spPr>
        <p:txBody>
          <a:bodyPr>
            <a:normAutofit/>
          </a:bodyPr>
          <a:lstStyle/>
          <a:p>
            <a:pPr algn="ctr"/>
            <a:r>
              <a:rPr lang="hu-H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Összegzés</a:t>
            </a:r>
            <a:br>
              <a:rPr lang="hu-H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4400" b="1" dirty="0" err="1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szélehatás</a:t>
            </a:r>
            <a:r>
              <a:rPr lang="hu-H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érdekében</a:t>
            </a:r>
            <a:endParaRPr lang="hu-H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39819" y="2116667"/>
            <a:ext cx="11712363" cy="4830233"/>
          </a:xfrm>
        </p:spPr>
        <p:txBody>
          <a:bodyPr>
            <a:normAutofit/>
          </a:bodyPr>
          <a:lstStyle/>
          <a:p>
            <a:pPr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Septuaginta a görög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koiné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lingua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franca jellege miatt a kereszténység  terjedésére megfelelő eszközként szolgált, még ha megírásának nem is ez volt a célja.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Újszövetségnek egy afféle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Vorlage-ként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funkcionált.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keresztény írók valóban sajátosan interpretálták a Septuaginta szövegét, de ettől még hittek Istenben, és tekinthető a mai Biblia is sugalmazottnak.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Keleten maga a Septuaginta is sugalmazott szövegnek számít.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szent írók célja az lehetett, hogy egységesítsék a szóbeli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arameikus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hagyományt írott formában, ami Jézustól eredt.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Jézus is találkozhatott szövegekkel a Septuagintából.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Lényegében a mai keresztény vallások nem lennének olyanok, mint ma, ha nem a Septuagintából táplálkoztak volna a szentírók.</a:t>
            </a:r>
            <a:endParaRPr lang="hu-HU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23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ercs vízszintesen 1"/>
          <p:cNvSpPr/>
          <p:nvPr/>
        </p:nvSpPr>
        <p:spPr>
          <a:xfrm>
            <a:off x="400050" y="217170"/>
            <a:ext cx="11315700" cy="6435090"/>
          </a:xfrm>
          <a:prstGeom prst="horizontalScroll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7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Köszönöm a figyelmet!</a:t>
            </a:r>
            <a:endParaRPr lang="hu-HU" sz="7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szomány">
  <a:themeElements>
    <a:clrScheme name="Kék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aszomány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Paszomány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FFCC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TM03090430[[fn=Sávos]]</Template>
  <TotalTime>4167</TotalTime>
  <Words>1755</Words>
  <Application>Microsoft Office PowerPoint</Application>
  <PresentationFormat>Szélesvásznú</PresentationFormat>
  <Paragraphs>181</Paragraphs>
  <Slides>20</Slides>
  <Notes>7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6" baseType="lpstr">
      <vt:lpstr>Calibri</vt:lpstr>
      <vt:lpstr>Corbel</vt:lpstr>
      <vt:lpstr>Gisha</vt:lpstr>
      <vt:lpstr>Times New Roman</vt:lpstr>
      <vt:lpstr>Wingdings</vt:lpstr>
      <vt:lpstr>Paszomány</vt:lpstr>
      <vt:lpstr>A Septuaginta hatása  az Újszövetségre</vt:lpstr>
      <vt:lpstr>Bibliográfia</vt:lpstr>
      <vt:lpstr>Felhasznált képek</vt:lpstr>
      <vt:lpstr>SEPTUAGINTA 1.</vt:lpstr>
      <vt:lpstr>Septuaginta 2.</vt:lpstr>
      <vt:lpstr>A Septuaginta „részei”</vt:lpstr>
      <vt:lpstr>A három unikális Kódex</vt:lpstr>
      <vt:lpstr>PowerPoint bemutató</vt:lpstr>
      <vt:lpstr>HEBRAICA VERITAS </vt:lpstr>
      <vt:lpstr>A Septuaginta, mint az ÚjszövEtség alapja 1.</vt:lpstr>
      <vt:lpstr>A Septuaginta, mint az ÚjszövEtség alapja 2.</vt:lpstr>
      <vt:lpstr>Mit nevezzünk Szent Szövegnek?</vt:lpstr>
      <vt:lpstr>A Septuaginta lenyomata  a mai bibliában</vt:lpstr>
      <vt:lpstr>Idézetek I.</vt:lpstr>
      <vt:lpstr>Idézetek II.</vt:lpstr>
      <vt:lpstr>Idézetek III.</vt:lpstr>
      <vt:lpstr>Idézetek IV.</vt:lpstr>
      <vt:lpstr>Idézetek V. </vt:lpstr>
      <vt:lpstr>Összegzés a szélehatás érdekében</vt:lpstr>
      <vt:lpstr>PowerPoint bemutató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Septuaginta hatása az ÚjTestamentumra</dc:title>
  <dc:creator>Microsoft-fiók</dc:creator>
  <cp:lastModifiedBy>Microsoft-fiók</cp:lastModifiedBy>
  <cp:revision>165</cp:revision>
  <dcterms:created xsi:type="dcterms:W3CDTF">2026-03-04T16:23:12Z</dcterms:created>
  <dcterms:modified xsi:type="dcterms:W3CDTF">2026-05-11T19:30:43Z</dcterms:modified>
</cp:coreProperties>
</file>