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B13112-084F-4B06-9E3F-558C43A6F5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Istenkép: Az istenek büntetései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B95E958-F240-4336-970A-BA0215DD7F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Készítette: Szalai Tímea</a:t>
            </a:r>
          </a:p>
        </p:txBody>
      </p:sp>
    </p:spTree>
    <p:extLst>
      <p:ext uri="{BB962C8B-B14F-4D97-AF65-F5344CB8AC3E}">
        <p14:creationId xmlns:p14="http://schemas.microsoft.com/office/powerpoint/2010/main" val="2013601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060322-599A-4A97-ABD4-DBCCBEA1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BE7B735-C7C8-4E5E-B562-0B4B7692D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	The Daily Life of the Greek Gods (</a:t>
            </a:r>
            <a:r>
              <a:rPr lang="en-US" dirty="0" err="1"/>
              <a:t>Giula</a:t>
            </a:r>
            <a:r>
              <a:rPr lang="en-US" dirty="0"/>
              <a:t> </a:t>
            </a:r>
            <a:r>
              <a:rPr lang="en-US" dirty="0" err="1"/>
              <a:t>Sissa</a:t>
            </a:r>
            <a:r>
              <a:rPr lang="en-US" dirty="0"/>
              <a:t>, Marcel </a:t>
            </a:r>
            <a:r>
              <a:rPr lang="en-US" dirty="0" err="1"/>
              <a:t>Detienne</a:t>
            </a:r>
            <a:r>
              <a:rPr lang="en-US" dirty="0"/>
              <a:t>)</a:t>
            </a:r>
            <a:r>
              <a:rPr lang="hu-HU" dirty="0"/>
              <a:t>: </a:t>
            </a:r>
            <a:r>
              <a:rPr lang="hu-HU" dirty="0" err="1"/>
              <a:t>Metamorphoses</a:t>
            </a:r>
            <a:r>
              <a:rPr lang="hu-HU" dirty="0"/>
              <a:t> and </a:t>
            </a:r>
            <a:r>
              <a:rPr lang="hu-HU" dirty="0" err="1"/>
              <a:t>Punishments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Publius</a:t>
            </a:r>
            <a:r>
              <a:rPr lang="hu-HU" dirty="0"/>
              <a:t> Ovidius </a:t>
            </a:r>
            <a:r>
              <a:rPr lang="hu-HU" dirty="0" err="1"/>
              <a:t>Naso</a:t>
            </a:r>
            <a:r>
              <a:rPr lang="hu-HU" dirty="0"/>
              <a:t>: Átváltozások (METAMORPHOSES)</a:t>
            </a:r>
          </a:p>
          <a:p>
            <a:endParaRPr lang="hu-HU" dirty="0"/>
          </a:p>
          <a:p>
            <a:r>
              <a:rPr lang="en-US" dirty="0"/>
              <a:t>Robert Graves – The Greek Myths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4654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CA3B28-3485-4744-8EBE-E51188B2D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görög istenkép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86D6FC-B376-43C8-BB44-8211E557B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Többistenhit</a:t>
            </a:r>
          </a:p>
          <a:p>
            <a:endParaRPr lang="hu-HU" dirty="0"/>
          </a:p>
          <a:p>
            <a:r>
              <a:rPr lang="hu-HU" dirty="0"/>
              <a:t>Az istenek irányítják a világ rendjét</a:t>
            </a:r>
          </a:p>
          <a:p>
            <a:endParaRPr lang="hu-HU" dirty="0"/>
          </a:p>
          <a:p>
            <a:r>
              <a:rPr lang="hu-HU" dirty="0"/>
              <a:t>A mítoszok magyarázatként szolgálnak</a:t>
            </a:r>
          </a:p>
          <a:p>
            <a:endParaRPr lang="hu-HU" dirty="0"/>
          </a:p>
          <a:p>
            <a:r>
              <a:rPr lang="hu-HU" dirty="0"/>
              <a:t>Az istenek lakóhelye az Olümposz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B8E0304-9F31-409D-B814-75F798ABB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418" y="712531"/>
            <a:ext cx="4034546" cy="543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1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35679A-ADC4-4AC4-9EC5-65BAE689E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görög istenkép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673D8C6-46E1-4CA8-BAFF-953509ED4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Hasonlítanak az emberekhez</a:t>
            </a:r>
          </a:p>
          <a:p>
            <a:endParaRPr lang="hu-HU" dirty="0"/>
          </a:p>
          <a:p>
            <a:r>
              <a:rPr lang="hu-HU" dirty="0"/>
              <a:t>Rendszeresen megjelennek és alakítják az emberi sorsot</a:t>
            </a:r>
          </a:p>
          <a:p>
            <a:endParaRPr lang="hu-HU" dirty="0"/>
          </a:p>
          <a:p>
            <a:r>
              <a:rPr lang="hu-HU" dirty="0"/>
              <a:t>A siker és a bukás tőlük függ</a:t>
            </a:r>
          </a:p>
          <a:p>
            <a:endParaRPr lang="hu-HU" dirty="0"/>
          </a:p>
          <a:p>
            <a:r>
              <a:rPr lang="hu-HU" dirty="0"/>
              <a:t>A bűnöket örökölni is lehet az ősöktől</a:t>
            </a:r>
          </a:p>
          <a:p>
            <a:endParaRPr lang="hu-HU" dirty="0"/>
          </a:p>
          <a:p>
            <a:r>
              <a:rPr lang="hu-HU" dirty="0"/>
              <a:t>Amit biztosan büntetnek: </a:t>
            </a:r>
          </a:p>
          <a:p>
            <a:pPr lvl="7">
              <a:buFont typeface="Wingdings" panose="05000000000000000000" pitchFamily="2" charset="2"/>
              <a:buChar char="q"/>
            </a:pPr>
            <a:r>
              <a:rPr lang="hu-HU" sz="1800" dirty="0"/>
              <a:t>      hatalmuk megkérdőjelezése   </a:t>
            </a:r>
          </a:p>
          <a:p>
            <a:pPr lvl="7">
              <a:buFont typeface="Wingdings" panose="05000000000000000000" pitchFamily="2" charset="2"/>
              <a:buChar char="q"/>
            </a:pPr>
            <a:r>
              <a:rPr lang="hu-HU" sz="1800" dirty="0"/>
              <a:t>      védelmük alatt állók megsértése                                                      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1092788-E1F8-4124-9383-4808D8CC8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188" y="277905"/>
            <a:ext cx="3209365" cy="481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46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8C7B20-05D9-4D85-8A35-F51BD7D07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hübrisz</a:t>
            </a:r>
            <a:r>
              <a:rPr lang="hu-HU" dirty="0"/>
              <a:t> jelentősége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1828D12-380C-49AC-96D0-E95DAC23D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Jelentése: elbizakodottság, gőg</a:t>
            </a:r>
          </a:p>
          <a:p>
            <a:endParaRPr lang="hu-HU" dirty="0"/>
          </a:p>
          <a:p>
            <a:r>
              <a:rPr lang="hu-HU" dirty="0"/>
              <a:t>Az ember az istenek fölé helyezi magát</a:t>
            </a:r>
          </a:p>
          <a:p>
            <a:endParaRPr lang="hu-HU" dirty="0"/>
          </a:p>
          <a:p>
            <a:r>
              <a:rPr lang="hu-HU" dirty="0"/>
              <a:t>Egyik legsúlyosabb bűn</a:t>
            </a:r>
          </a:p>
          <a:p>
            <a:endParaRPr lang="hu-HU" dirty="0"/>
          </a:p>
          <a:p>
            <a:r>
              <a:rPr lang="hu-HU" dirty="0"/>
              <a:t>Minden esetben isteni büntetést von maga után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5298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D9A291-0915-43D8-B86B-BBEB19766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Istenek kiengesztelése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3152E8-CE97-41BD-8534-C0BD38FF3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istenek kiengesztelésére az áldozatbemutatás</a:t>
            </a:r>
          </a:p>
          <a:p>
            <a:endParaRPr lang="hu-HU" dirty="0"/>
          </a:p>
          <a:p>
            <a:r>
              <a:rPr lang="hu-HU" dirty="0"/>
              <a:t>Viszont egyes hibák az istenek szerint megbocsájthatatlanok</a:t>
            </a:r>
          </a:p>
          <a:p>
            <a:endParaRPr lang="hu-HU" dirty="0"/>
          </a:p>
          <a:p>
            <a:r>
              <a:rPr lang="hu-HU" dirty="0"/>
              <a:t>Nagyobb bűn               nagyobb, komolyabb büntetés</a:t>
            </a:r>
          </a:p>
          <a:p>
            <a:endParaRPr lang="hu-HU" dirty="0"/>
          </a:p>
          <a:p>
            <a:r>
              <a:rPr lang="hu-HU" dirty="0"/>
              <a:t>Leginkább átalakulások</a:t>
            </a:r>
          </a:p>
          <a:p>
            <a:endParaRPr lang="hu-HU" dirty="0"/>
          </a:p>
        </p:txBody>
      </p:sp>
      <p:sp>
        <p:nvSpPr>
          <p:cNvPr id="4" name="Nyíl: jobbra mutató 3">
            <a:extLst>
              <a:ext uri="{FF2B5EF4-FFF2-40B4-BE49-F238E27FC236}">
                <a16:creationId xmlns:a16="http://schemas.microsoft.com/office/drawing/2014/main" id="{CC52A2F1-7106-4342-B3C8-6DF2090D359D}"/>
              </a:ext>
            </a:extLst>
          </p:cNvPr>
          <p:cNvSpPr/>
          <p:nvPr/>
        </p:nvSpPr>
        <p:spPr>
          <a:xfrm>
            <a:off x="2613198" y="3787210"/>
            <a:ext cx="609600" cy="313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03335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F64F33-333E-4252-BC73-4A0D78FE9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Niobé büntetése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C6C9C21-5B06-45BE-9DDC-FA76617B5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Niobé megengedte magának, hogy összevesse magát Létóval</a:t>
            </a:r>
          </a:p>
          <a:p>
            <a:endParaRPr lang="hu-HU" dirty="0"/>
          </a:p>
          <a:p>
            <a:r>
              <a:rPr lang="hu-HU" dirty="0"/>
              <a:t>Isteni büntetés: Niobé lányait Artemisz, fiait pedig Apollón lemészárolta</a:t>
            </a:r>
          </a:p>
          <a:p>
            <a:endParaRPr lang="hu-HU" dirty="0"/>
          </a:p>
          <a:p>
            <a:r>
              <a:rPr lang="hu-HU" dirty="0"/>
              <a:t>Maga Niobé pedig kővé változott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773788F-8A82-4D3B-8ED0-89138DED5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412" y="1841869"/>
            <a:ext cx="3012141" cy="451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08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E0EDAB-F1EA-4716-8145-A3F3AB11D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Tityus</a:t>
            </a:r>
            <a:r>
              <a:rPr lang="hu-HU" dirty="0"/>
              <a:t> büntetése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3C5EB8-6988-4238-990C-8D7F11B5F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Tartarosz</a:t>
            </a:r>
            <a:r>
              <a:rPr lang="hu-HU" dirty="0"/>
              <a:t> legmélyére vetették</a:t>
            </a:r>
          </a:p>
          <a:p>
            <a:endParaRPr lang="hu-HU" dirty="0"/>
          </a:p>
          <a:p>
            <a:r>
              <a:rPr lang="hu-HU" dirty="0"/>
              <a:t>Megpróbálta elcsábítani Zeusz szeretőjét, Létót</a:t>
            </a:r>
          </a:p>
          <a:p>
            <a:endParaRPr lang="hu-HU" dirty="0"/>
          </a:p>
          <a:p>
            <a:r>
              <a:rPr lang="hu-HU" dirty="0"/>
              <a:t>Örök szenvedés: a földhöz láncolja két keselyű felfalja a máját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8462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10E730-AE6E-422F-9046-77EAE1589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Tantalosz büntetése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C68D7E-79B8-4A63-BBE5-5D4AD5BD4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Tartarosz</a:t>
            </a:r>
            <a:r>
              <a:rPr lang="hu-HU" dirty="0"/>
              <a:t> legmélyére került</a:t>
            </a:r>
          </a:p>
          <a:p>
            <a:endParaRPr lang="hu-HU" dirty="0"/>
          </a:p>
          <a:p>
            <a:r>
              <a:rPr lang="hu-HU" dirty="0"/>
              <a:t>Zeusz vendégeként ellopta az istenek nektárját és </a:t>
            </a:r>
            <a:r>
              <a:rPr lang="hu-HU" dirty="0" err="1"/>
              <a:t>ambrosziáját</a:t>
            </a:r>
            <a:r>
              <a:rPr lang="hu-HU" dirty="0"/>
              <a:t>, az embereknek akarta adni</a:t>
            </a:r>
          </a:p>
          <a:p>
            <a:endParaRPr lang="hu-HU" dirty="0"/>
          </a:p>
          <a:p>
            <a:r>
              <a:rPr lang="hu-HU" dirty="0"/>
              <a:t>Örök szenvedés: </a:t>
            </a:r>
            <a:r>
              <a:rPr lang="sv-SE" dirty="0"/>
              <a:t>vízben áll, de nem ihat</a:t>
            </a:r>
            <a:r>
              <a:rPr lang="hu-HU" dirty="0"/>
              <a:t>, </a:t>
            </a:r>
            <a:r>
              <a:rPr lang="sv-SE" dirty="0"/>
              <a:t>gyümölcsök vannak fölötte, de nem érheti el őket</a:t>
            </a:r>
            <a:endParaRPr lang="hu-HU" dirty="0"/>
          </a:p>
          <a:p>
            <a:endParaRPr lang="hu-HU" dirty="0"/>
          </a:p>
          <a:p>
            <a:r>
              <a:rPr lang="hu-HU" dirty="0"/>
              <a:t>Örökké az elérhetetlen után vágyakozik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4B4344D-2616-4EDE-80EF-813A79A54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141" y="412376"/>
            <a:ext cx="2904565" cy="435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60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22E188-7C6E-45FF-B8E4-DAA47A706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 dirty="0"/>
              <a:t>Sziszüphosz büntetése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BB21CF-0929-4ABE-BC47-41A8FF100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Tartrosz</a:t>
            </a:r>
            <a:r>
              <a:rPr lang="hu-HU" dirty="0"/>
              <a:t> legmélyére került</a:t>
            </a:r>
          </a:p>
          <a:p>
            <a:endParaRPr lang="hu-HU" dirty="0"/>
          </a:p>
          <a:p>
            <a:r>
              <a:rPr lang="hu-HU" dirty="0"/>
              <a:t>Zeusz elleni figyelmetlensége és ravaszsága</a:t>
            </a:r>
          </a:p>
          <a:p>
            <a:endParaRPr lang="hu-HU" dirty="0"/>
          </a:p>
          <a:p>
            <a:r>
              <a:rPr lang="hu-HU" dirty="0"/>
              <a:t>Örök szenvedés: egy követ görget fel egy dombra, de a kő mindig </a:t>
            </a:r>
            <a:r>
              <a:rPr lang="hu-HU" dirty="0" err="1"/>
              <a:t>visszagürül</a:t>
            </a:r>
            <a:r>
              <a:rPr lang="hu-HU" dirty="0"/>
              <a:t> 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7205140-7670-402C-A90B-FC07600B5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895" y="816638"/>
            <a:ext cx="3549788" cy="259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00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7C2BFC-198A-4ECA-BFCE-9ED07E941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büntetések tanulságai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434347-BE83-4C10-AC02-9F9DBC982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istenek becsapása, megsértése nem marad büntetlenül</a:t>
            </a:r>
          </a:p>
          <a:p>
            <a:endParaRPr lang="hu-HU" dirty="0"/>
          </a:p>
          <a:p>
            <a:r>
              <a:rPr lang="hu-HU" dirty="0"/>
              <a:t>a túlzott ravaszság és gőg (</a:t>
            </a:r>
            <a:r>
              <a:rPr lang="hu-HU" dirty="0" err="1"/>
              <a:t>hübrisz</a:t>
            </a:r>
            <a:r>
              <a:rPr lang="hu-HU" dirty="0"/>
              <a:t>) végül bukáshoz vezet</a:t>
            </a:r>
          </a:p>
          <a:p>
            <a:endParaRPr lang="hu-HU" dirty="0"/>
          </a:p>
          <a:p>
            <a:r>
              <a:rPr lang="hu-HU" dirty="0"/>
              <a:t>az istenek családtagjait különösen védi az isteni igazságszolgáltatás</a:t>
            </a:r>
          </a:p>
          <a:p>
            <a:endParaRPr lang="hu-HU" dirty="0"/>
          </a:p>
          <a:p>
            <a:r>
              <a:rPr lang="hu-HU" dirty="0"/>
              <a:t>Minden történetben a </a:t>
            </a:r>
            <a:r>
              <a:rPr lang="hu-HU" dirty="0" err="1"/>
              <a:t>hübrisz</a:t>
            </a:r>
            <a:r>
              <a:rPr lang="hu-HU" dirty="0"/>
              <a:t> okozta bűn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D3F6B76-554A-4428-BE1B-22E9E99BC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584" y="699247"/>
            <a:ext cx="3281082" cy="492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15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4CB480-31C6-438C-98FE-BCB8D72BA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599"/>
            <a:ext cx="10537513" cy="5979459"/>
          </a:xfrm>
        </p:spPr>
        <p:txBody>
          <a:bodyPr/>
          <a:lstStyle/>
          <a:p>
            <a:pPr algn="ctr"/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713883325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308</Words>
  <Application>Microsoft Office PowerPoint</Application>
  <PresentationFormat>Szélesvásznú</PresentationFormat>
  <Paragraphs>83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Dimenzió</vt:lpstr>
      <vt:lpstr>Istenkép: Az istenek büntetései</vt:lpstr>
      <vt:lpstr>Források</vt:lpstr>
      <vt:lpstr>A görög istenkép</vt:lpstr>
      <vt:lpstr>A görög istenkép</vt:lpstr>
      <vt:lpstr>A hübrisz jelentősége</vt:lpstr>
      <vt:lpstr>Istenek kiengesztelése</vt:lpstr>
      <vt:lpstr>Niobé büntetése</vt:lpstr>
      <vt:lpstr>Tityus büntetése</vt:lpstr>
      <vt:lpstr>Tantalosz büntetése</vt:lpstr>
      <vt:lpstr>Sziszüphosz büntetése</vt:lpstr>
      <vt:lpstr>A büntetések tanulságai</vt:lpstr>
      <vt:lpstr>    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Istenkép: Az istenek büntetnek?</dc:title>
  <dc:creator>User</dc:creator>
  <cp:lastModifiedBy>User</cp:lastModifiedBy>
  <cp:revision>16</cp:revision>
  <dcterms:created xsi:type="dcterms:W3CDTF">2026-03-15T09:35:31Z</dcterms:created>
  <dcterms:modified xsi:type="dcterms:W3CDTF">2026-05-21T08:34:54Z</dcterms:modified>
</cp:coreProperties>
</file>