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57" r:id="rId4"/>
    <p:sldId id="259" r:id="rId5"/>
    <p:sldId id="258" r:id="rId6"/>
    <p:sldId id="265" r:id="rId7"/>
    <p:sldId id="264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598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350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7648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885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16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826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092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142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78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877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995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446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6090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4777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9024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79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C7C24-3A25-4B5B-93E7-7D09F2F6327A}" type="datetimeFigureOut">
              <a:rPr lang="hu-HU" smtClean="0"/>
              <a:t>2026. 05. 14.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9BF1BD1-B936-48EC-8F39-E0944E2617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416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6E5373-A4B5-2D8C-272B-F68BD4778D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Ókeresztény</a:t>
            </a:r>
            <a:br>
              <a:rPr lang="hu-HU" dirty="0"/>
            </a:br>
            <a:r>
              <a:rPr lang="hu-HU" dirty="0"/>
              <a:t>mozaikok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FFAC978-8E89-C777-482C-A3160841B8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Varga Balázs</a:t>
            </a:r>
          </a:p>
          <a:p>
            <a:r>
              <a:rPr lang="hu-HU" dirty="0"/>
              <a:t>FI3JZQ</a:t>
            </a:r>
          </a:p>
        </p:txBody>
      </p:sp>
    </p:spTree>
    <p:extLst>
      <p:ext uri="{BB962C8B-B14F-4D97-AF65-F5344CB8AC3E}">
        <p14:creationId xmlns:p14="http://schemas.microsoft.com/office/powerpoint/2010/main" val="65158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98DFEE-A01F-D1EF-8D14-AEFE398B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Irodalomjegyzék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58A2E6-EC28-8ABD-F28F-8A02CA245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Michael </a:t>
            </a:r>
            <a:r>
              <a:rPr lang="hu-HU" i="1" dirty="0" err="1"/>
              <a:t>Avi-Yonah</a:t>
            </a:r>
            <a:r>
              <a:rPr lang="hu-HU" dirty="0"/>
              <a:t>: </a:t>
            </a:r>
            <a:r>
              <a:rPr lang="hu-HU" dirty="0" err="1"/>
              <a:t>Ancient</a:t>
            </a:r>
            <a:r>
              <a:rPr lang="hu-HU" dirty="0"/>
              <a:t> </a:t>
            </a:r>
            <a:r>
              <a:rPr lang="hu-HU" dirty="0" err="1"/>
              <a:t>Mosaics</a:t>
            </a:r>
            <a:r>
              <a:rPr lang="hu-HU" dirty="0"/>
              <a:t>, </a:t>
            </a:r>
            <a:r>
              <a:rPr lang="hu-HU" dirty="0" err="1"/>
              <a:t>Cassell’s</a:t>
            </a:r>
            <a:r>
              <a:rPr lang="hu-HU" dirty="0"/>
              <a:t> </a:t>
            </a:r>
            <a:r>
              <a:rPr lang="hu-HU" dirty="0" err="1"/>
              <a:t>Introducing</a:t>
            </a:r>
            <a:r>
              <a:rPr lang="hu-HU" dirty="0"/>
              <a:t> </a:t>
            </a:r>
            <a:r>
              <a:rPr lang="hu-HU" dirty="0" err="1"/>
              <a:t>Archaeology</a:t>
            </a:r>
            <a:r>
              <a:rPr lang="hu-HU" dirty="0"/>
              <a:t> </a:t>
            </a:r>
            <a:r>
              <a:rPr lang="hu-HU" dirty="0" err="1"/>
              <a:t>Series</a:t>
            </a:r>
            <a:r>
              <a:rPr lang="hu-HU" dirty="0"/>
              <a:t>, London, 1975, 62-65.</a:t>
            </a:r>
          </a:p>
          <a:p>
            <a:r>
              <a:rPr lang="hu-HU" i="1" dirty="0"/>
              <a:t>Roger Link</a:t>
            </a:r>
            <a:r>
              <a:rPr lang="hu-HU" dirty="0"/>
              <a:t>: </a:t>
            </a:r>
            <a:r>
              <a:rPr lang="hu-HU" dirty="0" err="1"/>
              <a:t>Ancient</a:t>
            </a:r>
            <a:r>
              <a:rPr lang="hu-HU" dirty="0"/>
              <a:t> </a:t>
            </a:r>
            <a:r>
              <a:rPr lang="hu-HU" dirty="0" err="1"/>
              <a:t>Mosaics</a:t>
            </a:r>
            <a:r>
              <a:rPr lang="hu-HU" dirty="0"/>
              <a:t>, Princeton, 1998, 98-112.</a:t>
            </a:r>
          </a:p>
          <a:p>
            <a:r>
              <a:rPr lang="hu-HU" i="1" dirty="0" err="1"/>
              <a:t>Aubrey</a:t>
            </a:r>
            <a:r>
              <a:rPr lang="hu-HU" i="1" dirty="0"/>
              <a:t> </a:t>
            </a:r>
            <a:r>
              <a:rPr lang="hu-HU" i="1" dirty="0" err="1"/>
              <a:t>Chambers</a:t>
            </a:r>
            <a:r>
              <a:rPr lang="hu-HU" dirty="0"/>
              <a:t>:</a:t>
            </a:r>
            <a:r>
              <a:rPr lang="en-US" dirty="0"/>
              <a:t> Patterned Paths: The Use of Mosaics within Cypriot-Roman Culture</a:t>
            </a:r>
            <a:r>
              <a:rPr lang="hu-HU" dirty="0"/>
              <a:t>, Mid-</a:t>
            </a:r>
            <a:r>
              <a:rPr lang="hu-HU" dirty="0" err="1"/>
              <a:t>Atlantic</a:t>
            </a:r>
            <a:r>
              <a:rPr lang="hu-HU" dirty="0"/>
              <a:t> </a:t>
            </a:r>
            <a:r>
              <a:rPr lang="hu-HU" dirty="0" err="1"/>
              <a:t>Humanities</a:t>
            </a:r>
            <a:r>
              <a:rPr lang="hu-HU" dirty="0"/>
              <a:t> </a:t>
            </a:r>
            <a:r>
              <a:rPr lang="hu-HU" dirty="0" err="1"/>
              <a:t>Review</a:t>
            </a:r>
            <a:r>
              <a:rPr lang="hu-HU" dirty="0"/>
              <a:t> (2023) 1.sz. 64-66.; 83.</a:t>
            </a:r>
          </a:p>
        </p:txBody>
      </p:sp>
    </p:spTree>
    <p:extLst>
      <p:ext uri="{BB962C8B-B14F-4D97-AF65-F5344CB8AC3E}">
        <p14:creationId xmlns:p14="http://schemas.microsoft.com/office/powerpoint/2010/main" val="91990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DAC58A-C2A9-303A-3500-8B14F03FA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is az a mozaik?- egy kis történelem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83BD43-9D87-531A-CE01-9752DD271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Miért mozaik?- mert az anyagán nem hatolt át a víz</a:t>
            </a:r>
          </a:p>
          <a:p>
            <a:r>
              <a:rPr lang="hu-HU" dirty="0"/>
              <a:t>Barlangok mintázása/idézése-</a:t>
            </a:r>
            <a:r>
              <a:rPr lang="hu-HU" dirty="0" err="1"/>
              <a:t>grottók</a:t>
            </a:r>
            <a:endParaRPr lang="hu-HU" dirty="0"/>
          </a:p>
          <a:p>
            <a:r>
              <a:rPr lang="hu-HU" dirty="0"/>
              <a:t>Az elején a vizes barlangokat díszítették ezzel-</a:t>
            </a:r>
            <a:r>
              <a:rPr lang="hu-HU" dirty="0" err="1"/>
              <a:t>nymphea</a:t>
            </a:r>
            <a:r>
              <a:rPr lang="hu-HU" dirty="0"/>
              <a:t>-&gt;</a:t>
            </a:r>
            <a:r>
              <a:rPr lang="hu-HU" dirty="0" err="1"/>
              <a:t>museum</a:t>
            </a:r>
            <a:endParaRPr lang="hu-HU" dirty="0"/>
          </a:p>
          <a:p>
            <a:r>
              <a:rPr lang="hu-HU" dirty="0"/>
              <a:t>Idősebb Plinius Kr.u. 79: </a:t>
            </a:r>
            <a:r>
              <a:rPr lang="hu-HU" dirty="0" err="1"/>
              <a:t>musea</a:t>
            </a:r>
            <a:r>
              <a:rPr lang="hu-HU" dirty="0"/>
              <a:t>-&gt;mozaik</a:t>
            </a:r>
          </a:p>
          <a:p>
            <a:r>
              <a:rPr lang="hu-HU" dirty="0"/>
              <a:t>Felhasznált anyagok: habkő, tengeri ásványok, kagylók, márványkavics/zúzalék, egyiptomi kék </a:t>
            </a:r>
            <a:r>
              <a:rPr lang="hu-HU" dirty="0" err="1"/>
              <a:t>frit</a:t>
            </a:r>
            <a:r>
              <a:rPr lang="hu-HU" dirty="0"/>
              <a:t>…</a:t>
            </a:r>
          </a:p>
          <a:p>
            <a:r>
              <a:rPr lang="hu-HU" dirty="0" err="1"/>
              <a:t>Tesserae</a:t>
            </a:r>
            <a:r>
              <a:rPr lang="hu-HU" dirty="0"/>
              <a:t>- római négyzetes mozaiklapocska- legprofesszionálisabb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8D7572A-8AB0-F420-0461-1644ECA89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238" y="1767106"/>
            <a:ext cx="3983136" cy="317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0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C0500B-0065-6382-4AED-C82E57A03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Fal mozaik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62B96F-10F6-C035-90CE-E1CB8AAAC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 római kor sajátja- nincs hellenisztikus elődje</a:t>
            </a:r>
          </a:p>
          <a:p>
            <a:r>
              <a:rPr lang="hu-HU" dirty="0"/>
              <a:t>Templomok, kupolák, külső falak</a:t>
            </a:r>
          </a:p>
          <a:p>
            <a:r>
              <a:rPr lang="hu-HU" dirty="0"/>
              <a:t>Nehéz ilyeneket találni- ha leomlott a fal, tönkrement a mozaik</a:t>
            </a:r>
          </a:p>
          <a:p>
            <a:r>
              <a:rPr lang="hu-HU" dirty="0"/>
              <a:t>Csak a padlómozaikok mintáját folytatták kezdetben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5B17888-35F6-5130-755A-3531CF61B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97" y="4010463"/>
            <a:ext cx="2130085" cy="213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00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8EABB7-CD39-2761-D3CF-30E71BB7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Keresztény szimbólumok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D4C501-ABD9-22B9-4237-2A7942ED1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Katakombákban maradtak fenn</a:t>
            </a:r>
          </a:p>
          <a:p>
            <a:r>
              <a:rPr lang="hu-HU" dirty="0"/>
              <a:t>Ahol volt iszlám hódítás, ott nem sok élte túl</a:t>
            </a:r>
          </a:p>
          <a:p>
            <a:r>
              <a:rPr lang="hu-HU" dirty="0"/>
              <a:t>Tisztán keresztény falmozaik motívumok: csak a 4-5. században!!</a:t>
            </a:r>
          </a:p>
          <a:p>
            <a:r>
              <a:rPr lang="hu-HU" dirty="0"/>
              <a:t>Apszisban- Jézus dicsőségesen, a 12 apostollal vagy Jézus életéből vett jelenetek</a:t>
            </a:r>
          </a:p>
          <a:p>
            <a:r>
              <a:rPr lang="hu-HU" dirty="0"/>
              <a:t>Santa </a:t>
            </a:r>
            <a:r>
              <a:rPr lang="hu-HU" dirty="0" err="1"/>
              <a:t>Prudenzia</a:t>
            </a:r>
            <a:r>
              <a:rPr lang="hu-HU" dirty="0"/>
              <a:t>-a szent városok realisztikus ábrázolása</a:t>
            </a:r>
          </a:p>
          <a:p>
            <a:r>
              <a:rPr lang="hu-HU" dirty="0"/>
              <a:t>Santa Maria </a:t>
            </a:r>
            <a:r>
              <a:rPr lang="hu-HU" dirty="0" err="1"/>
              <a:t>Maggiore</a:t>
            </a:r>
            <a:r>
              <a:rPr lang="hu-HU" dirty="0"/>
              <a:t>-a szent városok vázlatos ábrázolása</a:t>
            </a:r>
          </a:p>
        </p:txBody>
      </p:sp>
      <p:pic>
        <p:nvPicPr>
          <p:cNvPr id="2052" name="Picture 4" descr="Mosaics in Santa Maria Maggiore, Rome (completed 1296)">
            <a:extLst>
              <a:ext uri="{FF2B5EF4-FFF2-40B4-BE49-F238E27FC236}">
                <a16:creationId xmlns:a16="http://schemas.microsoft.com/office/drawing/2014/main" id="{CC11017C-88C5-65C6-E1D8-30DD44F38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521" y="4198008"/>
            <a:ext cx="3144774" cy="205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715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B053B1-7F2B-B67E-0230-FB751C5A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Ciprusi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141B90-6912-420E-425B-63964C5E3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Római </a:t>
            </a:r>
            <a:r>
              <a:rPr lang="hu-HU" dirty="0" err="1"/>
              <a:t>tesserae</a:t>
            </a:r>
            <a:r>
              <a:rPr lang="hu-HU" dirty="0"/>
              <a:t>- 2 típus</a:t>
            </a:r>
          </a:p>
          <a:p>
            <a:r>
              <a:rPr lang="hu-HU" dirty="0" err="1"/>
              <a:t>Mandorla</a:t>
            </a:r>
            <a:r>
              <a:rPr lang="hu-HU" dirty="0"/>
              <a:t>- megjelenik a keresztény szimbólumrendszer</a:t>
            </a:r>
          </a:p>
          <a:p>
            <a:r>
              <a:rPr lang="hu-HU" dirty="0"/>
              <a:t>Sokféle keresztény szimbólum megjelenik: gránátalma, szandál…</a:t>
            </a:r>
          </a:p>
          <a:p>
            <a:r>
              <a:rPr lang="hu-HU" dirty="0" err="1"/>
              <a:t>Agia</a:t>
            </a:r>
            <a:r>
              <a:rPr lang="hu-HU" dirty="0"/>
              <a:t> Trias-6.század</a:t>
            </a:r>
          </a:p>
          <a:p>
            <a:r>
              <a:rPr lang="hu-HU" dirty="0"/>
              <a:t>Emberalakok, Jézus ábrázolások kerülése (anikonikus)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52D1BB6-C5DA-FC75-29F7-82E1D3B2D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06" y="3429000"/>
            <a:ext cx="3431052" cy="27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5FB62E-EF06-A8CD-588F-548EA2D4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Kritika és következtetés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057DC2-8F40-4AE8-CAD6-0A347FEA1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Roger Link: összevissza van a cikk- nem logikus</a:t>
            </a:r>
          </a:p>
          <a:p>
            <a:r>
              <a:rPr lang="hu-HU" dirty="0"/>
              <a:t>Téved, hibázik</a:t>
            </a:r>
          </a:p>
          <a:p>
            <a:r>
              <a:rPr lang="hu-HU" dirty="0"/>
              <a:t>A másik forrás sokkal jobb, a kettő bizonyos dolgokban kiegészíti egymást, együtt érdemes ezeket használni</a:t>
            </a:r>
          </a:p>
        </p:txBody>
      </p:sp>
    </p:spTree>
    <p:extLst>
      <p:ext uri="{BB962C8B-B14F-4D97-AF65-F5344CB8AC3E}">
        <p14:creationId xmlns:p14="http://schemas.microsoft.com/office/powerpoint/2010/main" val="189194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DC1047-62D7-CC9C-BA4D-C9DA5F1A71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69080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7545D5-239B-D7F6-B28A-D4D7BF58E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Q&amp;A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054409B-9C9F-9655-D85D-401409951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912" y="1297085"/>
            <a:ext cx="3743325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9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62BF20-3320-19D9-E5C1-EDC0F9BC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Hivatkozások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EE277B-79F8-1B47-41A2-DEAC48014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https://www.google.com/search?sca_esv=161ca3728c5ba3b4&amp;sxsrf=ANbL-n7XQY6aLgHJylLTeqbf2u8B6sSQKQ:1772673544372&amp;udm=2&amp;fbs=ADc_l-aN0CWEZBOHjofHoaMMDiKpaEWjvZ2Py1XXV8d8KvlI3p-ML-906rRL_m6h4jR-tdADQtzDDdd-rPdUeKwl6f5WT1LOJ25un2fUjEOdvC5za30YIeQNNvQwzyZY6HFHkPOYOBhM-NhYGyt84FJb26_F2W93Nx8IK3oqzVPjvNwaTni9Dm4sBwN6JVewLsFK2lvOSZ14&amp;q=santa+maria+maggiore+mosaic&amp;sa=X&amp;ved=2ahUKEwia2ajHy4eTAxWcFxAIHenKECUQtKgLegQIGxAB&amp;biw=1517&amp;bih=674&amp;dpr=0.9#sv=CAMSVhoyKhBlLVhBc19lTm1lUkd6X2dNMg5YQXNfZU5tZVJHel9nTToOb0FLbm41SXZfLXByV00gBCocCgZtb3NhaWMSEGUtWEFzX2VObWVSR3pfZ00YADABGAcg2IzByQMwAkoIEAIYAiACKAI</a:t>
            </a:r>
          </a:p>
          <a:p>
            <a:r>
              <a:rPr lang="hu-HU" dirty="0"/>
              <a:t>https://www.swartglass.com/90-COE--000164-0003-Egyptian-Blue-Opal-Coarse-Frit-Per-Oz_p_5078.html</a:t>
            </a:r>
          </a:p>
          <a:p>
            <a:r>
              <a:rPr lang="hu-HU" dirty="0"/>
              <a:t>A felhasznált forrásokban angol nyelvű szakkifejezésekhez, rövid részletekhez, forrás beazonosításhoz a </a:t>
            </a:r>
            <a:r>
              <a:rPr lang="hu-HU" dirty="0" err="1"/>
              <a:t>ChatGPT</a:t>
            </a:r>
            <a:r>
              <a:rPr lang="hu-HU" dirty="0"/>
              <a:t>-t, </a:t>
            </a:r>
            <a:r>
              <a:rPr lang="hu-HU" dirty="0" err="1"/>
              <a:t>Gemini</a:t>
            </a:r>
            <a:r>
              <a:rPr lang="hu-HU" dirty="0"/>
              <a:t>-t használtam. Középszintű </a:t>
            </a:r>
            <a:r>
              <a:rPr lang="hu-HU" dirty="0" err="1"/>
              <a:t>nyelvismererettel</a:t>
            </a:r>
            <a:r>
              <a:rPr lang="hu-HU" dirty="0"/>
              <a:t> rendelkezem.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4750733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Sárga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3352</TotalTime>
  <Words>394</Words>
  <Application>Microsoft Office PowerPoint</Application>
  <PresentationFormat>Szélesvásznú</PresentationFormat>
  <Paragraphs>42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Dimenzió</vt:lpstr>
      <vt:lpstr>Ókeresztény mozaikok</vt:lpstr>
      <vt:lpstr>Irodalomjegyzék</vt:lpstr>
      <vt:lpstr>Mi is az a mozaik?- egy kis történelem</vt:lpstr>
      <vt:lpstr>Fal mozaik</vt:lpstr>
      <vt:lpstr>Keresztény szimbólumok</vt:lpstr>
      <vt:lpstr>Ciprusi példa</vt:lpstr>
      <vt:lpstr>Kritika és következtetés</vt:lpstr>
      <vt:lpstr>Köszönöm a figyelmet!</vt:lpstr>
      <vt:lpstr>Q&amp;A</vt:lpstr>
      <vt:lpstr>Hivatkozások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Balázs Varga</dc:creator>
  <cp:lastModifiedBy>Balázs Varga</cp:lastModifiedBy>
  <cp:revision>37</cp:revision>
  <dcterms:created xsi:type="dcterms:W3CDTF">2026-03-02T17:52:53Z</dcterms:created>
  <dcterms:modified xsi:type="dcterms:W3CDTF">2026-05-14T02:47:51Z</dcterms:modified>
</cp:coreProperties>
</file>