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2"/>
  </p:notesMasterIdLst>
  <p:sldIdLst>
    <p:sldId id="256" r:id="rId2"/>
    <p:sldId id="257" r:id="rId3"/>
    <p:sldId id="266" r:id="rId4"/>
    <p:sldId id="267" r:id="rId5"/>
    <p:sldId id="268" r:id="rId6"/>
    <p:sldId id="269" r:id="rId7"/>
    <p:sldId id="258" r:id="rId8"/>
    <p:sldId id="270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4EE1A0-6B31-43BF-ACA1-29399F997E2A}" type="datetimeFigureOut">
              <a:rPr lang="hu-HU" smtClean="0"/>
              <a:t>2026. 04. 25.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A1A67-E04E-4969-A6D6-43530D2621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88910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2627-0D9B-479C-9478-6FF288A75B76}" type="datetimeFigureOut">
              <a:rPr lang="hu-HU" smtClean="0"/>
              <a:t>2026. 04. 25.</a:t>
            </a:fld>
            <a:endParaRPr lang="hu-H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07FE-D583-4364-8CEF-5C7F443495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05766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2627-0D9B-479C-9478-6FF288A75B76}" type="datetimeFigureOut">
              <a:rPr lang="hu-HU" smtClean="0"/>
              <a:t>2026. 04. 25.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07FE-D583-4364-8CEF-5C7F443495C5}" type="slidenum">
              <a:rPr lang="hu-HU" smtClean="0"/>
              <a:t>‹#›</a:t>
            </a:fld>
            <a:endParaRPr lang="hu-H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47538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 spc="3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2627-0D9B-479C-9478-6FF288A75B76}" type="datetimeFigureOut">
              <a:rPr lang="hu-HU" smtClean="0"/>
              <a:t>2026. 04. 25.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07FE-D583-4364-8CEF-5C7F443495C5}" type="slidenum">
              <a:rPr lang="hu-HU" smtClean="0"/>
              <a:t>‹#›</a:t>
            </a:fld>
            <a:endParaRPr lang="hu-H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20136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2627-0D9B-479C-9478-6FF288A75B76}" type="datetimeFigureOut">
              <a:rPr lang="hu-HU" smtClean="0"/>
              <a:t>2026. 04. 25.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07FE-D583-4364-8CEF-5C7F443495C5}" type="slidenum">
              <a:rPr lang="hu-HU" smtClean="0"/>
              <a:t>‹#›</a:t>
            </a:fld>
            <a:endParaRPr lang="hu-H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02328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2627-0D9B-479C-9478-6FF288A75B76}" type="datetimeFigureOut">
              <a:rPr lang="hu-HU" smtClean="0"/>
              <a:t>2026. 04. 25.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07FE-D583-4364-8CEF-5C7F443495C5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4040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2627-0D9B-479C-9478-6FF288A75B76}" type="datetimeFigureOut">
              <a:rPr lang="hu-HU" smtClean="0"/>
              <a:t>2026. 04. 25.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07FE-D583-4364-8CEF-5C7F443495C5}" type="slidenum">
              <a:rPr lang="hu-HU" smtClean="0"/>
              <a:t>‹#›</a:t>
            </a:fld>
            <a:endParaRPr lang="hu-H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10539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2627-0D9B-479C-9478-6FF288A75B76}" type="datetimeFigureOut">
              <a:rPr lang="hu-HU" smtClean="0"/>
              <a:t>2026. 04. 25.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07FE-D583-4364-8CEF-5C7F443495C5}" type="slidenum">
              <a:rPr lang="hu-HU" smtClean="0"/>
              <a:t>‹#›</a:t>
            </a:fld>
            <a:endParaRPr lang="hu-HU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9546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2800" b="1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2627-0D9B-479C-9478-6FF288A75B76}" type="datetimeFigureOut">
              <a:rPr lang="hu-HU" smtClean="0"/>
              <a:t>2026. 04. 25.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07FE-D583-4364-8CEF-5C7F443495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9957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2627-0D9B-479C-9478-6FF288A75B76}" type="datetimeFigureOut">
              <a:rPr lang="hu-HU" smtClean="0"/>
              <a:t>2026. 04. 25.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07FE-D583-4364-8CEF-5C7F443495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9717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2627-0D9B-479C-9478-6FF288A75B76}" type="datetimeFigureOut">
              <a:rPr lang="hu-HU" smtClean="0"/>
              <a:t>2026. 04. 25.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07FE-D583-4364-8CEF-5C7F443495C5}" type="slidenum">
              <a:rPr lang="hu-HU" smtClean="0"/>
              <a:t>‹#›</a:t>
            </a:fld>
            <a:endParaRPr lang="hu-H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51587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2627-0D9B-479C-9478-6FF288A75B76}" type="datetimeFigureOut">
              <a:rPr lang="hu-HU" smtClean="0"/>
              <a:t>2026. 04. 25.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07FE-D583-4364-8CEF-5C7F443495C5}" type="slidenum">
              <a:rPr lang="hu-HU" smtClean="0"/>
              <a:t>‹#›</a:t>
            </a:fld>
            <a:endParaRPr lang="hu-H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1770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1397124"/>
          </a:xfrm>
          <a:prstGeom prst="rect">
            <a:avLst/>
          </a:prstGeo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94C42627-0D9B-479C-9478-6FF288A75B76}" type="datetimeFigureOut">
              <a:rPr lang="hu-HU" smtClean="0"/>
              <a:t>2026. 04. 25.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6D9207FE-D583-4364-8CEF-5C7F443495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7429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f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ddit.com/r/ancientrome/comments/1p861o7/a_remarkable_roman_statuette_of_a_frog_sculpted/#lightbox" TargetMode="External"/><Relationship Id="rId3" Type="http://schemas.openxmlformats.org/officeDocument/2006/relationships/hyperlink" Target="https://armstronginstitute.org/256-the-serpentine-symbol-of-healing-a-biblical-origin" TargetMode="External"/><Relationship Id="rId7" Type="http://schemas.openxmlformats.org/officeDocument/2006/relationships/hyperlink" Target="https://static.wixstatic.com/media/081960_c40b5d06e7e144fdb1f5d3b565ae53fc~mv2.jpg/v1/fill/w_525,h_536,al_c,q_80,usm_0.66_1.00_0.01,enc_avif,quality_auto/081960_c40b5d06e7e144fdb1f5d3b565ae53fc~mv2.jpg" TargetMode="External"/><Relationship Id="rId2" Type="http://schemas.openxmlformats.org/officeDocument/2006/relationships/hyperlink" Target="https://www.reddit.com/r/ancientrome/comments/1kks165/was_there_any_difference_between_a_roman_and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aglesanddragonspublishing.com/wp-content/uploads/2018/11/Recreation-of-Roman-foods.png" TargetMode="External"/><Relationship Id="rId11" Type="http://schemas.openxmlformats.org/officeDocument/2006/relationships/hyperlink" Target="https://cdn.mos.cms.futurecdn.net/AgJtft3StSoruTujFooikb.jpg" TargetMode="External"/><Relationship Id="rId5" Type="http://schemas.openxmlformats.org/officeDocument/2006/relationships/hyperlink" Target="https://historiamag.com/im-spartacus-slave-revolts-in-rome/" TargetMode="External"/><Relationship Id="rId10" Type="http://schemas.openxmlformats.org/officeDocument/2006/relationships/hyperlink" Target="https://upload.wikimedia.org/wikipedia/commons/thumb/d/d1/Ein_Augur.jpg/1280px-Ein_Augur.jpg" TargetMode="External"/><Relationship Id="rId4" Type="http://schemas.openxmlformats.org/officeDocument/2006/relationships/hyperlink" Target="https://en.wikipedia.org/wiki/Slavery_in_ancient_Rome#/media/File:Dougga_cup-bearers_mosa%C3%AFc.jpg" TargetMode="External"/><Relationship Id="rId9" Type="http://schemas.openxmlformats.org/officeDocument/2006/relationships/hyperlink" Target="https://english.elpais.com/culture/2023-09-19/a-2000-year-old-battle-elephant-bone-was-found-in-spain-experts-are-investigating-whether-the-animal-fought-for-hannibal-or-julius-caesa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A092B66-B8D8-4000-87FE-F56323AB9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65DF8F2-3CDD-BD61-811A-EB81B311BF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6B5A4D7E-F32D-0B9B-C790-3ACBB775E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>
            <a:normAutofit/>
          </a:bodyPr>
          <a:lstStyle/>
          <a:p>
            <a:r>
              <a:rPr lang="hu-HU"/>
              <a:t>Az állatok szerepe a Római Birodalomban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3B2CA96-D5F0-82E7-161F-694388DC88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/>
          <a:p>
            <a:r>
              <a:rPr lang="hu-HU">
                <a:solidFill>
                  <a:schemeClr val="tx1">
                    <a:lumMod val="85000"/>
                  </a:schemeClr>
                </a:solidFill>
              </a:rPr>
              <a:t>Készítette: Manczur Mátyás</a:t>
            </a:r>
          </a:p>
          <a:p>
            <a:endParaRPr lang="hu-HU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FCD2EB-89D5-4461-9B37-7C6BA528E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1" y="0"/>
            <a:ext cx="457200" cy="6858000"/>
          </a:xfrm>
          <a:prstGeom prst="rect">
            <a:avLst/>
          </a:prstGeom>
          <a:solidFill>
            <a:schemeClr val="bg2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940328-7E54-4CF2-9802-567DE993A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42657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77F0C1-C96A-BF8F-D917-E4077880B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Az állatokról általánosságban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837A79C-8572-FB87-1781-610A5EEE8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Agrártársadalom</a:t>
            </a:r>
          </a:p>
          <a:p>
            <a:r>
              <a:rPr lang="hu-HU" dirty="0"/>
              <a:t>Város </a:t>
            </a:r>
            <a:r>
              <a:rPr lang="hu-HU" dirty="0" err="1"/>
              <a:t>vs</a:t>
            </a:r>
            <a:r>
              <a:rPr lang="hu-HU" dirty="0"/>
              <a:t>. vidék</a:t>
            </a:r>
          </a:p>
          <a:p>
            <a:r>
              <a:rPr lang="hu-HU" dirty="0"/>
              <a:t>Gazdasági funkciók</a:t>
            </a:r>
          </a:p>
          <a:p>
            <a:r>
              <a:rPr lang="hu-HU" dirty="0"/>
              <a:t>Pozitív vagy negatív megítélés?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73B5A22B-047B-9A28-8E13-F46A6B24D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163" y="3907972"/>
            <a:ext cx="5229095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1EA12C48-B6AA-36C0-EEA0-082A728E93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265" y="2460172"/>
            <a:ext cx="2149999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86390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385DD4-CD87-FBEE-3B2D-C5F4492C6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294198"/>
            <a:ext cx="6555133" cy="1397124"/>
          </a:xfrm>
        </p:spPr>
        <p:txBody>
          <a:bodyPr>
            <a:normAutofit/>
          </a:bodyPr>
          <a:lstStyle/>
          <a:p>
            <a:r>
              <a:rPr lang="hu-HU" dirty="0"/>
              <a:t>Állatok és emberek viszonya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934FD1E-6782-452E-5181-6E208DA04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Rabszolgák: sokszor hasonló szerepkör</a:t>
            </a:r>
          </a:p>
          <a:p>
            <a:r>
              <a:rPr lang="hu-HU" dirty="0"/>
              <a:t>Lex </a:t>
            </a:r>
            <a:r>
              <a:rPr lang="hu-HU" dirty="0" err="1"/>
              <a:t>Aquilia</a:t>
            </a:r>
            <a:endParaRPr lang="hu-HU" dirty="0"/>
          </a:p>
          <a:p>
            <a:r>
              <a:rPr lang="hu-HU" i="1" dirty="0"/>
              <a:t>Andrapodon, </a:t>
            </a:r>
            <a:r>
              <a:rPr lang="hu-HU" i="1" dirty="0" err="1"/>
              <a:t>tetrapodon</a:t>
            </a:r>
            <a:endParaRPr lang="hu-HU" i="1" dirty="0"/>
          </a:p>
          <a:p>
            <a:r>
              <a:rPr lang="hu-HU" dirty="0"/>
              <a:t>Étkezési szokások</a:t>
            </a:r>
          </a:p>
          <a:p>
            <a:pPr lvl="1"/>
            <a:r>
              <a:rPr lang="hu-HU" dirty="0"/>
              <a:t>Emberevő állatok</a:t>
            </a:r>
          </a:p>
          <a:p>
            <a:r>
              <a:rPr lang="hu-HU" dirty="0"/>
              <a:t>Szexualitás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BFAE8AB-8DDA-AFB4-119E-F7F82C6CC8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041" y="3692905"/>
            <a:ext cx="6235432" cy="28708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EBB438C-6685-0AE8-10DB-0B6C57DA0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178" y="294198"/>
            <a:ext cx="2990295" cy="2990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52966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35671E-BA50-A5B0-D744-2DC5CA78A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209C38A-BE0C-A430-52FF-B891703B0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Életszükségletek 1.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A8CC176-6F27-B87A-52A9-9CBF7FB93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Ételfogyasztás</a:t>
            </a:r>
          </a:p>
          <a:p>
            <a:r>
              <a:rPr lang="hu-HU" dirty="0"/>
              <a:t>Hús szerepe</a:t>
            </a:r>
          </a:p>
          <a:p>
            <a:pPr lvl="1"/>
            <a:r>
              <a:rPr lang="hu-HU" dirty="0"/>
              <a:t>Áldozati állatok</a:t>
            </a:r>
          </a:p>
          <a:p>
            <a:pPr lvl="1"/>
            <a:r>
              <a:rPr lang="hu-HU" dirty="0"/>
              <a:t>Vegetarianizmus</a:t>
            </a:r>
          </a:p>
          <a:p>
            <a:r>
              <a:rPr lang="hu-HU" dirty="0"/>
              <a:t>Hal</a:t>
            </a:r>
          </a:p>
          <a:p>
            <a:pPr lvl="1"/>
            <a:r>
              <a:rPr lang="hu-HU" dirty="0"/>
              <a:t>Fontossága</a:t>
            </a:r>
          </a:p>
          <a:p>
            <a:pPr lvl="1"/>
            <a:r>
              <a:rPr lang="hu-HU" dirty="0"/>
              <a:t>Halak és emberek „harca”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E5259AC-CFD0-8747-D11A-31A09280A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244" y="3295185"/>
            <a:ext cx="3358629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8345458E-0138-9E30-59C0-D349A373F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701" y="346291"/>
            <a:ext cx="3921811" cy="27320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29273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2FE3D7-3C1F-AEFD-C181-80B9522BF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69A9D2-CF48-C6A8-9C55-9352EF22B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Életszükségletek 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E843A5B-30BA-5627-C883-8F94395A2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Gyógyítás</a:t>
            </a:r>
          </a:p>
          <a:p>
            <a:pPr lvl="1"/>
            <a:r>
              <a:rPr lang="hu-HU" dirty="0"/>
              <a:t>Elefánt vére, teveagy, hiúzvizelet</a:t>
            </a:r>
          </a:p>
          <a:p>
            <a:r>
              <a:rPr lang="hu-HU" dirty="0"/>
              <a:t>Mágikus gyógyítás</a:t>
            </a:r>
          </a:p>
          <a:p>
            <a:pPr lvl="1"/>
            <a:r>
              <a:rPr lang="hu-HU" dirty="0"/>
              <a:t>Béka és a torokfájás</a:t>
            </a:r>
          </a:p>
          <a:p>
            <a:r>
              <a:rPr lang="hu-HU" dirty="0"/>
              <a:t>Állatorvoslás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944B2E9-0A0D-61A3-2905-27E432AF15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950" y="3524645"/>
            <a:ext cx="3034100" cy="30391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7257A76-0CCD-3070-42B7-A96A0568A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743" y="489287"/>
            <a:ext cx="3165394" cy="29397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45811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287CE-CA6A-1DC8-2740-32DD5ADAA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2BDAD2-AAF3-0C0C-213B-E282478C6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Szerep a vallásban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AE4E69B-2EB7-0927-2530-CC42C058DC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Jogi helyzet</a:t>
            </a:r>
          </a:p>
          <a:p>
            <a:r>
              <a:rPr lang="hu-HU" dirty="0"/>
              <a:t>Állatok és emberek „szerződése”</a:t>
            </a:r>
          </a:p>
          <a:p>
            <a:r>
              <a:rPr lang="hu-HU" dirty="0" err="1"/>
              <a:t>Álladáldozat</a:t>
            </a:r>
            <a:endParaRPr lang="hu-HU" dirty="0"/>
          </a:p>
          <a:p>
            <a:r>
              <a:rPr lang="hu-HU" dirty="0"/>
              <a:t>Jóslás</a:t>
            </a:r>
          </a:p>
          <a:p>
            <a:pPr lvl="1"/>
            <a:r>
              <a:rPr lang="hu-HU" dirty="0"/>
              <a:t>Halott állatokból</a:t>
            </a:r>
          </a:p>
          <a:p>
            <a:pPr lvl="2"/>
            <a:r>
              <a:rPr lang="hu-HU" i="1" dirty="0" err="1"/>
              <a:t>Haruspex</a:t>
            </a:r>
            <a:endParaRPr lang="hu-HU" i="1" dirty="0"/>
          </a:p>
          <a:p>
            <a:pPr lvl="1"/>
            <a:r>
              <a:rPr lang="hu-HU" dirty="0"/>
              <a:t>Élő állatokból</a:t>
            </a:r>
          </a:p>
          <a:p>
            <a:pPr lvl="2"/>
            <a:r>
              <a:rPr lang="hu-HU" i="1" dirty="0" err="1"/>
              <a:t>Auspicium</a:t>
            </a:r>
            <a:endParaRPr lang="hu-HU" i="1" dirty="0"/>
          </a:p>
          <a:p>
            <a:pPr lvl="2"/>
            <a:r>
              <a:rPr lang="hu-HU" dirty="0"/>
              <a:t>Szent csirkék</a:t>
            </a:r>
          </a:p>
          <a:p>
            <a:pPr lvl="1"/>
            <a:r>
              <a:rPr lang="hu-HU" dirty="0"/>
              <a:t>Interpretációk</a:t>
            </a:r>
          </a:p>
          <a:p>
            <a:pPr lvl="1"/>
            <a:r>
              <a:rPr lang="hu-HU" dirty="0"/>
              <a:t>Kritikák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CDC4031-6668-5F21-197C-AB14242F5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258" y="3224012"/>
            <a:ext cx="4216254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EB1963EB-ED1B-B7A4-A021-4CA23FCD0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675" y="468352"/>
            <a:ext cx="3935837" cy="17834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45719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6F92F8-4DFA-7072-F929-F1299C92D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Szórakoztatás 1.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6A49BE0-70B2-CF26-21F0-74EEA2F2F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Kiskedvencek</a:t>
            </a:r>
          </a:p>
          <a:p>
            <a:pPr lvl="1"/>
            <a:r>
              <a:rPr lang="hu-HU" dirty="0"/>
              <a:t>Egzotikumok</a:t>
            </a:r>
          </a:p>
          <a:p>
            <a:pPr lvl="1"/>
            <a:r>
              <a:rPr lang="hu-HU" dirty="0"/>
              <a:t>Halak</a:t>
            </a:r>
          </a:p>
          <a:p>
            <a:pPr lvl="1"/>
            <a:r>
              <a:rPr lang="hu-HU" dirty="0"/>
              <a:t>Kutya, macska</a:t>
            </a:r>
          </a:p>
          <a:p>
            <a:pPr lvl="1"/>
            <a:r>
              <a:rPr lang="hu-HU" dirty="0"/>
              <a:t>Lovak </a:t>
            </a:r>
          </a:p>
          <a:p>
            <a:r>
              <a:rPr lang="hu-HU" dirty="0"/>
              <a:t>Kocsiversenyek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C66CFC3-58B8-A055-9745-71C7CF3DF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372" y="472618"/>
            <a:ext cx="3003140" cy="31348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5B16C2E3-60A7-070A-6104-0B2CBC3C45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097" y="3824868"/>
            <a:ext cx="4869216" cy="2738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46758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B0431E-0B04-44A1-9C51-531E28D18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65AF464-5922-353B-BB4A-001D03695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1397124"/>
          </a:xfrm>
        </p:spPr>
        <p:txBody>
          <a:bodyPr>
            <a:normAutofit/>
          </a:bodyPr>
          <a:lstStyle/>
          <a:p>
            <a:r>
              <a:rPr lang="hu-HU" dirty="0"/>
              <a:t>Szórakoztatás 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BEA6135-78A1-87FB-E8E7-FBF7824D1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1828800"/>
            <a:ext cx="8595360" cy="4351337"/>
          </a:xfrm>
        </p:spPr>
        <p:txBody>
          <a:bodyPr>
            <a:normAutofit/>
          </a:bodyPr>
          <a:lstStyle/>
          <a:p>
            <a:r>
              <a:rPr lang="hu-HU" dirty="0"/>
              <a:t>Aréna</a:t>
            </a:r>
          </a:p>
          <a:p>
            <a:pPr lvl="1"/>
            <a:r>
              <a:rPr lang="hu-HU" dirty="0"/>
              <a:t>Marcus </a:t>
            </a:r>
            <a:r>
              <a:rPr lang="hu-HU" dirty="0" err="1"/>
              <a:t>Fulvius</a:t>
            </a:r>
            <a:r>
              <a:rPr lang="hu-HU" dirty="0"/>
              <a:t> </a:t>
            </a:r>
            <a:r>
              <a:rPr lang="hu-HU" dirty="0" err="1"/>
              <a:t>Nobilior</a:t>
            </a:r>
            <a:r>
              <a:rPr lang="hu-HU" dirty="0"/>
              <a:t> </a:t>
            </a:r>
          </a:p>
          <a:p>
            <a:pPr lvl="1"/>
            <a:r>
              <a:rPr lang="hu-HU" dirty="0"/>
              <a:t>Szállítás</a:t>
            </a:r>
          </a:p>
          <a:p>
            <a:pPr lvl="1"/>
            <a:r>
              <a:rPr lang="hu-HU" i="1" dirty="0" err="1"/>
              <a:t>Venatio</a:t>
            </a:r>
            <a:endParaRPr lang="hu-HU" i="1" dirty="0"/>
          </a:p>
          <a:p>
            <a:pPr lvl="1"/>
            <a:r>
              <a:rPr lang="hu-HU" dirty="0"/>
              <a:t>Victor, </a:t>
            </a:r>
            <a:r>
              <a:rPr lang="hu-HU" dirty="0" err="1"/>
              <a:t>Crispinus</a:t>
            </a:r>
            <a:r>
              <a:rPr lang="hu-HU" dirty="0"/>
              <a:t>, </a:t>
            </a:r>
            <a:r>
              <a:rPr lang="hu-HU" dirty="0" err="1"/>
              <a:t>Luxurius</a:t>
            </a:r>
            <a:r>
              <a:rPr lang="hu-HU" dirty="0"/>
              <a:t> és </a:t>
            </a:r>
            <a:r>
              <a:rPr lang="hu-HU" dirty="0" err="1"/>
              <a:t>Romanus</a:t>
            </a:r>
            <a:endParaRPr lang="hu-HU" dirty="0"/>
          </a:p>
          <a:p>
            <a:pPr lvl="1"/>
            <a:r>
              <a:rPr lang="hu-HU" dirty="0"/>
              <a:t>Amfiteátrumok</a:t>
            </a:r>
          </a:p>
          <a:p>
            <a:r>
              <a:rPr lang="hu-HU" dirty="0"/>
              <a:t>Állatok általi kivégzés</a:t>
            </a:r>
          </a:p>
          <a:p>
            <a:pPr lvl="1"/>
            <a:r>
              <a:rPr lang="hu-HU" dirty="0"/>
              <a:t>Rokongyilkosság, szentségtörés, gyújtogatás</a:t>
            </a:r>
          </a:p>
          <a:p>
            <a:endParaRPr lang="hu-HU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424749-EEE0-49C9-9ABF-97B171A3E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6650" y="0"/>
            <a:ext cx="914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DFDDD801-63F9-D45B-6668-22B4CF99D9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765" y="284093"/>
            <a:ext cx="4221686" cy="28144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702E4F4C-0A36-2BC2-039C-8B9B0D9BD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765" y="3496563"/>
            <a:ext cx="4267339" cy="32005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2323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2087FEF-90E5-D0B2-9AF0-E0A1F2BF4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Felhasznált irodalom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4818147-CD86-A5FC-3959-3271DA286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1828800"/>
            <a:ext cx="10015728" cy="5029200"/>
          </a:xfrm>
        </p:spPr>
        <p:txBody>
          <a:bodyPr>
            <a:normAutofit/>
          </a:bodyPr>
          <a:lstStyle/>
          <a:p>
            <a:r>
              <a:rPr lang="hu-HU" cap="small" dirty="0" err="1"/>
              <a:t>Ingvild</a:t>
            </a:r>
            <a:r>
              <a:rPr lang="hu-HU" cap="small" dirty="0"/>
              <a:t> </a:t>
            </a:r>
            <a:r>
              <a:rPr lang="hu-HU" cap="small" dirty="0" err="1"/>
              <a:t>Sælid</a:t>
            </a:r>
            <a:r>
              <a:rPr lang="hu-HU" cap="small" dirty="0"/>
              <a:t> </a:t>
            </a:r>
            <a:r>
              <a:rPr lang="hu-HU" cap="small" dirty="0" err="1"/>
              <a:t>Gilhus</a:t>
            </a:r>
            <a:r>
              <a:rPr lang="hu-HU" dirty="0"/>
              <a:t>: </a:t>
            </a:r>
            <a:r>
              <a:rPr lang="hu-HU" dirty="0" err="1"/>
              <a:t>Animals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Roman </a:t>
            </a:r>
            <a:r>
              <a:rPr lang="hu-HU" dirty="0" err="1"/>
              <a:t>Empire</a:t>
            </a:r>
            <a:r>
              <a:rPr lang="hu-HU" dirty="0"/>
              <a:t>. In: </a:t>
            </a:r>
            <a:r>
              <a:rPr lang="hu-HU" dirty="0" err="1"/>
              <a:t>Ingvild</a:t>
            </a:r>
            <a:r>
              <a:rPr lang="hu-HU" dirty="0"/>
              <a:t> </a:t>
            </a:r>
            <a:r>
              <a:rPr lang="hu-HU" dirty="0" err="1"/>
              <a:t>Sælid</a:t>
            </a:r>
            <a:r>
              <a:rPr lang="hu-HU" dirty="0"/>
              <a:t> </a:t>
            </a:r>
            <a:r>
              <a:rPr lang="hu-HU" dirty="0" err="1"/>
              <a:t>Gilhus</a:t>
            </a:r>
            <a:r>
              <a:rPr lang="hu-HU" dirty="0"/>
              <a:t>: </a:t>
            </a:r>
            <a:r>
              <a:rPr lang="hu-HU" dirty="0" err="1"/>
              <a:t>Animals</a:t>
            </a:r>
            <a:r>
              <a:rPr lang="hu-HU" dirty="0"/>
              <a:t>, </a:t>
            </a:r>
            <a:r>
              <a:rPr lang="hu-HU" dirty="0" err="1"/>
              <a:t>Gods</a:t>
            </a:r>
            <a:r>
              <a:rPr lang="hu-HU" dirty="0"/>
              <a:t> and Humans. </a:t>
            </a:r>
            <a:r>
              <a:rPr lang="hu-HU" dirty="0" err="1"/>
              <a:t>Changing</a:t>
            </a:r>
            <a:r>
              <a:rPr lang="hu-HU" dirty="0"/>
              <a:t> </a:t>
            </a:r>
            <a:r>
              <a:rPr lang="hu-HU" dirty="0" err="1"/>
              <a:t>attitudes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animals</a:t>
            </a:r>
            <a:r>
              <a:rPr lang="hu-HU" dirty="0"/>
              <a:t> in </a:t>
            </a:r>
            <a:r>
              <a:rPr lang="hu-HU" dirty="0" err="1"/>
              <a:t>Greek</a:t>
            </a:r>
            <a:r>
              <a:rPr lang="hu-HU" dirty="0"/>
              <a:t>, Roman and </a:t>
            </a:r>
            <a:r>
              <a:rPr lang="hu-HU" dirty="0" err="1"/>
              <a:t>early</a:t>
            </a:r>
            <a:r>
              <a:rPr lang="hu-HU" dirty="0"/>
              <a:t> Christian ideas. </a:t>
            </a:r>
            <a:r>
              <a:rPr lang="hu-HU" dirty="0" err="1"/>
              <a:t>Abingdon</a:t>
            </a:r>
            <a:r>
              <a:rPr lang="hu-HU" dirty="0"/>
              <a:t>, 2006. 12-36.</a:t>
            </a:r>
          </a:p>
          <a:p>
            <a:r>
              <a:rPr lang="hu-HU" cap="small" dirty="0"/>
              <a:t>Philip Line</a:t>
            </a:r>
            <a:r>
              <a:rPr lang="hu-HU" dirty="0"/>
              <a:t>: </a:t>
            </a:r>
            <a:r>
              <a:rPr lang="en-US" dirty="0"/>
              <a:t>The elephants who appealed to the gods: animal agency in the Roman arena and the human perception of it</a:t>
            </a:r>
            <a:r>
              <a:rPr lang="hu-HU" dirty="0"/>
              <a:t>. </a:t>
            </a:r>
            <a:r>
              <a:rPr lang="en-US" dirty="0"/>
              <a:t>T</a:t>
            </a:r>
            <a:r>
              <a:rPr lang="hu-HU" dirty="0" err="1"/>
              <a:t>race</a:t>
            </a:r>
            <a:r>
              <a:rPr lang="hu-HU" dirty="0"/>
              <a:t>:</a:t>
            </a:r>
            <a:r>
              <a:rPr lang="en-US" dirty="0"/>
              <a:t> Journal for Human-Animal Studies</a:t>
            </a:r>
            <a:r>
              <a:rPr lang="hu-HU" dirty="0"/>
              <a:t> VIII. (2022) 6-31.</a:t>
            </a:r>
          </a:p>
          <a:p>
            <a:r>
              <a:rPr lang="hu-HU" cap="small" dirty="0" err="1"/>
              <a:t>Silvia</a:t>
            </a:r>
            <a:r>
              <a:rPr lang="hu-HU" cap="small" dirty="0"/>
              <a:t> </a:t>
            </a:r>
            <a:r>
              <a:rPr lang="hu-HU" cap="small" dirty="0" err="1"/>
              <a:t>Valenzuala-Lamas</a:t>
            </a:r>
            <a:r>
              <a:rPr lang="hu-HU" cap="small" dirty="0"/>
              <a:t> – </a:t>
            </a:r>
            <a:r>
              <a:rPr lang="hu-HU" cap="small" dirty="0" err="1"/>
              <a:t>Umberto</a:t>
            </a:r>
            <a:r>
              <a:rPr lang="hu-HU" cap="small" dirty="0"/>
              <a:t> </a:t>
            </a:r>
            <a:r>
              <a:rPr lang="hu-HU" cap="small" dirty="0" err="1"/>
              <a:t>Alberella</a:t>
            </a:r>
            <a:r>
              <a:rPr lang="hu-HU" cap="small" dirty="0"/>
              <a:t>: </a:t>
            </a:r>
            <a:r>
              <a:rPr lang="en-US" dirty="0"/>
              <a:t>Animal Husbandry across the Western Roman Empire: Changes and Continuities</a:t>
            </a:r>
            <a:r>
              <a:rPr lang="hu-HU" dirty="0"/>
              <a:t>. </a:t>
            </a:r>
            <a:r>
              <a:rPr lang="en-US" dirty="0"/>
              <a:t>European Journal of Archaeology </a:t>
            </a:r>
            <a:r>
              <a:rPr lang="hu-HU" dirty="0"/>
              <a:t>XX. (</a:t>
            </a:r>
            <a:r>
              <a:rPr lang="en-US" dirty="0"/>
              <a:t>2017</a:t>
            </a:r>
            <a:r>
              <a:rPr lang="hu-HU" dirty="0"/>
              <a:t>)</a:t>
            </a:r>
            <a:r>
              <a:rPr lang="en-US" dirty="0"/>
              <a:t>, 402–415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900093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47F395E-C859-8774-B38D-E1E53EEE4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Köszönöm a figyelmet!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9353858-0527-0187-AE14-9A0208529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hu-HU" dirty="0"/>
              <a:t>Képek forrásai:</a:t>
            </a:r>
          </a:p>
          <a:p>
            <a:r>
              <a:rPr lang="hu-HU" dirty="0">
                <a:hlinkClick r:id="rId2"/>
              </a:rPr>
              <a:t>https://www.reddit.com/r/ancientrome/comments/1kks165/was_there_any_difference_between_a_roman_and/</a:t>
            </a:r>
            <a:endParaRPr lang="hu-HU" dirty="0"/>
          </a:p>
          <a:p>
            <a:r>
              <a:rPr lang="hu-HU" dirty="0">
                <a:hlinkClick r:id="rId3"/>
              </a:rPr>
              <a:t>https://armstronginstitute.org/256-the-serpentine-symbol-of-healing-a-biblical-origin</a:t>
            </a:r>
            <a:endParaRPr lang="hu-HU" dirty="0"/>
          </a:p>
          <a:p>
            <a:r>
              <a:rPr lang="hu-HU" dirty="0">
                <a:hlinkClick r:id="rId4"/>
              </a:rPr>
              <a:t>https://en.wikipedia.org/wiki/Slavery_in_ancient_Rome#/media/File:Dougga_cup-bearers_mosa%C3%AFc.jpg</a:t>
            </a:r>
            <a:endParaRPr lang="hu-HU" dirty="0"/>
          </a:p>
          <a:p>
            <a:r>
              <a:rPr lang="hu-HU" dirty="0">
                <a:hlinkClick r:id="rId5"/>
              </a:rPr>
              <a:t>https://historiamag.com/im-spartacus-slave-revolts-in-rome/</a:t>
            </a:r>
            <a:endParaRPr lang="hu-HU" dirty="0"/>
          </a:p>
          <a:p>
            <a:r>
              <a:rPr lang="hu-HU" dirty="0">
                <a:hlinkClick r:id="rId6"/>
              </a:rPr>
              <a:t>https://eaglesanddragonspublishing.com/wp-content/uploads/2018/11/Recreation-of-Roman-foods.png</a:t>
            </a:r>
            <a:endParaRPr lang="hu-HU" dirty="0"/>
          </a:p>
          <a:p>
            <a:r>
              <a:rPr lang="hu-HU" dirty="0">
                <a:hlinkClick r:id="rId7"/>
              </a:rPr>
              <a:t>https://static.wixstatic.com/media/081960_c40b5d06e7e144fdb1f5d3b565ae53fc~mv2.jpg/v1/fill/w_525,h_536,al_c,q_80,usm_0.66_1.00_0.01,enc_avif,quality_auto/081960_c40b5d06e7e144fdb1f5d3b565ae53fc~mv2.jpg</a:t>
            </a:r>
            <a:endParaRPr lang="hu-HU" dirty="0"/>
          </a:p>
          <a:p>
            <a:r>
              <a:rPr lang="hu-HU" dirty="0">
                <a:hlinkClick r:id="rId8"/>
              </a:rPr>
              <a:t>https://www.reddit.com/r/ancientrome/comments/1p861o7/a_remarkable_roman_statuette_of_a_frog_sculpted/#lightbox</a:t>
            </a:r>
            <a:endParaRPr lang="hu-HU" dirty="0"/>
          </a:p>
          <a:p>
            <a:r>
              <a:rPr lang="hu-HU" dirty="0">
                <a:hlinkClick r:id="rId9"/>
              </a:rPr>
              <a:t>https://english.elpais.com/culture/2023-09-19/a-2000-year-old-battle-elephant-bone-was-found-in-spain-experts-are-investigating-whether-the-animal-fought-for-hannibal-or-julius-caesar.html</a:t>
            </a:r>
            <a:endParaRPr lang="hu-HU" dirty="0"/>
          </a:p>
          <a:p>
            <a:r>
              <a:rPr lang="hu-HU" dirty="0">
                <a:hlinkClick r:id="rId10"/>
              </a:rPr>
              <a:t>https://upload.wikimedia.org/wikipedia/commons/thumb/d/d1/Ein_Augur.jpg/1280px-Ein_Augur.jpg</a:t>
            </a:r>
            <a:endParaRPr lang="hu-HU" dirty="0"/>
          </a:p>
          <a:p>
            <a:r>
              <a:rPr lang="hu-HU" dirty="0">
                <a:hlinkClick r:id="rId11"/>
              </a:rPr>
              <a:t>https://cdn.mos.cms.futurecdn.net/AgJtft3StSoruTujFooikb.jpg</a:t>
            </a:r>
            <a:endParaRPr lang="hu-HU" dirty="0"/>
          </a:p>
          <a:p>
            <a:r>
              <a:rPr lang="hu-HU" dirty="0"/>
              <a:t>https://upload.wikimedia.org/wikipedia/commons/thumb/3/35/Venatio%2C_fragment%2C_Roman%2C_300-400_AD%2C_marble_and_limestone_mosaic_-_Galleria_Borghese_-_Rome%2C_Italy_-_DSC04924.jpg/1920px-Venatio%2C_fragment%2C_Roman%2C_300-400_AD%2C_marble_and_limestone_mosaic_-_Galleria_Borghese_-_Rome%2C_Italy_-_DSC04924.jpg?_=20190804135202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903451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Nézet">
  <a:themeElements>
    <a:clrScheme name="Néze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Nézet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Nézet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7B713C7F-58B7-4AE9-B361-B13EB9EC4C0C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Nézet</Template>
  <TotalTime>239</TotalTime>
  <Words>595</Words>
  <Application>Microsoft Office PowerPoint</Application>
  <PresentationFormat>Szélesvásznú</PresentationFormat>
  <Paragraphs>82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5" baseType="lpstr">
      <vt:lpstr>Aptos</vt:lpstr>
      <vt:lpstr>Arial</vt:lpstr>
      <vt:lpstr>Century Schoolbook</vt:lpstr>
      <vt:lpstr>Wingdings 2</vt:lpstr>
      <vt:lpstr>Nézet</vt:lpstr>
      <vt:lpstr>Az állatok szerepe a Római Birodalomban</vt:lpstr>
      <vt:lpstr>Az állatokról általánosságban</vt:lpstr>
      <vt:lpstr>Állatok és emberek viszonya</vt:lpstr>
      <vt:lpstr>Életszükségletek 1.</vt:lpstr>
      <vt:lpstr>Életszükségletek 2.</vt:lpstr>
      <vt:lpstr>Szerep a vallásban </vt:lpstr>
      <vt:lpstr>Szórakoztatás 1.</vt:lpstr>
      <vt:lpstr>Szórakoztatás 2.</vt:lpstr>
      <vt:lpstr>Felhasznált irodalom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Manczur Ferenc</dc:creator>
  <cp:lastModifiedBy>Manczur Ferenc</cp:lastModifiedBy>
  <cp:revision>35</cp:revision>
  <dcterms:created xsi:type="dcterms:W3CDTF">2024-11-07T18:01:16Z</dcterms:created>
  <dcterms:modified xsi:type="dcterms:W3CDTF">2026-04-25T19:43:06Z</dcterms:modified>
</cp:coreProperties>
</file>