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58" r:id="rId3"/>
    <p:sldId id="259" r:id="rId4"/>
    <p:sldId id="274" r:id="rId5"/>
    <p:sldId id="262" r:id="rId6"/>
    <p:sldId id="275" r:id="rId7"/>
    <p:sldId id="260" r:id="rId8"/>
    <p:sldId id="261" r:id="rId9"/>
    <p:sldId id="263" r:id="rId10"/>
    <p:sldId id="264" r:id="rId11"/>
    <p:sldId id="265" r:id="rId12"/>
    <p:sldId id="276" r:id="rId13"/>
    <p:sldId id="266" r:id="rId14"/>
    <p:sldId id="267" r:id="rId15"/>
    <p:sldId id="277" r:id="rId16"/>
    <p:sldId id="268" r:id="rId17"/>
    <p:sldId id="269" r:id="rId18"/>
    <p:sldId id="270" r:id="rId19"/>
    <p:sldId id="272" r:id="rId20"/>
    <p:sldId id="271" r:id="rId21"/>
    <p:sldId id="273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66DB8E-FE63-434B-B28A-66C315BBCB06}" type="datetimeFigureOut">
              <a:rPr lang="hu-HU" smtClean="0"/>
              <a:t>2025.05.14.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AA005F-F764-4B9E-91B5-069321CF46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16993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Forrás: Magyar Katolikus Lexikon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A005F-F764-4B9E-91B5-069321CF46DD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99903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Forrás: </a:t>
            </a:r>
            <a:r>
              <a:rPr lang="en-US" dirty="0" smtClean="0"/>
              <a:t> CHRISTIANS AND</a:t>
            </a:r>
            <a:r>
              <a:rPr lang="hu-HU" dirty="0" smtClean="0"/>
              <a:t> </a:t>
            </a:r>
            <a:r>
              <a:rPr lang="en-US" dirty="0" smtClean="0"/>
              <a:t>THEIR MANY IDENTITIES</a:t>
            </a:r>
            <a:r>
              <a:rPr lang="hu-HU" dirty="0" smtClean="0"/>
              <a:t> </a:t>
            </a:r>
            <a:r>
              <a:rPr lang="en-US" dirty="0" smtClean="0"/>
              <a:t>IN LATE ANTIQUITY,</a:t>
            </a:r>
            <a:r>
              <a:rPr lang="hu-HU" dirty="0" smtClean="0"/>
              <a:t> </a:t>
            </a:r>
            <a:r>
              <a:rPr lang="en-US" dirty="0" smtClean="0"/>
              <a:t>NORTH AFRICA,</a:t>
            </a:r>
            <a:r>
              <a:rPr lang="hu-HU" dirty="0" smtClean="0"/>
              <a:t> </a:t>
            </a:r>
            <a:r>
              <a:rPr lang="en-US" dirty="0" smtClean="0"/>
              <a:t>200–450 CE</a:t>
            </a:r>
            <a:r>
              <a:rPr lang="hu-HU" dirty="0" smtClean="0"/>
              <a:t>,</a:t>
            </a:r>
            <a:r>
              <a:rPr lang="hu-HU" baseline="0" dirty="0" smtClean="0"/>
              <a:t> oldal 9-10.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A005F-F764-4B9E-91B5-069321CF46DD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58929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Forrás: Magyar Katolikus Lexikon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A005F-F764-4B9E-91B5-069321CF46DD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611206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Forrás</a:t>
            </a:r>
            <a:r>
              <a:rPr lang="en-US" dirty="0" smtClean="0"/>
              <a:t>:  CHRISTIANS AND THEIR MANY IDENTITIES IN LATE ANTIQUITY, NORTH AFRICA, 200–450 CE, </a:t>
            </a:r>
            <a:r>
              <a:rPr lang="hu-HU" dirty="0" smtClean="0"/>
              <a:t> 10-11 oldal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A005F-F764-4B9E-91B5-069321CF46DD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62040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Forrás: </a:t>
            </a:r>
            <a:r>
              <a:rPr lang="en-US" dirty="0" smtClean="0"/>
              <a:t>CHRISTIANS AND THEIR MANY IDENTITIES IN LATE ANTIQUITY, NORTH AFRICA, 200–450 CE</a:t>
            </a:r>
            <a:r>
              <a:rPr lang="hu-HU" dirty="0" smtClean="0"/>
              <a:t>,</a:t>
            </a:r>
            <a:r>
              <a:rPr lang="hu-HU" baseline="0" dirty="0" smtClean="0"/>
              <a:t> 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A005F-F764-4B9E-91B5-069321CF46DD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483098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Forrás</a:t>
            </a:r>
            <a:r>
              <a:rPr lang="en-US" dirty="0" smtClean="0"/>
              <a:t>: CHRISTIANS AND THEIR MANY IDENTITIES IN LATE ANTIQUITY, NORTH AFRICA, 200–450 CE, </a:t>
            </a:r>
            <a:r>
              <a:rPr lang="hu-HU" dirty="0" smtClean="0"/>
              <a:t>11-12.</a:t>
            </a:r>
            <a:r>
              <a:rPr lang="hu-HU" baseline="0" dirty="0" smtClean="0"/>
              <a:t> oldal</a:t>
            </a:r>
            <a:endParaRPr lang="en-US" dirty="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A005F-F764-4B9E-91B5-069321CF46DD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90752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Forrás</a:t>
            </a:r>
            <a:r>
              <a:rPr lang="en-US" dirty="0" smtClean="0"/>
              <a:t>: CHRISTIANS AND THEIR MANY IDENTITIES IN LATE ANTIQUITY, NORTH AFRICA, 200–450 CE, </a:t>
            </a:r>
            <a:r>
              <a:rPr lang="hu-HU" dirty="0" smtClean="0"/>
              <a:t>13-14. oldal</a:t>
            </a:r>
            <a:endParaRPr lang="en-US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A005F-F764-4B9E-91B5-069321CF46DD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980376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Forrás</a:t>
            </a:r>
            <a:r>
              <a:rPr lang="en-US" dirty="0" smtClean="0"/>
              <a:t>: CHRISTIANS AND THEIR MANY IDENTITIES IN LATE ANTIQUITY, NORTH AFRICA, 200–450 CE, </a:t>
            </a:r>
            <a:r>
              <a:rPr lang="hu-HU" dirty="0" smtClean="0"/>
              <a:t>15-17. oldal</a:t>
            </a:r>
            <a:endParaRPr lang="en-US" dirty="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A005F-F764-4B9E-91B5-069321CF46DD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523283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Forrás</a:t>
            </a:r>
            <a:r>
              <a:rPr lang="en-US" dirty="0" smtClean="0"/>
              <a:t>: CHRISTIANS AND THEIR MANY IDENTITIES IN LATE ANTIQUITY, NORTH AFRICA, 200–450 CE, </a:t>
            </a:r>
            <a:r>
              <a:rPr lang="hu-HU" dirty="0" smtClean="0"/>
              <a:t>17-18. oldal</a:t>
            </a:r>
            <a:endParaRPr lang="en-US" dirty="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A005F-F764-4B9E-91B5-069321CF46DD}" type="slidenum">
              <a:rPr lang="hu-HU" smtClean="0"/>
              <a:t>13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544325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Forrás: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CHRISTIANS AND THEIR MANY IDENTITIES IN LATE ANTIQUITY, NORTH AFRICA, 200–450 CE</a:t>
            </a:r>
            <a:r>
              <a:rPr kumimoji="0" lang="hu-H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hu-H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18-20. oldal</a:t>
            </a:r>
            <a:endParaRPr kumimoji="0" lang="hu-H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A005F-F764-4B9E-91B5-069321CF46DD}" type="slidenum">
              <a:rPr lang="hu-HU" smtClean="0"/>
              <a:t>14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366610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 smtClean="0"/>
              <a:t>Forrás: </a:t>
            </a:r>
            <a:r>
              <a:rPr lang="en-US" dirty="0" smtClean="0"/>
              <a:t>CHRISTIANS AND THEIR MANY IDENTITIES IN LATE ANTIQUITY, NORTH AFRICA, 200–450 CE</a:t>
            </a:r>
            <a:r>
              <a:rPr lang="hu-HU" dirty="0" smtClean="0"/>
              <a:t>,</a:t>
            </a:r>
            <a:r>
              <a:rPr lang="hu-HU" baseline="0" dirty="0" smtClean="0"/>
              <a:t> 20-23. oldal</a:t>
            </a:r>
            <a:endParaRPr lang="hu-HU" dirty="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A005F-F764-4B9E-91B5-069321CF46DD}" type="slidenum">
              <a:rPr lang="hu-HU" smtClean="0"/>
              <a:t>16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81286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Forrás</a:t>
            </a:r>
            <a:r>
              <a:rPr lang="en-US" dirty="0" smtClean="0"/>
              <a:t>: CHRISTIANS AND THEIR MANY IDENTITIES IN LATE ANTIQUITY, NORTH AFRICA, 200–450 CE, </a:t>
            </a:r>
            <a:r>
              <a:rPr lang="hu-HU" dirty="0" smtClean="0"/>
              <a:t>23-25.</a:t>
            </a:r>
            <a:r>
              <a:rPr lang="hu-HU" baseline="0" dirty="0" smtClean="0"/>
              <a:t> oldal</a:t>
            </a:r>
            <a:endParaRPr lang="en-US" dirty="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A005F-F764-4B9E-91B5-069321CF46DD}" type="slidenum">
              <a:rPr lang="hu-HU" smtClean="0"/>
              <a:t>17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139931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Forrás: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CHRISTIANS AND THEIR MANY IDENTITIES IN LATE ANTIQUITY, NORTH AFRICA, 200–450 CE</a:t>
            </a:r>
            <a:r>
              <a:rPr kumimoji="0" lang="hu-H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hu-H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25-31. oldal</a:t>
            </a:r>
            <a:endParaRPr kumimoji="0" lang="hu-H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A005F-F764-4B9E-91B5-069321CF46DD}" type="slidenum">
              <a:rPr lang="hu-HU" smtClean="0"/>
              <a:t>18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132452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Forrás: </a:t>
            </a:r>
            <a:r>
              <a:rPr lang="hu-HU" dirty="0" err="1" smtClean="0"/>
              <a:t>Studia</a:t>
            </a:r>
            <a:r>
              <a:rPr lang="hu-HU" dirty="0" smtClean="0"/>
              <a:t> </a:t>
            </a:r>
            <a:r>
              <a:rPr lang="hu-HU" dirty="0" err="1" smtClean="0"/>
              <a:t>Biblica</a:t>
            </a:r>
            <a:r>
              <a:rPr lang="hu-HU" dirty="0" smtClean="0"/>
              <a:t> 2021/1 , </a:t>
            </a:r>
            <a:r>
              <a:rPr lang="hu-HU" dirty="0" err="1" smtClean="0"/>
              <a:t>Grüll</a:t>
            </a:r>
            <a:r>
              <a:rPr lang="hu-HU" dirty="0" smtClean="0"/>
              <a:t> Tibor,</a:t>
            </a:r>
            <a:r>
              <a:rPr lang="hu-HU" baseline="0" dirty="0" smtClean="0"/>
              <a:t> 121-122. oldal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A005F-F764-4B9E-91B5-069321CF46DD}" type="slidenum">
              <a:rPr lang="hu-HU" smtClean="0"/>
              <a:t>19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70267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AA56946D-8211-43B3-AC70-B87992C523C4}" type="datetimeFigureOut">
              <a:rPr lang="hu-HU" smtClean="0"/>
              <a:t>2025.05.14.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B5859F81-0359-4E5E-8672-6E6CBED4338B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7640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6946D-8211-43B3-AC70-B87992C523C4}" type="datetimeFigureOut">
              <a:rPr lang="hu-HU" smtClean="0"/>
              <a:t>2025.05.14.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9F81-0359-4E5E-8672-6E6CBED4338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11008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6946D-8211-43B3-AC70-B87992C523C4}" type="datetimeFigureOut">
              <a:rPr lang="hu-HU" smtClean="0"/>
              <a:t>2025.05.14.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9F81-0359-4E5E-8672-6E6CBED4338B}" type="slidenum">
              <a:rPr lang="hu-HU" smtClean="0"/>
              <a:t>‹#›</a:t>
            </a:fld>
            <a:endParaRPr lang="hu-H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000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6946D-8211-43B3-AC70-B87992C523C4}" type="datetimeFigureOut">
              <a:rPr lang="hu-HU" smtClean="0"/>
              <a:t>2025.05.14.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9F81-0359-4E5E-8672-6E6CBED4338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9925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6946D-8211-43B3-AC70-B87992C523C4}" type="datetimeFigureOut">
              <a:rPr lang="hu-HU" smtClean="0"/>
              <a:t>2025.05.14.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9F81-0359-4E5E-8672-6E6CBED4338B}" type="slidenum">
              <a:rPr lang="hu-HU" smtClean="0"/>
              <a:t>‹#›</a:t>
            </a:fld>
            <a:endParaRPr lang="hu-H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0825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6946D-8211-43B3-AC70-B87992C523C4}" type="datetimeFigureOut">
              <a:rPr lang="hu-HU" smtClean="0"/>
              <a:t>2025.05.14.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9F81-0359-4E5E-8672-6E6CBED4338B}" type="slidenum">
              <a:rPr lang="hu-HU" smtClean="0"/>
              <a:t>‹#›</a:t>
            </a:fld>
            <a:endParaRPr lang="hu-H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0359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6946D-8211-43B3-AC70-B87992C523C4}" type="datetimeFigureOut">
              <a:rPr lang="hu-HU" smtClean="0"/>
              <a:t>2025.05.14.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9F81-0359-4E5E-8672-6E6CBED4338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10066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6946D-8211-43B3-AC70-B87992C523C4}" type="datetimeFigureOut">
              <a:rPr lang="hu-HU" smtClean="0"/>
              <a:t>2025.05.14.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9F81-0359-4E5E-8672-6E6CBED4338B}" type="slidenum">
              <a:rPr lang="hu-HU" smtClean="0"/>
              <a:t>‹#›</a:t>
            </a:fld>
            <a:endParaRPr lang="hu-H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0315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6946D-8211-43B3-AC70-B87992C523C4}" type="datetimeFigureOut">
              <a:rPr lang="hu-HU" smtClean="0"/>
              <a:t>2025.05.14.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9F81-0359-4E5E-8672-6E6CBED4338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01378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6946D-8211-43B3-AC70-B87992C523C4}" type="datetimeFigureOut">
              <a:rPr lang="hu-HU" smtClean="0"/>
              <a:t>2025.05.14.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9F81-0359-4E5E-8672-6E6CBED4338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3533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6946D-8211-43B3-AC70-B87992C523C4}" type="datetimeFigureOut">
              <a:rPr lang="hu-HU" smtClean="0"/>
              <a:t>2025.05.14.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9F81-0359-4E5E-8672-6E6CBED4338B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061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6946D-8211-43B3-AC70-B87992C523C4}" type="datetimeFigureOut">
              <a:rPr lang="hu-HU" smtClean="0"/>
              <a:t>2025.05.14.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9F81-0359-4E5E-8672-6E6CBED4338B}" type="slidenum">
              <a:rPr lang="hu-HU" smtClean="0"/>
              <a:t>‹#›</a:t>
            </a:fld>
            <a:endParaRPr lang="hu-H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70352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6946D-8211-43B3-AC70-B87992C523C4}" type="datetimeFigureOut">
              <a:rPr lang="hu-HU" smtClean="0"/>
              <a:t>2025.05.14.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9F81-0359-4E5E-8672-6E6CBED4338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839261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6946D-8211-43B3-AC70-B87992C523C4}" type="datetimeFigureOut">
              <a:rPr lang="hu-HU" smtClean="0"/>
              <a:t>2025.05.14.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9F81-0359-4E5E-8672-6E6CBED4338B}" type="slidenum">
              <a:rPr lang="hu-HU" smtClean="0"/>
              <a:t>‹#›</a:t>
            </a:fld>
            <a:endParaRPr lang="hu-H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06882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6946D-8211-43B3-AC70-B87992C523C4}" type="datetimeFigureOut">
              <a:rPr lang="hu-HU" smtClean="0"/>
              <a:t>2025.05.14.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9F81-0359-4E5E-8672-6E6CBED4338B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39830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6946D-8211-43B3-AC70-B87992C523C4}" type="datetimeFigureOut">
              <a:rPr lang="hu-HU" smtClean="0"/>
              <a:t>2025.05.14.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9F81-0359-4E5E-8672-6E6CBED4338B}" type="slidenum">
              <a:rPr lang="hu-HU" smtClean="0"/>
              <a:t>‹#›</a:t>
            </a:fld>
            <a:endParaRPr lang="hu-H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88087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6946D-8211-43B3-AC70-B87992C523C4}" type="datetimeFigureOut">
              <a:rPr lang="hu-HU" smtClean="0"/>
              <a:t>2025.05.14.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9F81-0359-4E5E-8672-6E6CBED4338B}" type="slidenum">
              <a:rPr lang="hu-HU" smtClean="0"/>
              <a:t>‹#›</a:t>
            </a:fld>
            <a:endParaRPr lang="hu-H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0950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A56946D-8211-43B3-AC70-B87992C523C4}" type="datetimeFigureOut">
              <a:rPr lang="hu-HU" smtClean="0"/>
              <a:t>2025.05.14.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5859F81-0359-4E5E-8672-6E6CBED4338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62446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kobo.com/gr/en/ebook" TargetMode="External"/><Relationship Id="rId4" Type="http://schemas.openxmlformats.org/officeDocument/2006/relationships/hyperlink" Target="https://egyhazatyak.blog.hu/2010/06/02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2202485" y="1371600"/>
            <a:ext cx="7795493" cy="2743055"/>
          </a:xfrm>
        </p:spPr>
        <p:txBody>
          <a:bodyPr>
            <a:normAutofit fontScale="90000"/>
          </a:bodyPr>
          <a:lstStyle/>
          <a:p>
            <a:r>
              <a:rPr lang="hu-HU" sz="4000" b="1" dirty="0" smtClean="0"/>
              <a:t>A KERESZTÉNYEK ÉS SOKFÉLE IDENTITÁSUK A KÉSŐ ÓKORBAN</a:t>
            </a:r>
            <a:br>
              <a:rPr lang="hu-HU" sz="4000" b="1" dirty="0" smtClean="0"/>
            </a:br>
            <a:r>
              <a:rPr lang="hu-HU" sz="4000" b="1" dirty="0" smtClean="0"/>
              <a:t>ÉSZAK-AFRIKA</a:t>
            </a:r>
            <a:r>
              <a:rPr lang="hu-HU" sz="4000" b="1" smtClean="0"/>
              <a:t>, </a:t>
            </a:r>
            <a:r>
              <a:rPr lang="hu-HU" sz="4000" b="1" smtClean="0"/>
              <a:t>KR.U: </a:t>
            </a:r>
            <a:r>
              <a:rPr lang="hu-HU" sz="4000" b="1" dirty="0" smtClean="0"/>
              <a:t>200-450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u-HU" sz="4400" dirty="0" smtClean="0"/>
              <a:t>Tertullianus a teológus</a:t>
            </a:r>
            <a:endParaRPr lang="hu-HU" sz="4400" dirty="0"/>
          </a:p>
        </p:txBody>
      </p:sp>
    </p:spTree>
    <p:extLst>
      <p:ext uri="{BB962C8B-B14F-4D97-AF65-F5344CB8AC3E}">
        <p14:creationId xmlns:p14="http://schemas.microsoft.com/office/powerpoint/2010/main" val="2636861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872836" y="1094509"/>
            <a:ext cx="1048789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/>
              <a:t>Forrás</a:t>
            </a:r>
            <a:r>
              <a:rPr lang="hu-HU" sz="2800" dirty="0" smtClean="0"/>
              <a:t>: </a:t>
            </a:r>
            <a:r>
              <a:rPr lang="hu-HU" sz="2800" dirty="0" err="1" smtClean="0"/>
              <a:t>Éric</a:t>
            </a:r>
            <a:r>
              <a:rPr lang="hu-HU" sz="2800" dirty="0" smtClean="0"/>
              <a:t> </a:t>
            </a:r>
            <a:r>
              <a:rPr lang="hu-HU" sz="2800" dirty="0" err="1" smtClean="0"/>
              <a:t>Rebillard</a:t>
            </a:r>
            <a:r>
              <a:rPr lang="hu-HU" sz="2800" dirty="0" smtClean="0"/>
              <a:t>: </a:t>
            </a:r>
            <a:r>
              <a:rPr lang="en-US" sz="2800" dirty="0" smtClean="0"/>
              <a:t>CHRISTIANS AND</a:t>
            </a:r>
            <a:r>
              <a:rPr lang="hu-HU" sz="2800" dirty="0" smtClean="0"/>
              <a:t> </a:t>
            </a:r>
            <a:r>
              <a:rPr lang="en-US" sz="2800" dirty="0" smtClean="0"/>
              <a:t>THEIR MANY IDENTITIES</a:t>
            </a:r>
            <a:r>
              <a:rPr lang="hu-HU" sz="2800" dirty="0" smtClean="0"/>
              <a:t> </a:t>
            </a:r>
            <a:r>
              <a:rPr lang="en-US" sz="2800" dirty="0" smtClean="0"/>
              <a:t>IN LATE ANTIQUITY,</a:t>
            </a:r>
            <a:r>
              <a:rPr lang="hu-HU" sz="2800" dirty="0" smtClean="0"/>
              <a:t> </a:t>
            </a:r>
            <a:r>
              <a:rPr lang="en-US" sz="2800" dirty="0" smtClean="0"/>
              <a:t>NORTH AFRICA, 200–450 CE</a:t>
            </a:r>
            <a:r>
              <a:rPr lang="hu-HU" sz="2800" dirty="0" smtClean="0"/>
              <a:t> </a:t>
            </a:r>
          </a:p>
          <a:p>
            <a:pPr algn="just"/>
            <a:r>
              <a:rPr lang="hu-HU" sz="2800" b="1" dirty="0" smtClean="0"/>
              <a:t>Karthágó</a:t>
            </a:r>
            <a:r>
              <a:rPr lang="hu-HU" sz="2800" dirty="0" smtClean="0"/>
              <a:t> az </a:t>
            </a:r>
            <a:r>
              <a:rPr lang="hu-HU" sz="2800" dirty="0"/>
              <a:t>ókori világ nagy városa. Neve föníciai-pun nyelven </a:t>
            </a:r>
            <a:r>
              <a:rPr lang="hu-HU" sz="2800" dirty="0" smtClean="0"/>
              <a:t>„új város”. </a:t>
            </a:r>
            <a:r>
              <a:rPr lang="hu-HU" sz="2800" dirty="0" err="1"/>
              <a:t>Tíruszi</a:t>
            </a:r>
            <a:r>
              <a:rPr lang="hu-HU" sz="2800" dirty="0"/>
              <a:t> telepesek Kr. e. 814 k. </a:t>
            </a:r>
            <a:r>
              <a:rPr lang="hu-HU" sz="2800" dirty="0" smtClean="0"/>
              <a:t>alapították. A </a:t>
            </a:r>
            <a:r>
              <a:rPr lang="hu-HU" sz="2800" dirty="0"/>
              <a:t>pun háborúkban </a:t>
            </a:r>
            <a:r>
              <a:rPr lang="hu-HU" sz="2800" dirty="0" smtClean="0"/>
              <a:t>a </a:t>
            </a:r>
            <a:r>
              <a:rPr lang="hu-HU" sz="2800" dirty="0"/>
              <a:t>rómaiak </a:t>
            </a:r>
            <a:r>
              <a:rPr lang="hu-HU" sz="2800" dirty="0" smtClean="0"/>
              <a:t>elpusztították, </a:t>
            </a:r>
            <a:r>
              <a:rPr lang="hu-HU" sz="2800" dirty="0"/>
              <a:t>majd Augustus császár </a:t>
            </a:r>
            <a:r>
              <a:rPr lang="hu-HU" sz="2800" dirty="0" err="1" smtClean="0"/>
              <a:t>mrgalapította</a:t>
            </a:r>
            <a:r>
              <a:rPr lang="hu-HU" sz="2800" dirty="0" smtClean="0"/>
              <a:t> </a:t>
            </a:r>
            <a:r>
              <a:rPr lang="hu-HU" sz="2800" dirty="0"/>
              <a:t>Nova </a:t>
            </a:r>
            <a:r>
              <a:rPr lang="hu-HU" sz="2800" dirty="0" err="1" smtClean="0"/>
              <a:t>Carthagót</a:t>
            </a:r>
            <a:r>
              <a:rPr lang="hu-HU" sz="2800" dirty="0" smtClean="0"/>
              <a:t>. </a:t>
            </a:r>
            <a:r>
              <a:rPr lang="hu-HU" sz="2800" dirty="0"/>
              <a:t>A </a:t>
            </a:r>
            <a:r>
              <a:rPr lang="hu-HU" sz="2800" dirty="0" err="1" smtClean="0"/>
              <a:t>kereszténységség</a:t>
            </a:r>
            <a:r>
              <a:rPr lang="hu-HU" sz="2800" dirty="0" smtClean="0"/>
              <a:t> </a:t>
            </a:r>
            <a:r>
              <a:rPr lang="hu-HU" sz="2800" dirty="0"/>
              <a:t>itt honosodott meg, s </a:t>
            </a:r>
            <a:r>
              <a:rPr lang="hu-HU" sz="2800" dirty="0" smtClean="0"/>
              <a:t>lett </a:t>
            </a:r>
            <a:r>
              <a:rPr lang="hu-HU" sz="2800" dirty="0"/>
              <a:t>Afrika prímásának székhelye. </a:t>
            </a:r>
            <a:r>
              <a:rPr lang="hu-HU" sz="2800" dirty="0" smtClean="0"/>
              <a:t>Püspökei </a:t>
            </a:r>
            <a:r>
              <a:rPr lang="hu-HU" sz="2800" dirty="0"/>
              <a:t>Afrika </a:t>
            </a:r>
            <a:r>
              <a:rPr lang="hu-HU" sz="2800" dirty="0" err="1"/>
              <a:t>proconsularis</a:t>
            </a:r>
            <a:r>
              <a:rPr lang="hu-HU" sz="2800" dirty="0"/>
              <a:t> területén metropolitai ranggal rendelkeztek, s elnököltek a </a:t>
            </a:r>
            <a:r>
              <a:rPr lang="hu-HU" sz="2800" dirty="0" smtClean="0"/>
              <a:t>karthágói </a:t>
            </a:r>
            <a:r>
              <a:rPr lang="hu-HU" sz="2800" dirty="0"/>
              <a:t>zsinatokon. </a:t>
            </a:r>
            <a:endParaRPr lang="hu-HU" sz="2800" dirty="0" smtClean="0"/>
          </a:p>
          <a:p>
            <a:pPr algn="just"/>
            <a:r>
              <a:rPr lang="hu-HU" sz="2800" b="1" dirty="0" smtClean="0"/>
              <a:t>Nevezetes püspökei:</a:t>
            </a:r>
            <a:r>
              <a:rPr lang="hu-HU" sz="2800" dirty="0" smtClean="0"/>
              <a:t> Tertullianus,  </a:t>
            </a:r>
            <a:r>
              <a:rPr lang="hu-HU" sz="2800" dirty="0" err="1"/>
              <a:t>Agrippinus</a:t>
            </a:r>
            <a:r>
              <a:rPr lang="hu-HU" sz="2800" dirty="0"/>
              <a:t>, </a:t>
            </a:r>
            <a:r>
              <a:rPr lang="hu-HU" sz="2800" dirty="0" err="1" smtClean="0"/>
              <a:t>Donatus</a:t>
            </a:r>
            <a:r>
              <a:rPr lang="hu-HU" sz="2800" dirty="0"/>
              <a:t>, </a:t>
            </a:r>
            <a:r>
              <a:rPr lang="hu-HU" sz="2800" dirty="0" smtClean="0"/>
              <a:t>(</a:t>
            </a:r>
            <a:r>
              <a:rPr lang="hu-HU" sz="2800" dirty="0" err="1"/>
              <a:t>Szt</a:t>
            </a:r>
            <a:r>
              <a:rPr lang="hu-HU" sz="2800" dirty="0"/>
              <a:t>) Ciprián, </a:t>
            </a:r>
            <a:r>
              <a:rPr lang="hu-HU" sz="2800" dirty="0" err="1" smtClean="0"/>
              <a:t>Cecilianus</a:t>
            </a: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2713293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122218" y="748146"/>
            <a:ext cx="943494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800" dirty="0" err="1"/>
              <a:t>Quintus</a:t>
            </a:r>
            <a:r>
              <a:rPr lang="hu-HU" sz="2800" dirty="0"/>
              <a:t> </a:t>
            </a:r>
            <a:r>
              <a:rPr lang="hu-HU" sz="2800" dirty="0" err="1"/>
              <a:t>Septimius</a:t>
            </a:r>
            <a:r>
              <a:rPr lang="hu-HU" sz="2800" dirty="0"/>
              <a:t> </a:t>
            </a:r>
            <a:r>
              <a:rPr lang="hu-HU" sz="2800" dirty="0" err="1"/>
              <a:t>Florens</a:t>
            </a:r>
            <a:r>
              <a:rPr lang="hu-HU" sz="2800" dirty="0"/>
              <a:t> </a:t>
            </a:r>
            <a:r>
              <a:rPr lang="hu-HU" sz="2800" b="1" dirty="0"/>
              <a:t>Tertullianus</a:t>
            </a:r>
          </a:p>
          <a:p>
            <a:pPr algn="just"/>
            <a:r>
              <a:rPr lang="hu-HU" sz="2800" dirty="0" smtClean="0"/>
              <a:t>Születési </a:t>
            </a:r>
            <a:r>
              <a:rPr lang="hu-HU" sz="2800" dirty="0"/>
              <a:t>és halálozási dátumai bizonytalanok, de ismert, hogy </a:t>
            </a:r>
            <a:r>
              <a:rPr lang="hu-HU" sz="2800" b="1" dirty="0" err="1"/>
              <a:t>Septimius</a:t>
            </a:r>
            <a:r>
              <a:rPr lang="hu-HU" sz="2800" b="1" dirty="0"/>
              <a:t> </a:t>
            </a:r>
            <a:r>
              <a:rPr lang="hu-HU" sz="2800" b="1" dirty="0" err="1"/>
              <a:t>Severus</a:t>
            </a:r>
            <a:r>
              <a:rPr lang="hu-HU" sz="2800" b="1" dirty="0"/>
              <a:t> </a:t>
            </a:r>
            <a:r>
              <a:rPr lang="hu-HU" sz="2800" dirty="0"/>
              <a:t>(193–211) és </a:t>
            </a:r>
            <a:r>
              <a:rPr lang="hu-HU" sz="2800" b="1" dirty="0"/>
              <a:t>Caracalla</a:t>
            </a:r>
            <a:r>
              <a:rPr lang="hu-HU" sz="2800" dirty="0"/>
              <a:t> (211–217) uralkodása alatt írt. </a:t>
            </a:r>
            <a:r>
              <a:rPr lang="hu-HU" sz="2800" dirty="0" smtClean="0"/>
              <a:t>Karthágóban </a:t>
            </a:r>
            <a:r>
              <a:rPr lang="hu-HU" sz="2800" dirty="0"/>
              <a:t>született és </a:t>
            </a:r>
            <a:r>
              <a:rPr lang="hu-HU" sz="2800" dirty="0" smtClean="0"/>
              <a:t>ott </a:t>
            </a:r>
            <a:r>
              <a:rPr lang="hu-HU" sz="2800" dirty="0"/>
              <a:t>töltötte élete nagy részét. Nem keresztényként nevelkedett, de megtéréséről nincsenek részleteink. Írásai művelt emberre utalnak, és valószínűleg lovagi (</a:t>
            </a:r>
            <a:r>
              <a:rPr lang="hu-HU" sz="2800" dirty="0" err="1"/>
              <a:t>equestriánus</a:t>
            </a:r>
            <a:r>
              <a:rPr lang="hu-HU" sz="2800" dirty="0"/>
              <a:t>) rendű volt. </a:t>
            </a:r>
          </a:p>
          <a:p>
            <a:pPr algn="just"/>
            <a:r>
              <a:rPr lang="hu-HU" sz="2800" dirty="0" smtClean="0"/>
              <a:t>Tertullianus </a:t>
            </a:r>
            <a:r>
              <a:rPr lang="hu-HU" sz="2800" dirty="0"/>
              <a:t>a karthágói egyház </a:t>
            </a:r>
            <a:r>
              <a:rPr lang="hu-HU" sz="2800" dirty="0" err="1"/>
              <a:t>presbitere</a:t>
            </a:r>
            <a:r>
              <a:rPr lang="hu-HU" sz="2800" dirty="0"/>
              <a:t> volt. Ez a státusz nagyobb legitimációt biztosított számára, amikor a keresztényekhez szólt lelkipásztori és fegyelmi kérdésekben, bár már pusztán „</a:t>
            </a:r>
            <a:r>
              <a:rPr lang="hu-HU" sz="2800" i="1" dirty="0"/>
              <a:t>művelt írástudóként</a:t>
            </a:r>
            <a:r>
              <a:rPr lang="hu-HU" sz="2800" dirty="0"/>
              <a:t>” is bizonyos tekintéllyel rendelkezett.</a:t>
            </a:r>
          </a:p>
        </p:txBody>
      </p:sp>
    </p:spTree>
    <p:extLst>
      <p:ext uri="{BB962C8B-B14F-4D97-AF65-F5344CB8AC3E}">
        <p14:creationId xmlns:p14="http://schemas.microsoft.com/office/powerpoint/2010/main" val="4127032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692" y="1011383"/>
            <a:ext cx="3657600" cy="4668982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1128" y="1622713"/>
            <a:ext cx="3519054" cy="3157105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6941128" y="1149927"/>
            <a:ext cx="35190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/>
              <a:t>Tertullianus a megrögzött</a:t>
            </a:r>
            <a:endParaRPr lang="hu-HU" sz="2400" dirty="0"/>
          </a:p>
        </p:txBody>
      </p:sp>
      <p:sp>
        <p:nvSpPr>
          <p:cNvPr id="6" name="Szövegdoboz 5"/>
          <p:cNvSpPr txBox="1"/>
          <p:nvPr/>
        </p:nvSpPr>
        <p:spPr>
          <a:xfrm>
            <a:off x="5500254" y="4918363"/>
            <a:ext cx="60128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Képek forrása</a:t>
            </a:r>
            <a:r>
              <a:rPr lang="hu-HU" dirty="0"/>
              <a:t>: </a:t>
            </a:r>
            <a:endParaRPr lang="hu-HU" dirty="0" smtClean="0"/>
          </a:p>
          <a:p>
            <a:r>
              <a:rPr lang="hu-HU" dirty="0" smtClean="0">
                <a:hlinkClick r:id="rId4"/>
              </a:rPr>
              <a:t>https</a:t>
            </a:r>
            <a:r>
              <a:rPr lang="hu-HU" dirty="0">
                <a:hlinkClick r:id="rId4"/>
              </a:rPr>
              <a:t>://</a:t>
            </a:r>
            <a:r>
              <a:rPr lang="hu-HU" dirty="0" smtClean="0">
                <a:hlinkClick r:id="rId4"/>
              </a:rPr>
              <a:t>egyhazatyak.blog.hu/2010/06/02</a:t>
            </a:r>
            <a:endParaRPr lang="hu-HU" dirty="0" smtClean="0"/>
          </a:p>
          <a:p>
            <a:r>
              <a:rPr lang="hu-HU" dirty="0">
                <a:hlinkClick r:id="rId5"/>
              </a:rPr>
              <a:t>https://</a:t>
            </a:r>
            <a:r>
              <a:rPr lang="hu-HU" dirty="0" smtClean="0">
                <a:hlinkClick r:id="rId5"/>
              </a:rPr>
              <a:t>www.kobo.com/gr/en/ebook</a:t>
            </a:r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3351937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886692" y="803564"/>
            <a:ext cx="1036320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800" b="1" dirty="0" smtClean="0"/>
              <a:t>Személyes írásai (néhány</a:t>
            </a:r>
            <a:r>
              <a:rPr lang="hu-HU" sz="2800" b="1" i="1" dirty="0" smtClean="0"/>
              <a:t>):  </a:t>
            </a:r>
            <a:r>
              <a:rPr lang="hu-HU" sz="2800" i="1" dirty="0" smtClean="0"/>
              <a:t> De </a:t>
            </a:r>
            <a:r>
              <a:rPr lang="hu-HU" sz="2800" i="1" dirty="0" err="1" smtClean="0"/>
              <a:t>patientia</a:t>
            </a:r>
            <a:r>
              <a:rPr lang="hu-HU" sz="2800" i="1" dirty="0" smtClean="0"/>
              <a:t> </a:t>
            </a:r>
            <a:r>
              <a:rPr lang="hu-HU" sz="2800" dirty="0" smtClean="0"/>
              <a:t>(A türelemről), </a:t>
            </a:r>
            <a:r>
              <a:rPr lang="hu-HU" sz="2800" i="1" dirty="0" smtClean="0"/>
              <a:t>Ad </a:t>
            </a:r>
            <a:r>
              <a:rPr lang="hu-HU" sz="2800" i="1" dirty="0" err="1" smtClean="0"/>
              <a:t>uxorem</a:t>
            </a:r>
            <a:r>
              <a:rPr lang="hu-HU" sz="2800" i="1" dirty="0" smtClean="0"/>
              <a:t> </a:t>
            </a:r>
            <a:r>
              <a:rPr lang="hu-HU" sz="2800" dirty="0" smtClean="0"/>
              <a:t>(A feleségéhez), </a:t>
            </a:r>
            <a:r>
              <a:rPr lang="hu-HU" sz="2800" i="1" dirty="0" smtClean="0"/>
              <a:t>De </a:t>
            </a:r>
            <a:r>
              <a:rPr lang="hu-HU" sz="2800" i="1" dirty="0" err="1" smtClean="0"/>
              <a:t>exhortatione</a:t>
            </a:r>
            <a:r>
              <a:rPr lang="hu-HU" sz="2800" i="1" dirty="0" smtClean="0"/>
              <a:t> </a:t>
            </a:r>
            <a:r>
              <a:rPr lang="hu-HU" sz="2800" i="1" dirty="0" err="1" smtClean="0"/>
              <a:t>castitatis</a:t>
            </a:r>
            <a:r>
              <a:rPr lang="hu-HU" sz="2800" i="1" dirty="0" smtClean="0"/>
              <a:t> </a:t>
            </a:r>
            <a:r>
              <a:rPr lang="hu-HU" sz="2800" dirty="0" smtClean="0"/>
              <a:t>(Intés a tisztaságra), </a:t>
            </a:r>
            <a:r>
              <a:rPr lang="hu-HU" sz="2800" i="1" dirty="0" smtClean="0"/>
              <a:t>Ad </a:t>
            </a:r>
            <a:r>
              <a:rPr lang="hu-HU" sz="2800" i="1" dirty="0" err="1" smtClean="0"/>
              <a:t>nationes</a:t>
            </a:r>
            <a:r>
              <a:rPr lang="hu-HU" sz="2800" i="1" dirty="0" smtClean="0"/>
              <a:t> </a:t>
            </a:r>
            <a:r>
              <a:rPr lang="hu-HU" sz="2800" dirty="0" smtClean="0"/>
              <a:t>(A nemzetekhez) </a:t>
            </a:r>
          </a:p>
          <a:p>
            <a:pPr algn="just"/>
            <a:r>
              <a:rPr lang="hu-HU" sz="2800" b="1" dirty="0" smtClean="0"/>
              <a:t>Vitatkozó művei: </a:t>
            </a:r>
            <a:r>
              <a:rPr lang="hu-HU" sz="2800" i="1" dirty="0" err="1" smtClean="0"/>
              <a:t>Adversus</a:t>
            </a:r>
            <a:r>
              <a:rPr lang="hu-HU" sz="2800" i="1" dirty="0" smtClean="0"/>
              <a:t> </a:t>
            </a:r>
            <a:r>
              <a:rPr lang="hu-HU" sz="2800" i="1" dirty="0" err="1" smtClean="0"/>
              <a:t>Iudaeos</a:t>
            </a:r>
            <a:r>
              <a:rPr lang="hu-HU" sz="2800" i="1" dirty="0" smtClean="0"/>
              <a:t> </a:t>
            </a:r>
            <a:r>
              <a:rPr lang="hu-HU" sz="2800" dirty="0" smtClean="0"/>
              <a:t>(A zsidók ellen), </a:t>
            </a:r>
            <a:r>
              <a:rPr lang="hu-HU" sz="2800" i="1" dirty="0" err="1" smtClean="0"/>
              <a:t>Adversus</a:t>
            </a:r>
            <a:r>
              <a:rPr lang="hu-HU" sz="2800" i="1" dirty="0" smtClean="0"/>
              <a:t> </a:t>
            </a:r>
            <a:r>
              <a:rPr lang="hu-HU" sz="2800" i="1" dirty="0" err="1" smtClean="0"/>
              <a:t>Valentinianos</a:t>
            </a:r>
            <a:r>
              <a:rPr lang="hu-HU" sz="2800" i="1" dirty="0" smtClean="0"/>
              <a:t> </a:t>
            </a:r>
            <a:r>
              <a:rPr lang="hu-HU" sz="2800" dirty="0" smtClean="0"/>
              <a:t>(A </a:t>
            </a:r>
            <a:r>
              <a:rPr lang="hu-HU" sz="2800" dirty="0" err="1" smtClean="0"/>
              <a:t>valentinianusok</a:t>
            </a:r>
            <a:r>
              <a:rPr lang="hu-HU" sz="2800" dirty="0" smtClean="0"/>
              <a:t> ellen) </a:t>
            </a:r>
            <a:r>
              <a:rPr lang="hu-HU" sz="2800" i="1" dirty="0" smtClean="0"/>
              <a:t>De </a:t>
            </a:r>
            <a:r>
              <a:rPr lang="hu-HU" sz="2800" i="1" dirty="0" err="1" smtClean="0"/>
              <a:t>carne</a:t>
            </a:r>
            <a:r>
              <a:rPr lang="hu-HU" sz="2800" i="1" dirty="0" smtClean="0"/>
              <a:t> </a:t>
            </a:r>
            <a:r>
              <a:rPr lang="hu-HU" sz="2800" i="1" dirty="0" err="1" smtClean="0"/>
              <a:t>Christi</a:t>
            </a:r>
            <a:r>
              <a:rPr lang="hu-HU" sz="2800" i="1" dirty="0" smtClean="0"/>
              <a:t> </a:t>
            </a:r>
            <a:r>
              <a:rPr lang="hu-HU" sz="2800" dirty="0" smtClean="0"/>
              <a:t>(Krisztus testéről), </a:t>
            </a:r>
            <a:r>
              <a:rPr lang="hu-HU" sz="2800" i="1" dirty="0" err="1" smtClean="0"/>
              <a:t>Adversus</a:t>
            </a:r>
            <a:r>
              <a:rPr lang="hu-HU" sz="2800" i="1" dirty="0" smtClean="0"/>
              <a:t> </a:t>
            </a:r>
            <a:r>
              <a:rPr lang="hu-HU" sz="2800" i="1" dirty="0" err="1" smtClean="0"/>
              <a:t>Marcionemet</a:t>
            </a:r>
            <a:r>
              <a:rPr lang="hu-HU" sz="2800" i="1" dirty="0" smtClean="0"/>
              <a:t> </a:t>
            </a:r>
            <a:r>
              <a:rPr lang="hu-HU" sz="2800" dirty="0" smtClean="0"/>
              <a:t>(Markion ellen)</a:t>
            </a:r>
          </a:p>
          <a:p>
            <a:pPr algn="just"/>
            <a:r>
              <a:rPr lang="hu-HU" sz="2800" b="1" dirty="0" smtClean="0"/>
              <a:t>Tanító írásai. </a:t>
            </a:r>
            <a:r>
              <a:rPr lang="hu-HU" sz="2800" dirty="0" smtClean="0"/>
              <a:t> </a:t>
            </a:r>
            <a:r>
              <a:rPr lang="hu-HU" sz="2800" i="1" dirty="0" smtClean="0"/>
              <a:t>De </a:t>
            </a:r>
            <a:r>
              <a:rPr lang="hu-HU" sz="2800" i="1" dirty="0" err="1" smtClean="0"/>
              <a:t>anima</a:t>
            </a:r>
            <a:r>
              <a:rPr lang="hu-HU" sz="2800" i="1" dirty="0" smtClean="0"/>
              <a:t> </a:t>
            </a:r>
            <a:r>
              <a:rPr lang="hu-HU" sz="2800" dirty="0" smtClean="0"/>
              <a:t>(A lélekről), </a:t>
            </a:r>
            <a:r>
              <a:rPr lang="hu-HU" sz="2800" i="1" dirty="0" smtClean="0"/>
              <a:t>De </a:t>
            </a:r>
            <a:r>
              <a:rPr lang="hu-HU" sz="2800" i="1" dirty="0" err="1" smtClean="0"/>
              <a:t>resurrectione</a:t>
            </a:r>
            <a:r>
              <a:rPr lang="hu-HU" sz="2800" i="1" dirty="0" smtClean="0"/>
              <a:t> </a:t>
            </a:r>
            <a:r>
              <a:rPr lang="hu-HU" sz="2800" dirty="0" smtClean="0"/>
              <a:t>(A feltámadásról), </a:t>
            </a:r>
            <a:r>
              <a:rPr lang="hu-HU" sz="2800" i="1" dirty="0" smtClean="0"/>
              <a:t>De </a:t>
            </a:r>
            <a:r>
              <a:rPr lang="hu-HU" sz="2800" i="1" dirty="0" err="1" smtClean="0"/>
              <a:t>oratione</a:t>
            </a:r>
            <a:r>
              <a:rPr lang="hu-HU" sz="2800" dirty="0" smtClean="0"/>
              <a:t> (Az imádságról), </a:t>
            </a:r>
            <a:r>
              <a:rPr lang="hu-HU" sz="2800" i="1" dirty="0" smtClean="0"/>
              <a:t>De </a:t>
            </a:r>
            <a:r>
              <a:rPr lang="hu-HU" sz="2800" i="1" dirty="0" err="1" smtClean="0"/>
              <a:t>baptismo</a:t>
            </a:r>
            <a:r>
              <a:rPr lang="hu-HU" sz="2800" i="1" dirty="0" smtClean="0"/>
              <a:t> </a:t>
            </a:r>
            <a:r>
              <a:rPr lang="hu-HU" sz="2800" dirty="0" smtClean="0"/>
              <a:t>(A keresztségről), </a:t>
            </a:r>
            <a:r>
              <a:rPr lang="hu-HU" sz="2800" i="1" dirty="0" smtClean="0"/>
              <a:t>De </a:t>
            </a:r>
            <a:r>
              <a:rPr lang="hu-HU" sz="2800" i="1" dirty="0" err="1" smtClean="0"/>
              <a:t>spectaculis</a:t>
            </a:r>
            <a:r>
              <a:rPr lang="hu-HU" sz="2800" i="1" dirty="0" smtClean="0"/>
              <a:t> </a:t>
            </a:r>
            <a:r>
              <a:rPr lang="hu-HU" sz="2800" dirty="0" smtClean="0"/>
              <a:t>(A látványosságokról), </a:t>
            </a:r>
            <a:r>
              <a:rPr lang="hu-HU" sz="2800" i="1" dirty="0" smtClean="0"/>
              <a:t>De </a:t>
            </a:r>
            <a:r>
              <a:rPr lang="hu-HU" sz="2800" i="1" dirty="0" err="1" smtClean="0"/>
              <a:t>idololatria</a:t>
            </a:r>
            <a:r>
              <a:rPr lang="hu-HU" sz="2800" i="1" dirty="0" smtClean="0"/>
              <a:t> </a:t>
            </a:r>
            <a:r>
              <a:rPr lang="hu-HU" sz="2800" dirty="0" smtClean="0"/>
              <a:t>(A bálványimádásról) </a:t>
            </a:r>
            <a:r>
              <a:rPr lang="hu-HU" sz="2800" i="1" dirty="0" smtClean="0"/>
              <a:t>De </a:t>
            </a:r>
            <a:r>
              <a:rPr lang="hu-HU" sz="2800" i="1" dirty="0" err="1" smtClean="0"/>
              <a:t>cultu</a:t>
            </a:r>
            <a:r>
              <a:rPr lang="hu-HU" sz="2800" i="1" dirty="0" smtClean="0"/>
              <a:t> </a:t>
            </a:r>
            <a:r>
              <a:rPr lang="hu-HU" sz="2800" i="1" dirty="0" err="1" smtClean="0"/>
              <a:t>feminarum</a:t>
            </a:r>
            <a:r>
              <a:rPr lang="hu-HU" sz="2800" i="1" dirty="0" smtClean="0"/>
              <a:t> </a:t>
            </a:r>
            <a:r>
              <a:rPr lang="hu-HU" sz="2800" dirty="0" smtClean="0"/>
              <a:t>(Az asszonyi cicomáról), </a:t>
            </a:r>
            <a:r>
              <a:rPr lang="hu-HU" sz="2800" i="1" dirty="0" smtClean="0"/>
              <a:t>De </a:t>
            </a:r>
            <a:r>
              <a:rPr lang="hu-HU" sz="2800" i="1" dirty="0" err="1" smtClean="0"/>
              <a:t>virginibus</a:t>
            </a:r>
            <a:r>
              <a:rPr lang="hu-HU" sz="2800" i="1" dirty="0" smtClean="0"/>
              <a:t> </a:t>
            </a:r>
            <a:r>
              <a:rPr lang="hu-HU" sz="2800" i="1" dirty="0" err="1" smtClean="0"/>
              <a:t>velandis</a:t>
            </a:r>
            <a:r>
              <a:rPr lang="hu-HU" sz="2800" i="1" dirty="0" smtClean="0"/>
              <a:t> </a:t>
            </a:r>
            <a:r>
              <a:rPr lang="hu-HU" sz="2800" dirty="0" smtClean="0"/>
              <a:t>(A szüzek fátyláról) </a:t>
            </a:r>
          </a:p>
          <a:p>
            <a:pPr algn="just"/>
            <a:r>
              <a:rPr lang="hu-HU" sz="2800" b="1" dirty="0" err="1" smtClean="0"/>
              <a:t>Montanista</a:t>
            </a:r>
            <a:r>
              <a:rPr lang="hu-HU" sz="2800" b="1" dirty="0" smtClean="0"/>
              <a:t> művei. </a:t>
            </a:r>
          </a:p>
          <a:p>
            <a:pPr algn="just"/>
            <a:r>
              <a:rPr lang="hu-HU" sz="2800" i="1" dirty="0" smtClean="0"/>
              <a:t>De </a:t>
            </a:r>
            <a:r>
              <a:rPr lang="hu-HU" sz="2800" i="1" dirty="0" err="1" smtClean="0"/>
              <a:t>jejunio</a:t>
            </a:r>
            <a:r>
              <a:rPr lang="hu-HU" sz="2800" i="1" dirty="0" smtClean="0"/>
              <a:t> </a:t>
            </a:r>
            <a:r>
              <a:rPr lang="hu-HU" sz="2800" i="1" dirty="0" err="1" smtClean="0"/>
              <a:t>adversus</a:t>
            </a:r>
            <a:r>
              <a:rPr lang="hu-HU" sz="2800" i="1" dirty="0" smtClean="0"/>
              <a:t> </a:t>
            </a:r>
            <a:r>
              <a:rPr lang="hu-HU" sz="2800" i="1" dirty="0" err="1" smtClean="0"/>
              <a:t>psychicos</a:t>
            </a:r>
            <a:r>
              <a:rPr lang="hu-HU" sz="2800" i="1" dirty="0" smtClean="0"/>
              <a:t> </a:t>
            </a:r>
            <a:r>
              <a:rPr lang="hu-HU" sz="2800" dirty="0" smtClean="0"/>
              <a:t>(A böjtről), </a:t>
            </a:r>
            <a:r>
              <a:rPr lang="hu-HU" sz="2800" i="1" dirty="0" smtClean="0"/>
              <a:t>De </a:t>
            </a:r>
            <a:r>
              <a:rPr lang="hu-HU" sz="2800" i="1" dirty="0" err="1" smtClean="0"/>
              <a:t>pudititia</a:t>
            </a:r>
            <a:r>
              <a:rPr lang="hu-HU" sz="2800" i="1" dirty="0" smtClean="0"/>
              <a:t> </a:t>
            </a:r>
            <a:r>
              <a:rPr lang="hu-HU" sz="2800" dirty="0" smtClean="0"/>
              <a:t>(A tisztaságról) </a:t>
            </a:r>
          </a:p>
          <a:p>
            <a:pPr algn="just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09340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946" y="831272"/>
            <a:ext cx="5347854" cy="3241964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1149927" y="4391891"/>
            <a:ext cx="51261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/>
              <a:t>Forrás: https</a:t>
            </a:r>
            <a:r>
              <a:rPr lang="hu-HU" sz="2000" dirty="0"/>
              <a:t>://</a:t>
            </a:r>
            <a:r>
              <a:rPr lang="hu-HU" sz="2000" dirty="0" smtClean="0"/>
              <a:t>www.christianity.com/church/church-history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1972" y="665638"/>
            <a:ext cx="3025919" cy="4741916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6889822" y="5407554"/>
            <a:ext cx="4170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/>
              <a:t>https://hu.wikipedia.org/wiki/Quintus_Septimius_Florens_Tertullianus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41092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983672" y="858981"/>
            <a:ext cx="1004454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dirty="0"/>
              <a:t>A 2. századi Karthágó lakosságát nagyjából 70 000 főre </a:t>
            </a:r>
            <a:r>
              <a:rPr lang="hu-HU" sz="2400" dirty="0" smtClean="0"/>
              <a:t>becsülik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dirty="0" smtClean="0"/>
              <a:t>A </a:t>
            </a:r>
            <a:r>
              <a:rPr lang="hu-HU" sz="2400" dirty="0"/>
              <a:t>keresztények a Római Birodalom teljes városi és nagyvárosi lakosságának </a:t>
            </a:r>
            <a:r>
              <a:rPr lang="hu-HU" sz="2400" dirty="0" err="1"/>
              <a:t>egyharmincadát</a:t>
            </a:r>
            <a:r>
              <a:rPr lang="hu-HU" sz="2400" dirty="0"/>
              <a:t> tették ki. </a:t>
            </a:r>
            <a:endParaRPr lang="hu-HU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dirty="0" err="1" smtClean="0"/>
              <a:t>Karthagóban</a:t>
            </a:r>
            <a:r>
              <a:rPr lang="hu-HU" sz="2400" dirty="0" smtClean="0"/>
              <a:t> 200 </a:t>
            </a:r>
            <a:r>
              <a:rPr lang="hu-HU" sz="2400" dirty="0"/>
              <a:t>körül kevesebb mint 2500 kereszténnyel számolhatunk. </a:t>
            </a:r>
            <a:endParaRPr lang="hu-HU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dirty="0"/>
              <a:t>E</a:t>
            </a:r>
            <a:r>
              <a:rPr lang="hu-HU" sz="2400" dirty="0" smtClean="0"/>
              <a:t>z </a:t>
            </a:r>
            <a:r>
              <a:rPr lang="hu-HU" sz="2400" dirty="0"/>
              <a:t>a szám rendkívül alacsony, </a:t>
            </a:r>
            <a:r>
              <a:rPr lang="hu-HU" sz="2400" dirty="0" smtClean="0"/>
              <a:t>nem </a:t>
            </a:r>
            <a:r>
              <a:rPr lang="hu-HU" sz="2400" dirty="0"/>
              <a:t>tükrözi a teljes valóságot. </a:t>
            </a:r>
            <a:r>
              <a:rPr lang="hu-HU" sz="2400" dirty="0" smtClean="0"/>
              <a:t>Tertullianus arra </a:t>
            </a:r>
            <a:r>
              <a:rPr lang="hu-HU" sz="2400" dirty="0"/>
              <a:t>figyelmeztet, hogy a keresztények üldözése pusztító hatással lenne Karthágóra, mivel „</a:t>
            </a:r>
            <a:r>
              <a:rPr lang="hu-HU" sz="2400" i="1" dirty="0"/>
              <a:t>mindenki felismerné közöttük rokonait és barátait</a:t>
            </a:r>
            <a:r>
              <a:rPr lang="hu-HU" sz="2400" dirty="0" smtClean="0"/>
              <a:t>”.</a:t>
            </a:r>
            <a:endParaRPr lang="hu-HU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dirty="0" smtClean="0"/>
              <a:t>Több</a:t>
            </a:r>
            <a:r>
              <a:rPr lang="hu-HU" sz="2400" dirty="0"/>
              <a:t>, egymástól független keresztény közösség létezett, amelyek ugyanakkor közös egyházi hovatartozást éreztek.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dirty="0" smtClean="0"/>
              <a:t>Létezett </a:t>
            </a:r>
            <a:r>
              <a:rPr lang="hu-HU" sz="2400" dirty="0"/>
              <a:t>a püspökökből, presbiterekből és diakónusokból álló egyházi </a:t>
            </a:r>
            <a:r>
              <a:rPr lang="hu-HU" sz="2400" dirty="0" smtClean="0"/>
              <a:t>hierarchia. Nem egyetlen </a:t>
            </a:r>
            <a:r>
              <a:rPr lang="hu-HU" sz="2400" dirty="0"/>
              <a:t>püspök </a:t>
            </a:r>
            <a:r>
              <a:rPr lang="hu-HU" sz="2400" dirty="0" smtClean="0"/>
              <a:t>irányította </a:t>
            </a:r>
            <a:r>
              <a:rPr lang="hu-HU" sz="2400" dirty="0"/>
              <a:t>az összes karthágói </a:t>
            </a:r>
            <a:r>
              <a:rPr lang="hu-HU" sz="2400" dirty="0" smtClean="0"/>
              <a:t>keresztényt, </a:t>
            </a:r>
            <a:r>
              <a:rPr lang="hu-HU" sz="2400" dirty="0" err="1" smtClean="0"/>
              <a:t>Cipriánus</a:t>
            </a:r>
            <a:r>
              <a:rPr lang="hu-HU" sz="2400" dirty="0" smtClean="0"/>
              <a:t> </a:t>
            </a:r>
            <a:r>
              <a:rPr lang="hu-HU" sz="2400" dirty="0"/>
              <a:t>előtt: egy bizonyos </a:t>
            </a:r>
            <a:r>
              <a:rPr lang="hu-HU" sz="2400" dirty="0" err="1"/>
              <a:t>Optatus</a:t>
            </a:r>
            <a:r>
              <a:rPr lang="hu-HU" sz="2400" dirty="0"/>
              <a:t> szerepel a </a:t>
            </a:r>
            <a:r>
              <a:rPr lang="hu-HU" sz="2400" i="1" dirty="0" err="1"/>
              <a:t>Passio</a:t>
            </a:r>
            <a:r>
              <a:rPr lang="hu-HU" sz="2400" i="1" dirty="0"/>
              <a:t> </a:t>
            </a:r>
            <a:r>
              <a:rPr lang="hu-HU" sz="2400" i="1" dirty="0" err="1" smtClean="0"/>
              <a:t>Perpetuae</a:t>
            </a:r>
            <a:r>
              <a:rPr lang="hu-HU" sz="2400" dirty="0" err="1" smtClean="0"/>
              <a:t>-ben</a:t>
            </a:r>
            <a:r>
              <a:rPr lang="hu-HU" sz="2400" dirty="0"/>
              <a:t>, míg </a:t>
            </a:r>
            <a:r>
              <a:rPr lang="hu-HU" sz="2400" dirty="0" err="1"/>
              <a:t>Cipriánus</a:t>
            </a:r>
            <a:r>
              <a:rPr lang="hu-HU" sz="2400" dirty="0"/>
              <a:t> egy </a:t>
            </a:r>
            <a:r>
              <a:rPr lang="hu-HU" sz="2400" dirty="0" err="1"/>
              <a:t>Agrippinusról</a:t>
            </a:r>
            <a:r>
              <a:rPr lang="hu-HU" sz="2400" dirty="0"/>
              <a:t> tesz említést egy valószínűleg 230 körül tartott zsinattal kapcsolatban.</a:t>
            </a:r>
          </a:p>
        </p:txBody>
      </p:sp>
    </p:spTree>
    <p:extLst>
      <p:ext uri="{BB962C8B-B14F-4D97-AF65-F5344CB8AC3E}">
        <p14:creationId xmlns:p14="http://schemas.microsoft.com/office/powerpoint/2010/main" val="1163539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858981" y="678873"/>
            <a:ext cx="10030692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/>
              <a:t>Kik voltak a keresztények?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800" i="1" dirty="0" smtClean="0"/>
              <a:t>De </a:t>
            </a:r>
            <a:r>
              <a:rPr lang="hu-HU" sz="2800" i="1" dirty="0" err="1"/>
              <a:t>corona</a:t>
            </a:r>
            <a:r>
              <a:rPr lang="hu-HU" sz="2800" i="1" dirty="0"/>
              <a:t> </a:t>
            </a:r>
            <a:r>
              <a:rPr lang="hu-HU" sz="2800" i="1" dirty="0" err="1"/>
              <a:t>militis</a:t>
            </a:r>
            <a:r>
              <a:rPr lang="hu-HU" sz="2800" i="1" dirty="0"/>
              <a:t> </a:t>
            </a:r>
            <a:r>
              <a:rPr lang="hu-HU" sz="2800" dirty="0"/>
              <a:t>című művében </a:t>
            </a:r>
            <a:r>
              <a:rPr lang="hu-HU" sz="2800" dirty="0" smtClean="0"/>
              <a:t>egyértelműen </a:t>
            </a:r>
            <a:r>
              <a:rPr lang="hu-HU" sz="2800" dirty="0"/>
              <a:t>a keresztények közé sorolja a </a:t>
            </a:r>
            <a:r>
              <a:rPr lang="hu-HU" sz="2800" dirty="0" err="1"/>
              <a:t>katekumeneket</a:t>
            </a:r>
            <a:r>
              <a:rPr lang="hu-HU" sz="2800" dirty="0"/>
              <a:t> is.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800" dirty="0" smtClean="0"/>
              <a:t>Nem </a:t>
            </a:r>
            <a:r>
              <a:rPr lang="hu-HU" sz="2800" dirty="0"/>
              <a:t>találunk világos különbségtételt a keresztény tagság különböző fokozatai között, úgy tűnik, hogy a keresztény közösséghez való tartozás </a:t>
            </a:r>
            <a:r>
              <a:rPr lang="hu-HU" sz="2800" dirty="0" smtClean="0"/>
              <a:t>a </a:t>
            </a:r>
            <a:r>
              <a:rPr lang="hu-HU" sz="2800" dirty="0" err="1"/>
              <a:t>katekumenek</a:t>
            </a:r>
            <a:r>
              <a:rPr lang="hu-HU" sz="2800" dirty="0"/>
              <a:t> sorába való felvétellel elkezdődött.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800" dirty="0"/>
              <a:t>Nem említ semmilyen konkrét szertartást vagy előzetes vizsgálatot, de </a:t>
            </a:r>
            <a:r>
              <a:rPr lang="hu-HU" sz="2800" dirty="0" smtClean="0"/>
              <a:t>ez nem </a:t>
            </a:r>
            <a:r>
              <a:rPr lang="hu-HU" sz="2800" dirty="0"/>
              <a:t>jelenti azt, hogy ilyen szertartás vagy szűrés ne létezett volna.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800" dirty="0"/>
              <a:t>Tertullianus azt javasolja, hogy a gyermekeknek és a házasság előtt álló fiataloknak ne adják meg túl könnyen a keresztséget </a:t>
            </a:r>
            <a:r>
              <a:rPr lang="hu-HU" sz="2800" dirty="0" smtClean="0"/>
              <a:t>, </a:t>
            </a:r>
            <a:r>
              <a:rPr lang="hu-HU" sz="2800" dirty="0"/>
              <a:t>és hangsúlyozza, hogy jobb elhalasztani a keresztséget, mint elhamarkodottan elfogadni </a:t>
            </a:r>
            <a:r>
              <a:rPr lang="hu-HU" sz="2800" dirty="0" smtClean="0"/>
              <a:t>azt.</a:t>
            </a:r>
            <a:endParaRPr lang="hu-HU" sz="2800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01106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011382" y="1094509"/>
            <a:ext cx="9961418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/>
              <a:t>A tagság </a:t>
            </a:r>
            <a:r>
              <a:rPr lang="hu-HU" sz="2400" b="1" dirty="0" smtClean="0"/>
              <a:t>fenntartása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i="1" dirty="0"/>
              <a:t>Ad </a:t>
            </a:r>
            <a:r>
              <a:rPr lang="hu-HU" sz="2400" i="1" dirty="0" err="1"/>
              <a:t>uxorem</a:t>
            </a:r>
            <a:r>
              <a:rPr lang="hu-HU" sz="2400" i="1" dirty="0"/>
              <a:t> </a:t>
            </a:r>
            <a:r>
              <a:rPr lang="hu-HU" sz="2400" dirty="0"/>
              <a:t>második könyvében megemlíti a „hívők áhítatos gyakorlatait és kötelességeit</a:t>
            </a:r>
            <a:r>
              <a:rPr lang="hu-HU" sz="2400" dirty="0" smtClean="0"/>
              <a:t>”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dirty="0"/>
              <a:t>Pl. a böjtölés, valamilyen jótékonysági tevékenységben való részvétel, a húsvéti virrasztás </a:t>
            </a:r>
            <a:r>
              <a:rPr lang="hu-HU" sz="2400" dirty="0" smtClean="0"/>
              <a:t>stb.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dirty="0" smtClean="0"/>
              <a:t>A </a:t>
            </a:r>
            <a:r>
              <a:rPr lang="hu-HU" sz="2400" dirty="0"/>
              <a:t>püspök elismerése egy adott személy keresztényként való elfogadásáról, amely magában foglalta az engedélyt a keresztény közösségi összejöveteleken való részvételre </a:t>
            </a:r>
            <a:r>
              <a:rPr lang="hu-HU" sz="2400" dirty="0" smtClean="0"/>
              <a:t>is.</a:t>
            </a:r>
          </a:p>
          <a:p>
            <a:pPr algn="just"/>
            <a:r>
              <a:rPr lang="hu-HU" sz="2400" b="1" dirty="0" smtClean="0"/>
              <a:t>Elveszítése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dirty="0" smtClean="0"/>
              <a:t>Egy súlyos bűn elkövetése- vezeklés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dirty="0" smtClean="0"/>
              <a:t>Több súlyos bűnt elkövetők- bűnbűnók sorában maradtak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dirty="0" smtClean="0"/>
              <a:t>Tertullianus- </a:t>
            </a:r>
            <a:r>
              <a:rPr lang="hu-HU" sz="2400" i="1" dirty="0" err="1" smtClean="0"/>
              <a:t>Apologeticum</a:t>
            </a:r>
            <a:r>
              <a:rPr lang="hu-HU" sz="2400" dirty="0" smtClean="0"/>
              <a:t> </a:t>
            </a:r>
            <a:r>
              <a:rPr lang="hu-HU" sz="2400" dirty="0"/>
              <a:t>című művében  a bűnösök teljes mértékben ki vannak zárva a kereszténységből</a:t>
            </a:r>
            <a:endParaRPr lang="hu-HU" sz="2400" dirty="0" smtClean="0"/>
          </a:p>
          <a:p>
            <a:endParaRPr lang="hu-HU" sz="2400" b="1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95996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1108363" y="928255"/>
            <a:ext cx="1009996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400" b="1" dirty="0"/>
              <a:t>Külsőségek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dirty="0"/>
              <a:t>Egyetlen pogány szerző sem támadja a keresztényeket sajátos kinézetük vagy beszédmódjuk </a:t>
            </a:r>
            <a:r>
              <a:rPr lang="hu-HU" sz="2400" dirty="0" smtClean="0"/>
              <a:t>miatt.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dirty="0"/>
              <a:t>A keresztény nevek elterjedése lassú folyamat volt, és a korabeli epigráfiai anyag még nem tükrözte ezt</a:t>
            </a:r>
            <a:r>
              <a:rPr lang="hu-HU" sz="2400" dirty="0" smtClean="0"/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dirty="0" smtClean="0"/>
              <a:t>Több </a:t>
            </a:r>
            <a:r>
              <a:rPr lang="hu-HU" sz="2400" dirty="0"/>
              <a:t>írása is említi, hogy a keresztény közösség, amelyhez tartozott, rendelkezett egy </a:t>
            </a:r>
            <a:r>
              <a:rPr lang="hu-HU" sz="2400" dirty="0" smtClean="0"/>
              <a:t>találkozóhellyel.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dirty="0" smtClean="0"/>
              <a:t>Az </a:t>
            </a:r>
            <a:r>
              <a:rPr lang="hu-HU" sz="2400" dirty="0"/>
              <a:t>épületet kívülállók, különösen a helyi és császári hatóságok ismerték. Így az </a:t>
            </a:r>
            <a:r>
              <a:rPr lang="hu-HU" sz="2400" i="1" dirty="0" err="1"/>
              <a:t>Apologeticum</a:t>
            </a:r>
            <a:r>
              <a:rPr lang="hu-HU" sz="2400" dirty="0" err="1"/>
              <a:t>-ban</a:t>
            </a:r>
            <a:r>
              <a:rPr lang="hu-HU" sz="2400" dirty="0"/>
              <a:t> azt írja: „</a:t>
            </a:r>
            <a:r>
              <a:rPr lang="hu-HU" sz="2400" i="1" dirty="0"/>
              <a:t>Minden nap ostrom alatt állunk; minden nap árulnak el </a:t>
            </a:r>
            <a:r>
              <a:rPr lang="hu-HU" sz="2400" i="1" dirty="0" smtClean="0"/>
              <a:t>minket”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i="1" dirty="0"/>
              <a:t>De fuga </a:t>
            </a:r>
            <a:r>
              <a:rPr lang="hu-HU" sz="2400" i="1" dirty="0" err="1"/>
              <a:t>persecutionis</a:t>
            </a:r>
            <a:r>
              <a:rPr lang="hu-HU" sz="2400" dirty="0" err="1"/>
              <a:t>-ban</a:t>
            </a:r>
            <a:r>
              <a:rPr lang="hu-HU" sz="2400" dirty="0"/>
              <a:t>: </a:t>
            </a:r>
            <a:r>
              <a:rPr lang="hu-HU" sz="2400" dirty="0" smtClean="0"/>
              <a:t>„</a:t>
            </a:r>
            <a:r>
              <a:rPr lang="hu-HU" sz="2400" i="1" dirty="0"/>
              <a:t>Mivel rendezetlenül gyülekezünk, ugyanabban az időpontban, és nagy számban özönlünk a templomba, a pogányok érdeklődni kezdenek irántunk, és attól félünk, hogy felháborodnak miattunk</a:t>
            </a:r>
            <a:r>
              <a:rPr lang="hu-HU" sz="2400" i="1" dirty="0" smtClean="0"/>
              <a:t>”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4204150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928255" y="817419"/>
            <a:ext cx="10113818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600" dirty="0" smtClean="0"/>
              <a:t>Kétféle </a:t>
            </a:r>
            <a:r>
              <a:rPr lang="hu-HU" sz="2600" dirty="0"/>
              <a:t>keresztény összejövetel zajlott Kartágóban: egy </a:t>
            </a:r>
            <a:r>
              <a:rPr lang="hu-HU" sz="2600" b="1" dirty="0"/>
              <a:t>napi reggeli </a:t>
            </a:r>
            <a:r>
              <a:rPr lang="hu-HU" sz="2600" dirty="0"/>
              <a:t>találkozó és egy </a:t>
            </a:r>
            <a:r>
              <a:rPr lang="hu-HU" sz="2600" b="1" dirty="0"/>
              <a:t>heti esti </a:t>
            </a:r>
            <a:r>
              <a:rPr lang="hu-HU" sz="2600" dirty="0" smtClean="0"/>
              <a:t>találkozó</a:t>
            </a:r>
          </a:p>
          <a:p>
            <a:pPr algn="just"/>
            <a:r>
              <a:rPr lang="hu-HU" sz="2600" dirty="0"/>
              <a:t>A fő liturgikus esemény egyértelműen a heti esti összejövetel, az úgynevezett </a:t>
            </a:r>
            <a:r>
              <a:rPr lang="hu-HU" sz="2600" b="1" dirty="0"/>
              <a:t>agapé</a:t>
            </a:r>
            <a:r>
              <a:rPr lang="hu-HU" sz="2600" dirty="0"/>
              <a:t>, amelyet a </a:t>
            </a:r>
            <a:r>
              <a:rPr lang="hu-HU" sz="2600" i="1" dirty="0" err="1"/>
              <a:t>Apologeticum</a:t>
            </a:r>
            <a:r>
              <a:rPr lang="hu-HU" sz="2600" i="1" dirty="0"/>
              <a:t> </a:t>
            </a:r>
            <a:r>
              <a:rPr lang="hu-HU" sz="2600" dirty="0" smtClean="0"/>
              <a:t>ír </a:t>
            </a:r>
            <a:r>
              <a:rPr lang="hu-HU" sz="2600" dirty="0"/>
              <a:t>le: „</a:t>
            </a:r>
            <a:r>
              <a:rPr lang="hu-HU" sz="2600" i="1" dirty="0"/>
              <a:t>Vacsoránk elnevezésében rejlik az alapelve; görög nevén szeretetnek hívjuk... Nem dőlünk hátra, amíg először imádkozva nem ízleltük meg az Istent. Csak annyit eszünk, amennyi elég a jóllakottsághoz; csak annyit iszunk, amennyi a szerény szükségletet kielégíti... Az imádság hasonló módon zárja le a lakomát</a:t>
            </a:r>
            <a:r>
              <a:rPr lang="hu-HU" sz="2600" dirty="0" smtClean="0"/>
              <a:t>”. </a:t>
            </a:r>
          </a:p>
          <a:p>
            <a:pPr algn="just"/>
            <a:r>
              <a:rPr lang="hu-HU" sz="2600" i="1" dirty="0"/>
              <a:t>Ad </a:t>
            </a:r>
            <a:r>
              <a:rPr lang="hu-HU" sz="2600" i="1" dirty="0" err="1"/>
              <a:t>uxorem</a:t>
            </a:r>
            <a:r>
              <a:rPr lang="hu-HU" sz="2600" i="1" dirty="0"/>
              <a:t> </a:t>
            </a:r>
            <a:r>
              <a:rPr lang="hu-HU" sz="2600" dirty="0"/>
              <a:t>című művében kétféle jótékonysági küldetést említ: a mártírok etetése a börtönben és a szegények látogatása. </a:t>
            </a:r>
            <a:r>
              <a:rPr lang="hu-HU" sz="2600" dirty="0" smtClean="0"/>
              <a:t>A </a:t>
            </a:r>
            <a:r>
              <a:rPr lang="hu-HU" sz="2600" dirty="0"/>
              <a:t>keresztények, akik ételt hoztak a mártíroknak, könnyen felismerhetők voltak </a:t>
            </a:r>
            <a:r>
              <a:rPr lang="hu-HU" sz="2600" dirty="0" smtClean="0"/>
              <a:t>keresztényekként, mivel </a:t>
            </a:r>
            <a:r>
              <a:rPr lang="hu-HU" sz="2600" dirty="0"/>
              <a:t>a látogatott foglyok </a:t>
            </a:r>
            <a:r>
              <a:rPr lang="hu-HU" sz="2600" dirty="0" smtClean="0"/>
              <a:t>is </a:t>
            </a:r>
            <a:r>
              <a:rPr lang="hu-HU" sz="2600" dirty="0"/>
              <a:t>keresztények voltak, akik a tárgyalásukra vagy kivégzésükre vártak</a:t>
            </a:r>
            <a:r>
              <a:rPr lang="hu-HU" sz="2600" dirty="0" smtClean="0"/>
              <a:t>. </a:t>
            </a:r>
            <a:endParaRPr lang="hu-HU" sz="2600" dirty="0"/>
          </a:p>
        </p:txBody>
      </p:sp>
    </p:spTree>
    <p:extLst>
      <p:ext uri="{BB962C8B-B14F-4D97-AF65-F5344CB8AC3E}">
        <p14:creationId xmlns:p14="http://schemas.microsoft.com/office/powerpoint/2010/main" val="3777930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0385" y="1206644"/>
            <a:ext cx="4939579" cy="3074411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1350385" y="4558145"/>
            <a:ext cx="49395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/>
              <a:t>https://www.romanports.org/en/articles/ports-in-focus/754-carthage.html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4145" y="1178729"/>
            <a:ext cx="4294910" cy="3164671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7079673" y="4558145"/>
            <a:ext cx="38238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/>
              <a:t>https://tunisia-travel-guide.com/carthage-amphitheater/</a:t>
            </a:r>
          </a:p>
        </p:txBody>
      </p:sp>
    </p:spTree>
    <p:extLst>
      <p:ext uri="{BB962C8B-B14F-4D97-AF65-F5344CB8AC3E}">
        <p14:creationId xmlns:p14="http://schemas.microsoft.com/office/powerpoint/2010/main" val="3741101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817418" y="969818"/>
            <a:ext cx="1041861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800" b="1" dirty="0" smtClean="0"/>
              <a:t>Jelek: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hu-HU" sz="2800" dirty="0"/>
              <a:t>Az első a keresztények közötti köszöntéskor alkalmazott </a:t>
            </a:r>
            <a:r>
              <a:rPr lang="hu-HU" sz="2800" b="1" dirty="0" smtClean="0"/>
              <a:t>csók</a:t>
            </a:r>
            <a:r>
              <a:rPr lang="hu-HU" sz="2800" dirty="0" smtClean="0"/>
              <a:t>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hu-HU" sz="2800" dirty="0" smtClean="0"/>
              <a:t>A </a:t>
            </a:r>
            <a:r>
              <a:rPr lang="hu-HU" sz="2800" dirty="0"/>
              <a:t>pogány </a:t>
            </a:r>
            <a:r>
              <a:rPr lang="hu-HU" sz="2800" dirty="0" err="1" smtClean="0"/>
              <a:t>Caecilianus</a:t>
            </a:r>
            <a:r>
              <a:rPr lang="hu-HU" sz="2800" dirty="0" smtClean="0"/>
              <a:t> így </a:t>
            </a:r>
            <a:r>
              <a:rPr lang="hu-HU" sz="2800" dirty="0"/>
              <a:t>vádolja a keresztényeket: „</a:t>
            </a:r>
            <a:r>
              <a:rPr lang="hu-HU" sz="2800" i="1" dirty="0"/>
              <a:t>Titkos </a:t>
            </a:r>
            <a:r>
              <a:rPr lang="hu-HU" sz="2800" i="1" dirty="0" smtClean="0"/>
              <a:t>jelekkel és más jelekkel </a:t>
            </a:r>
            <a:r>
              <a:rPr lang="hu-HU" sz="2800" i="1" dirty="0"/>
              <a:t>ismerik fel egymást</a:t>
            </a:r>
            <a:r>
              <a:rPr lang="hu-HU" sz="2800" i="1" dirty="0" smtClean="0"/>
              <a:t>”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hu-HU" sz="2800" dirty="0" err="1"/>
              <a:t>Octavius</a:t>
            </a:r>
            <a:r>
              <a:rPr lang="hu-HU" sz="2800" dirty="0"/>
              <a:t> </a:t>
            </a:r>
            <a:r>
              <a:rPr lang="hu-HU" sz="2800" dirty="0" smtClean="0"/>
              <a:t>tagadja</a:t>
            </a:r>
            <a:r>
              <a:rPr lang="hu-HU" sz="2800" dirty="0"/>
              <a:t>, hogy a keresztények bármilyen jelet viselnének a testükön, és nem </a:t>
            </a:r>
            <a:r>
              <a:rPr lang="hu-HU" sz="2800" dirty="0" smtClean="0"/>
              <a:t>részletez más azonosító jeleket. „</a:t>
            </a:r>
            <a:r>
              <a:rPr lang="hu-HU" sz="2800" i="1" dirty="0" smtClean="0"/>
              <a:t>Valóban </a:t>
            </a:r>
            <a:r>
              <a:rPr lang="hu-HU" sz="2800" i="1" dirty="0"/>
              <a:t>könnyen felismerjük egymást, nem úgy, ahogyan te képzeled, valamilyen </a:t>
            </a:r>
            <a:r>
              <a:rPr lang="hu-HU" sz="2800" i="1" dirty="0" smtClean="0"/>
              <a:t>testi jellel, </a:t>
            </a:r>
            <a:r>
              <a:rPr lang="hu-HU" sz="2800" i="1" dirty="0"/>
              <a:t>hanem az ártatlanság és mértékletesség jelével</a:t>
            </a:r>
            <a:r>
              <a:rPr lang="hu-HU" sz="2800" dirty="0" smtClean="0"/>
              <a:t>”.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hu-HU" sz="2800" dirty="0" smtClean="0"/>
              <a:t>A </a:t>
            </a:r>
            <a:r>
              <a:rPr lang="hu-HU" sz="2800" dirty="0"/>
              <a:t>titkos (testi) jel valószínűleg a körülmetélést jelenti, míg </a:t>
            </a:r>
            <a:r>
              <a:rPr lang="hu-HU" sz="2800" dirty="0" smtClean="0"/>
              <a:t>más </a:t>
            </a:r>
            <a:r>
              <a:rPr lang="hu-HU" sz="2800" dirty="0"/>
              <a:t>jelek utalhatnak a kereszt </a:t>
            </a:r>
            <a:r>
              <a:rPr lang="hu-HU" sz="2800" dirty="0" smtClean="0"/>
              <a:t>jelére, vagy egyéb </a:t>
            </a:r>
            <a:r>
              <a:rPr lang="hu-HU" sz="2800" dirty="0"/>
              <a:t>jól ismert keresztény </a:t>
            </a:r>
            <a:r>
              <a:rPr lang="hu-HU" sz="2800" dirty="0" smtClean="0"/>
              <a:t>szimbólumok használatára.</a:t>
            </a: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16320762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928255" y="762000"/>
            <a:ext cx="9753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/>
              <a:t>Tartózkodás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hu-HU" sz="2800" dirty="0"/>
              <a:t>Az </a:t>
            </a:r>
            <a:r>
              <a:rPr lang="hu-HU" sz="2800" i="1" dirty="0" err="1"/>
              <a:t>Apologeticum</a:t>
            </a:r>
            <a:r>
              <a:rPr lang="hu-HU" sz="2800" dirty="0" err="1"/>
              <a:t>ban</a:t>
            </a:r>
            <a:r>
              <a:rPr lang="hu-HU" sz="2800" dirty="0"/>
              <a:t> : a keresztények nem imádják az isteneket, és nem mutatnak be áldozatokat a császárok </a:t>
            </a:r>
            <a:r>
              <a:rPr lang="hu-HU" sz="2800" dirty="0" smtClean="0"/>
              <a:t>számára.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hu-HU" sz="2800" dirty="0" err="1"/>
              <a:t>L</a:t>
            </a:r>
            <a:r>
              <a:rPr lang="hu-HU" sz="2800" dirty="0" err="1" smtClean="0"/>
              <a:t>udi</a:t>
            </a:r>
            <a:r>
              <a:rPr lang="hu-HU" sz="2800" dirty="0" smtClean="0"/>
              <a:t> </a:t>
            </a:r>
            <a:r>
              <a:rPr lang="hu-HU" sz="2800" dirty="0"/>
              <a:t>(játékok</a:t>
            </a:r>
            <a:r>
              <a:rPr lang="hu-HU" sz="2800" dirty="0" smtClean="0"/>
              <a:t>): </a:t>
            </a:r>
            <a:r>
              <a:rPr lang="hu-HU" sz="2800" dirty="0"/>
              <a:t>cirkuszi versenyek, színházi előadások és gladiátor </a:t>
            </a:r>
            <a:r>
              <a:rPr lang="hu-HU" sz="2800" dirty="0" smtClean="0"/>
              <a:t>show-k. </a:t>
            </a:r>
            <a:r>
              <a:rPr lang="hu-HU" sz="2800" dirty="0"/>
              <a:t>A </a:t>
            </a:r>
            <a:r>
              <a:rPr lang="hu-HU" sz="2800" dirty="0" err="1"/>
              <a:t>ludi</a:t>
            </a:r>
            <a:r>
              <a:rPr lang="hu-HU" sz="2800" dirty="0"/>
              <a:t> vallási fesztiválokkal </a:t>
            </a:r>
            <a:r>
              <a:rPr lang="hu-HU" sz="2800" dirty="0" smtClean="0"/>
              <a:t>kapcsolódott </a:t>
            </a:r>
            <a:r>
              <a:rPr lang="hu-HU" sz="2800" dirty="0"/>
              <a:t>össze, és áldozatok nyilvánosan </a:t>
            </a:r>
            <a:r>
              <a:rPr lang="hu-HU" sz="2800" dirty="0" smtClean="0"/>
              <a:t>bemutatásával kezdődött.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hu-HU" sz="2800" dirty="0"/>
              <a:t>Tertullianus azt </a:t>
            </a:r>
            <a:r>
              <a:rPr lang="hu-HU" sz="2800" dirty="0" smtClean="0"/>
              <a:t>írja, </a:t>
            </a:r>
            <a:r>
              <a:rPr lang="hu-HU" sz="2800" dirty="0"/>
              <a:t>hogy a keresztényeket vádolták amiatt, hogy nem ünnepelték a császárok ünnepeit a lakosság többi tagjával </a:t>
            </a:r>
            <a:r>
              <a:rPr lang="hu-HU" sz="2800" dirty="0" smtClean="0"/>
              <a:t>együtt.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hu-HU" sz="2800" i="1" dirty="0"/>
              <a:t>De </a:t>
            </a:r>
            <a:r>
              <a:rPr lang="hu-HU" sz="2800" i="1" dirty="0" err="1" smtClean="0"/>
              <a:t>idololatria</a:t>
            </a:r>
            <a:r>
              <a:rPr lang="hu-HU" sz="2800" i="1" dirty="0" smtClean="0"/>
              <a:t> </a:t>
            </a:r>
            <a:r>
              <a:rPr lang="hu-HU" sz="2800" dirty="0" smtClean="0"/>
              <a:t>műben: egyértelműen megjelölte a </a:t>
            </a:r>
            <a:r>
              <a:rPr lang="hu-HU" sz="2800" dirty="0"/>
              <a:t>keresztény </a:t>
            </a:r>
            <a:r>
              <a:rPr lang="hu-HU" sz="2800" dirty="0" smtClean="0"/>
              <a:t>házakat, hogy </a:t>
            </a:r>
            <a:r>
              <a:rPr lang="hu-HU" sz="2800" dirty="0"/>
              <a:t>nem díszítették lámpákkal és </a:t>
            </a:r>
            <a:r>
              <a:rPr lang="hu-HU" sz="2800" dirty="0" smtClean="0"/>
              <a:t>koszorúkkal </a:t>
            </a:r>
            <a:r>
              <a:rPr lang="hu-HU" sz="2800" dirty="0"/>
              <a:t>császári ünnepek alkalmával a </a:t>
            </a:r>
            <a:r>
              <a:rPr lang="hu-HU" sz="2800" dirty="0" smtClean="0"/>
              <a:t>házaik ajtaját.</a:t>
            </a: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3922269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4139" y="1471613"/>
            <a:ext cx="4819650" cy="3305175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1717964" y="928255"/>
            <a:ext cx="43641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/>
              <a:t>Oroszlánok elé a keresztényeket</a:t>
            </a:r>
            <a:endParaRPr lang="hu-HU" sz="2400" dirty="0"/>
          </a:p>
        </p:txBody>
      </p:sp>
      <p:sp>
        <p:nvSpPr>
          <p:cNvPr id="4" name="Szövegdoboz 3"/>
          <p:cNvSpPr txBox="1"/>
          <p:nvPr/>
        </p:nvSpPr>
        <p:spPr>
          <a:xfrm>
            <a:off x="1670338" y="5126182"/>
            <a:ext cx="48196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/>
              <a:t>https://romaikor.hu/cirkuszi_es_amphiteatrumi_jatekok/ludi_circenses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1064" y="1471613"/>
            <a:ext cx="3124200" cy="3486150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7471064" y="928255"/>
            <a:ext cx="37095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/>
              <a:t>Kr.u. 2-5. század</a:t>
            </a:r>
            <a:r>
              <a:rPr lang="hu-HU" sz="2000" dirty="0" smtClean="0"/>
              <a:t>, </a:t>
            </a:r>
            <a:r>
              <a:rPr lang="hu-HU" sz="2000" dirty="0"/>
              <a:t>keresztény gemma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7471064" y="5230743"/>
            <a:ext cx="3463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/>
              <a:t>https://apologia.hu/a-keresztre-feszites-okori-abrazolasai/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676369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789710" y="969818"/>
            <a:ext cx="1037705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Kereszténység a </a:t>
            </a:r>
            <a:r>
              <a:rPr lang="hu-HU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mindennapokban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i="1" dirty="0"/>
              <a:t>De </a:t>
            </a:r>
            <a:r>
              <a:rPr lang="hu-HU" sz="2400" i="1" dirty="0" err="1" smtClean="0"/>
              <a:t>spectaculis</a:t>
            </a:r>
            <a:r>
              <a:rPr lang="hu-HU" sz="2400" i="1" dirty="0" smtClean="0"/>
              <a:t>: </a:t>
            </a:r>
            <a:r>
              <a:rPr lang="hu-HU" sz="2400" dirty="0" smtClean="0"/>
              <a:t>Tertullianus szerint a </a:t>
            </a:r>
            <a:r>
              <a:rPr lang="hu-HU" sz="2400" dirty="0"/>
              <a:t>nyilvános szórakozások örömei ellentétesek a keresztény </a:t>
            </a:r>
            <a:r>
              <a:rPr lang="hu-HU" sz="2400" dirty="0" smtClean="0"/>
              <a:t>hittel. A keresztényeknek </a:t>
            </a:r>
            <a:r>
              <a:rPr lang="hu-HU" sz="2400" dirty="0"/>
              <a:t>meg kell érteniük és el kell kerülniük azokat a társadalmi és vallási szokásokat, amelyek veszélyeztetik a hitük </a:t>
            </a:r>
            <a:r>
              <a:rPr lang="hu-HU" sz="2400" dirty="0" smtClean="0"/>
              <a:t>tisztaságát.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dirty="0" smtClean="0"/>
              <a:t>"</a:t>
            </a:r>
            <a:r>
              <a:rPr lang="hu-HU" sz="2400" i="1" dirty="0" smtClean="0"/>
              <a:t>a szemek és fülek örömei, a külső dolgok nem gátolják meg a vallást az elmében és a lelkiismeretben, és Isten nem sértődik meg az emberi élvezeten, amelyhez nem bűn hozzájárulni, ha azt a megfelelő időben és helyen, az Isten iránti tisztelettel és félelemmel fogyasztják</a:t>
            </a:r>
            <a:r>
              <a:rPr lang="hu-HU" sz="2400" dirty="0" smtClean="0"/>
              <a:t>"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dirty="0" smtClean="0"/>
              <a:t>„</a:t>
            </a:r>
            <a:r>
              <a:rPr lang="hu-HU" sz="2400" i="1" dirty="0" err="1" smtClean="0"/>
              <a:t>Szkripturális</a:t>
            </a:r>
            <a:r>
              <a:rPr lang="hu-HU" sz="2400" i="1" dirty="0" smtClean="0"/>
              <a:t> </a:t>
            </a:r>
            <a:r>
              <a:rPr lang="hu-HU" sz="2400" i="1" dirty="0"/>
              <a:t>jogi </a:t>
            </a:r>
            <a:r>
              <a:rPr lang="hu-HU" sz="2400" i="1" dirty="0" smtClean="0"/>
              <a:t>formalizmus</a:t>
            </a:r>
            <a:r>
              <a:rPr lang="hu-HU" sz="2400" dirty="0" smtClean="0"/>
              <a:t>" : </a:t>
            </a:r>
            <a:r>
              <a:rPr lang="hu-HU" sz="2400" dirty="0"/>
              <a:t>csak az van megtiltva a keresztények számára, </a:t>
            </a:r>
            <a:r>
              <a:rPr lang="hu-HU" sz="2400" dirty="0" smtClean="0"/>
              <a:t>amit </a:t>
            </a:r>
            <a:r>
              <a:rPr lang="hu-HU" sz="2400" dirty="0"/>
              <a:t>kifejezetten tiltanak a Szentírásban</a:t>
            </a:r>
            <a:r>
              <a:rPr lang="hu-HU" sz="2400" dirty="0" smtClean="0"/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dirty="0"/>
              <a:t>E</a:t>
            </a:r>
            <a:r>
              <a:rPr lang="hu-HU" sz="2400" dirty="0" smtClean="0"/>
              <a:t>gyetlen </a:t>
            </a:r>
            <a:r>
              <a:rPr lang="hu-HU" sz="2400" dirty="0"/>
              <a:t>hely sem szennyezett önállóan, mivel minden hely valamilyen módon összefügg a démonokkal, és egy isten szolgája bármelyik ilyen helyre biztonságosan beléphet, ha nyomós indoka van, és indoka világosan nem kapcsolódik a hely erkölcstelen tevékenységeihez</a:t>
            </a:r>
          </a:p>
        </p:txBody>
      </p:sp>
    </p:spTree>
    <p:extLst>
      <p:ext uri="{BB962C8B-B14F-4D97-AF65-F5344CB8AC3E}">
        <p14:creationId xmlns:p14="http://schemas.microsoft.com/office/powerpoint/2010/main" val="29769874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692727" y="789709"/>
            <a:ext cx="10778836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Az asszonyi </a:t>
            </a:r>
            <a:r>
              <a:rPr lang="hu-HU" sz="2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cicomáról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hu-HU" sz="2600" i="1" dirty="0"/>
              <a:t>De </a:t>
            </a:r>
            <a:r>
              <a:rPr lang="hu-HU" sz="2600" i="1" dirty="0" err="1"/>
              <a:t>cultu</a:t>
            </a:r>
            <a:r>
              <a:rPr lang="hu-HU" sz="2600" i="1" dirty="0"/>
              <a:t> </a:t>
            </a:r>
            <a:r>
              <a:rPr lang="hu-HU" sz="2600" i="1" dirty="0" err="1" smtClean="0"/>
              <a:t>feminarum</a:t>
            </a:r>
            <a:r>
              <a:rPr lang="hu-HU" sz="2600" i="1" dirty="0" smtClean="0"/>
              <a:t>: </a:t>
            </a:r>
            <a:r>
              <a:rPr lang="hu-HU" sz="2600" dirty="0"/>
              <a:t>a nők öltözködésével és díszítésével kapcsolatos kérdéseket tárgyalja. </a:t>
            </a:r>
            <a:r>
              <a:rPr lang="hu-HU" sz="2600" dirty="0" smtClean="0"/>
              <a:t>Tertullianus </a:t>
            </a:r>
            <a:r>
              <a:rPr lang="hu-HU" sz="2600" dirty="0"/>
              <a:t>tisztában volt az </a:t>
            </a:r>
            <a:r>
              <a:rPr lang="hu-HU" sz="2600" dirty="0" smtClean="0"/>
              <a:t>öltözködés identitást </a:t>
            </a:r>
            <a:r>
              <a:rPr lang="hu-HU" sz="2600" dirty="0"/>
              <a:t>meghatározó </a:t>
            </a:r>
            <a:r>
              <a:rPr lang="hu-HU" sz="2600" dirty="0" smtClean="0"/>
              <a:t>fontosságával.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hu-HU" sz="2600" dirty="0" smtClean="0"/>
              <a:t>A nők </a:t>
            </a:r>
            <a:r>
              <a:rPr lang="hu-HU" sz="2600" dirty="0"/>
              <a:t>„</a:t>
            </a:r>
            <a:r>
              <a:rPr lang="hu-HU" sz="2600" i="1" dirty="0"/>
              <a:t>Vagy egyszerű tudatlanságból, vagy merész elrejtőzésből úgy viselkednek, mintha a szüzesség (</a:t>
            </a:r>
            <a:r>
              <a:rPr lang="hu-HU" sz="2600" i="1" dirty="0" err="1"/>
              <a:t>pudicitia</a:t>
            </a:r>
            <a:r>
              <a:rPr lang="hu-HU" sz="2600" i="1" dirty="0"/>
              <a:t>) csupán a test épségét és a tényleges paráznaság elkerülését </a:t>
            </a:r>
            <a:r>
              <a:rPr lang="hu-HU" sz="2600" i="1" dirty="0" smtClean="0"/>
              <a:t>jelentené”. </a:t>
            </a:r>
            <a:r>
              <a:rPr lang="hu-HU" sz="2600" dirty="0" smtClean="0"/>
              <a:t>A </a:t>
            </a:r>
            <a:r>
              <a:rPr lang="hu-HU" sz="2600" dirty="0"/>
              <a:t>keresztény nők egyetértenek abban, hogy a szüzesség elvárás a hitükben</a:t>
            </a:r>
            <a:r>
              <a:rPr lang="hu-HU" sz="2600" dirty="0" smtClean="0"/>
              <a:t>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hu-HU" sz="2600" dirty="0"/>
              <a:t>Elismeri, hogy a sminkelés nincs elítélve a szentírásban, és ironikusan azt javasolja: „</a:t>
            </a:r>
            <a:r>
              <a:rPr lang="hu-HU" sz="2600" i="1" dirty="0"/>
              <a:t>Tegyük magunkat festetté, hogy a </a:t>
            </a:r>
            <a:r>
              <a:rPr lang="hu-HU" sz="2600" i="1" dirty="0" err="1"/>
              <a:t>szomszédaink</a:t>
            </a:r>
            <a:r>
              <a:rPr lang="hu-HU" sz="2600" i="1" dirty="0"/>
              <a:t> elpusztuljanak</a:t>
            </a:r>
            <a:r>
              <a:rPr lang="hu-HU" sz="2600" dirty="0" smtClean="0"/>
              <a:t>!”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hu-HU" sz="2600" dirty="0" smtClean="0"/>
              <a:t>Elismeri</a:t>
            </a:r>
            <a:r>
              <a:rPr lang="hu-HU" sz="2600" dirty="0"/>
              <a:t>, hogy egyes nőket kényszeríthetnek </a:t>
            </a:r>
            <a:r>
              <a:rPr lang="hu-HU" sz="2600" dirty="0" smtClean="0"/>
              <a:t>nyilvános megjelenésre </a:t>
            </a:r>
            <a:r>
              <a:rPr lang="hu-HU" sz="2600" dirty="0"/>
              <a:t>társadalmi </a:t>
            </a:r>
            <a:r>
              <a:rPr lang="hu-HU" sz="2600" dirty="0" smtClean="0"/>
              <a:t>helyzetük miatt, </a:t>
            </a:r>
            <a:r>
              <a:rPr lang="hu-HU" sz="2600" dirty="0"/>
              <a:t>de mértékletességet követel: „</a:t>
            </a:r>
            <a:r>
              <a:rPr lang="hu-HU" sz="2600" i="1" dirty="0"/>
              <a:t>Akiknek a gazdagság, származás vagy korábbi méltóságok miatt kell nyilvánosan pompás öltözetben megjelenniük, azok tartsanak mértéket ezen a téren</a:t>
            </a:r>
            <a:r>
              <a:rPr lang="hu-HU" sz="2600" dirty="0"/>
              <a:t>” 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16177031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066800" y="1149927"/>
            <a:ext cx="1000298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400" b="1" dirty="0" smtClean="0"/>
              <a:t>A bálványimádásról</a:t>
            </a:r>
          </a:p>
          <a:p>
            <a:pPr algn="just"/>
            <a:r>
              <a:rPr lang="hu-HU" sz="2400" dirty="0"/>
              <a:t>De </a:t>
            </a:r>
            <a:r>
              <a:rPr lang="hu-HU" sz="2400" dirty="0" err="1" smtClean="0"/>
              <a:t>idololatria</a:t>
            </a:r>
            <a:r>
              <a:rPr lang="hu-HU" sz="2400" dirty="0"/>
              <a:t>:  „</a:t>
            </a:r>
            <a:r>
              <a:rPr lang="hu-HU" sz="2400" i="1" dirty="0"/>
              <a:t>A legtöbben úgy gondolják, hogy a bálványimádás csak akkor áll fenn, ha valaki égőáldozatot mutat be, áldozatot hoz, áldozati lakomát rendez, vagy bizonyos más szent cselekedeteket végez, illetve papi tisztséget tölt </a:t>
            </a:r>
            <a:r>
              <a:rPr lang="hu-HU" sz="2400" i="1" dirty="0" smtClean="0"/>
              <a:t>be</a:t>
            </a:r>
            <a:r>
              <a:rPr lang="hu-HU" sz="2400" dirty="0" smtClean="0"/>
              <a:t>”. Tertullianus </a:t>
            </a:r>
            <a:r>
              <a:rPr lang="hu-HU" sz="2400" dirty="0"/>
              <a:t>a </a:t>
            </a:r>
            <a:r>
              <a:rPr lang="hu-HU" sz="2400" dirty="0" smtClean="0"/>
              <a:t>bálványimádást a </a:t>
            </a:r>
            <a:r>
              <a:rPr lang="hu-HU" sz="2400" dirty="0"/>
              <a:t>démonok tiszteleteként </a:t>
            </a:r>
            <a:r>
              <a:rPr lang="hu-HU" sz="2400" dirty="0" smtClean="0"/>
              <a:t>értelmezi. </a:t>
            </a:r>
          </a:p>
          <a:p>
            <a:r>
              <a:rPr lang="hu-HU" sz="2400" dirty="0" smtClean="0"/>
              <a:t>A</a:t>
            </a:r>
            <a:r>
              <a:rPr lang="es-ES" sz="2400" dirty="0" smtClean="0"/>
              <a:t> </a:t>
            </a:r>
            <a:r>
              <a:rPr lang="es-ES" sz="2400" dirty="0"/>
              <a:t>bálványkészítők és más művészek </a:t>
            </a:r>
            <a:r>
              <a:rPr lang="es-ES" sz="2400" dirty="0" smtClean="0"/>
              <a:t>esete</a:t>
            </a:r>
            <a:r>
              <a:rPr lang="hu-HU" sz="2400" dirty="0"/>
              <a:t>: Azt a kifogást, hogy „</a:t>
            </a:r>
            <a:r>
              <a:rPr lang="hu-HU" sz="2400" i="1" dirty="0"/>
              <a:t>csak megélhetésükért dolgoznak</a:t>
            </a:r>
            <a:r>
              <a:rPr lang="hu-HU" sz="2400" dirty="0"/>
              <a:t>”, gyorsan elutasítja</a:t>
            </a:r>
            <a:r>
              <a:rPr lang="hu-HU" sz="2400" dirty="0" smtClean="0"/>
              <a:t>.</a:t>
            </a:r>
          </a:p>
          <a:p>
            <a:r>
              <a:rPr lang="hu-HU" sz="2400" dirty="0" smtClean="0"/>
              <a:t>Festők, szobrászok stb</a:t>
            </a:r>
            <a:r>
              <a:rPr lang="hu-HU" sz="2400" dirty="0"/>
              <a:t>. </a:t>
            </a:r>
            <a:r>
              <a:rPr lang="hu-HU" sz="2400" dirty="0" smtClean="0"/>
              <a:t>: művészetüket </a:t>
            </a:r>
            <a:r>
              <a:rPr lang="hu-HU" sz="2400" dirty="0"/>
              <a:t>más célokra alkalmazzák, még akkor is, ha ez kevesebb jövedelmet hoz számukra</a:t>
            </a:r>
            <a:r>
              <a:rPr lang="hu-HU" sz="2400" dirty="0" smtClean="0"/>
              <a:t>.</a:t>
            </a:r>
          </a:p>
          <a:p>
            <a:r>
              <a:rPr lang="hu-HU" sz="2400" dirty="0"/>
              <a:t>Az iskolamesternek elkerülhetetlenül bálványokról is tanítania kell, míg a tanuló mindig elutasíthat bizonyos dolgokat, amelyeket az iskolában </a:t>
            </a:r>
            <a:r>
              <a:rPr lang="hu-HU" sz="2400" dirty="0" smtClean="0"/>
              <a:t>hall.</a:t>
            </a:r>
          </a:p>
          <a:p>
            <a:r>
              <a:rPr lang="hu-HU" sz="2400" dirty="0" smtClean="0"/>
              <a:t> 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21027674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928254" y="1191490"/>
            <a:ext cx="1012767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800" dirty="0"/>
              <a:t>Tertullianus mesterfokon használta a latin nyelvet, amire szükség is volt, hiszen előtte gyakorlatilag nem létezett ezen a nyelven teológiai irodalom. Nála tűnnek fel először olyan </a:t>
            </a:r>
            <a:r>
              <a:rPr lang="hu-HU" sz="2800" dirty="0" smtClean="0"/>
              <a:t>teológiai szakkifejezések</a:t>
            </a:r>
            <a:r>
              <a:rPr lang="hu-HU" sz="2800" dirty="0"/>
              <a:t>, mint a </a:t>
            </a:r>
            <a:r>
              <a:rPr lang="hu-HU" sz="2800" dirty="0" err="1"/>
              <a:t>trinitas</a:t>
            </a:r>
            <a:r>
              <a:rPr lang="hu-HU" sz="2800" dirty="0"/>
              <a:t> (háromság) és a </a:t>
            </a:r>
            <a:r>
              <a:rPr lang="hu-HU" sz="2800" dirty="0" err="1" smtClean="0"/>
              <a:t>substantia</a:t>
            </a:r>
            <a:r>
              <a:rPr lang="hu-HU" sz="2800" dirty="0" smtClean="0"/>
              <a:t>. </a:t>
            </a:r>
            <a:endParaRPr lang="hu-HU" sz="2800" dirty="0"/>
          </a:p>
          <a:p>
            <a:pPr algn="just"/>
            <a:r>
              <a:rPr lang="hu-HU" sz="2800" dirty="0"/>
              <a:t>M</a:t>
            </a:r>
            <a:r>
              <a:rPr lang="hu-HU" sz="2800" dirty="0" smtClean="0"/>
              <a:t>űvei </a:t>
            </a:r>
            <a:r>
              <a:rPr lang="hu-HU" sz="2800" dirty="0"/>
              <a:t>elképesztően nagy hatást gyakoroltak korukban, amit </a:t>
            </a:r>
            <a:r>
              <a:rPr lang="hu-HU" sz="2800" dirty="0" smtClean="0"/>
              <a:t>még ellenfelei is </a:t>
            </a:r>
            <a:r>
              <a:rPr lang="hu-HU" sz="2800" dirty="0"/>
              <a:t>elismertek. Stílusa egyszerre erőteljes, színes, kifejező és eredeti, ugyanakkor nemegyszer homályos is. </a:t>
            </a:r>
            <a:r>
              <a:rPr lang="hu-HU" sz="2800" dirty="0" err="1"/>
              <a:t>Vincentius</a:t>
            </a:r>
            <a:r>
              <a:rPr lang="hu-HU" sz="2800" dirty="0"/>
              <a:t> </a:t>
            </a:r>
            <a:r>
              <a:rPr lang="hu-HU" sz="2800" dirty="0" err="1"/>
              <a:t>Lerinensis</a:t>
            </a:r>
            <a:r>
              <a:rPr lang="hu-HU" sz="2800" dirty="0"/>
              <a:t> (Vincent de </a:t>
            </a:r>
            <a:r>
              <a:rPr lang="hu-HU" sz="2800" dirty="0" err="1"/>
              <a:t>Lérins</a:t>
            </a:r>
            <a:r>
              <a:rPr lang="hu-HU" sz="2800" dirty="0" smtClean="0"/>
              <a:t>) 5</a:t>
            </a:r>
            <a:r>
              <a:rPr lang="hu-HU" sz="2800" dirty="0"/>
              <a:t>. századi gall szerzetes így jellemezte: </a:t>
            </a:r>
            <a:r>
              <a:rPr lang="hu-HU" sz="2800" i="1" dirty="0"/>
              <a:t>quot </a:t>
            </a:r>
            <a:r>
              <a:rPr lang="hu-HU" sz="2800" i="1" dirty="0" err="1"/>
              <a:t>paene</a:t>
            </a:r>
            <a:r>
              <a:rPr lang="hu-HU" sz="2800" i="1" dirty="0"/>
              <a:t> </a:t>
            </a:r>
            <a:r>
              <a:rPr lang="hu-HU" sz="2800" i="1" dirty="0" err="1"/>
              <a:t>verba</a:t>
            </a:r>
            <a:r>
              <a:rPr lang="hu-HU" sz="2800" i="1" dirty="0"/>
              <a:t>, </a:t>
            </a:r>
            <a:r>
              <a:rPr lang="hu-HU" sz="2800" i="1" dirty="0" err="1"/>
              <a:t>tot</a:t>
            </a:r>
            <a:r>
              <a:rPr lang="hu-HU" sz="2800" i="1" dirty="0"/>
              <a:t> </a:t>
            </a:r>
            <a:r>
              <a:rPr lang="hu-HU" sz="2800" i="1" dirty="0" err="1"/>
              <a:t>sententiae</a:t>
            </a:r>
            <a:r>
              <a:rPr lang="hu-HU" sz="2800" i="1" dirty="0"/>
              <a:t> − quot </a:t>
            </a:r>
            <a:r>
              <a:rPr lang="hu-HU" sz="2800" i="1" dirty="0" err="1"/>
              <a:t>sensus</a:t>
            </a:r>
            <a:r>
              <a:rPr lang="hu-HU" sz="2800" i="1" dirty="0"/>
              <a:t>, </a:t>
            </a:r>
            <a:r>
              <a:rPr lang="hu-HU" sz="2800" i="1" dirty="0" err="1"/>
              <a:t>tot</a:t>
            </a:r>
            <a:r>
              <a:rPr lang="hu-HU" sz="2800" i="1" dirty="0"/>
              <a:t> </a:t>
            </a:r>
            <a:r>
              <a:rPr lang="hu-HU" sz="2800" i="1" dirty="0" err="1" smtClean="0"/>
              <a:t>victoriae</a:t>
            </a:r>
            <a:r>
              <a:rPr lang="hu-HU" sz="2800" i="1" dirty="0" smtClean="0"/>
              <a:t>  („</a:t>
            </a:r>
            <a:r>
              <a:rPr lang="hu-HU" sz="2800" i="1" dirty="0"/>
              <a:t>ahány szó, annyi mondat − ahány értelem, annyi győzelem”).</a:t>
            </a:r>
          </a:p>
        </p:txBody>
      </p:sp>
    </p:spTree>
    <p:extLst>
      <p:ext uri="{BB962C8B-B14F-4D97-AF65-F5344CB8AC3E}">
        <p14:creationId xmlns:p14="http://schemas.microsoft.com/office/powerpoint/2010/main" val="780393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2175164" y="1745673"/>
            <a:ext cx="76338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5400" b="1" dirty="0" smtClean="0"/>
              <a:t>Köszönöm a figyelmet!</a:t>
            </a:r>
            <a:endParaRPr lang="hu-HU" sz="5400" b="1" dirty="0"/>
          </a:p>
        </p:txBody>
      </p:sp>
      <p:sp>
        <p:nvSpPr>
          <p:cNvPr id="3" name="Szövegdoboz 2"/>
          <p:cNvSpPr txBox="1"/>
          <p:nvPr/>
        </p:nvSpPr>
        <p:spPr>
          <a:xfrm>
            <a:off x="1025237" y="5140035"/>
            <a:ext cx="70519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/>
              <a:t>Készítette: </a:t>
            </a:r>
            <a:r>
              <a:rPr lang="hu-HU" sz="2800" dirty="0" err="1" smtClean="0"/>
              <a:t>Duboviczki</a:t>
            </a:r>
            <a:r>
              <a:rPr lang="hu-HU" sz="2800" dirty="0" smtClean="0"/>
              <a:t> Zsuzsanna, PPKE, BTK </a:t>
            </a:r>
          </a:p>
          <a:p>
            <a:r>
              <a:rPr lang="hu-HU" sz="2800" dirty="0" smtClean="0"/>
              <a:t>levelező hallgató</a:t>
            </a: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17024146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136072" y="2050472"/>
            <a:ext cx="10224655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u="sng" dirty="0" smtClean="0"/>
              <a:t>FELHASZNÁLT FORRÁSOK: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dirty="0"/>
              <a:t> </a:t>
            </a:r>
            <a:r>
              <a:rPr lang="hu-HU" sz="2000" dirty="0"/>
              <a:t>Magyar Katolikus </a:t>
            </a:r>
            <a:r>
              <a:rPr lang="hu-HU" sz="2000" dirty="0" smtClean="0"/>
              <a:t>Lexikon online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CHRISTIANS AND THEIR MANY IDENTITIES IN LATE ANTIQUITY, NORTH AFRICA, 200–450 </a:t>
            </a:r>
            <a:r>
              <a:rPr lang="en-US" sz="2000" dirty="0" smtClean="0"/>
              <a:t>CE</a:t>
            </a:r>
            <a:endParaRPr lang="hu-HU" sz="20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000" dirty="0" err="1"/>
              <a:t>Studia</a:t>
            </a:r>
            <a:r>
              <a:rPr lang="hu-HU" sz="2000" dirty="0"/>
              <a:t> </a:t>
            </a:r>
            <a:r>
              <a:rPr lang="hu-HU" sz="2000" dirty="0" err="1"/>
              <a:t>Biblica</a:t>
            </a:r>
            <a:r>
              <a:rPr lang="hu-HU" sz="2000" dirty="0"/>
              <a:t> </a:t>
            </a:r>
            <a:r>
              <a:rPr lang="hu-HU" sz="2000" dirty="0" smtClean="0"/>
              <a:t>2021/1. </a:t>
            </a:r>
            <a:r>
              <a:rPr lang="hu-HU" sz="2000" dirty="0" err="1" smtClean="0"/>
              <a:t>Grüll</a:t>
            </a:r>
            <a:r>
              <a:rPr lang="hu-HU" sz="2000" dirty="0" smtClean="0"/>
              <a:t> </a:t>
            </a:r>
            <a:r>
              <a:rPr lang="hu-HU" sz="2000" dirty="0"/>
              <a:t>Tibor </a:t>
            </a:r>
            <a:r>
              <a:rPr lang="hu-HU" sz="2000" dirty="0" smtClean="0"/>
              <a:t>, TERTULLIANUS</a:t>
            </a:r>
            <a:r>
              <a:rPr lang="hu-HU" sz="2000" dirty="0"/>
              <a:t>: AZ ERKÖLCSI </a:t>
            </a:r>
            <a:r>
              <a:rPr lang="hu-HU" sz="2000" dirty="0" smtClean="0"/>
              <a:t> TISZTASÁGRÓL </a:t>
            </a:r>
            <a:endParaRPr lang="hu-HU" sz="2000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648725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us">
  <a:themeElements>
    <a:clrScheme name="Organikus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kus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us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1717</TotalTime>
  <Words>1953</Words>
  <Application>Microsoft Office PowerPoint</Application>
  <PresentationFormat>Szélesvásznú</PresentationFormat>
  <Paragraphs>116</Paragraphs>
  <Slides>21</Slides>
  <Notes>14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21</vt:i4>
      </vt:variant>
    </vt:vector>
  </HeadingPairs>
  <TitlesOfParts>
    <vt:vector size="26" baseType="lpstr">
      <vt:lpstr>Arial</vt:lpstr>
      <vt:lpstr>Calibri</vt:lpstr>
      <vt:lpstr>Garamond</vt:lpstr>
      <vt:lpstr>Times New Roman</vt:lpstr>
      <vt:lpstr>Organikus</vt:lpstr>
      <vt:lpstr>A KERESZTÉNYEK ÉS SOKFÉLE IDENTITÁSUK A KÉSŐ ÓKORBAN ÉSZAK-AFRIKA, KR.U: 200-450 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KERESZTÉNYEK ÉS SOKFÉLE IDENTITÁSUK A KÉSŐ ÓKORBAN ÉSZAK-AFRIKA, KR.E: 200-450 </dc:title>
  <dc:creator>Zsuzsa</dc:creator>
  <cp:lastModifiedBy>Zsuzsa</cp:lastModifiedBy>
  <cp:revision>55</cp:revision>
  <dcterms:created xsi:type="dcterms:W3CDTF">2025-04-08T15:09:39Z</dcterms:created>
  <dcterms:modified xsi:type="dcterms:W3CDTF">2025-05-14T18:49:30Z</dcterms:modified>
</cp:coreProperties>
</file>