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4" r:id="rId6"/>
    <p:sldId id="261" r:id="rId7"/>
    <p:sldId id="262" r:id="rId8"/>
    <p:sldId id="258" r:id="rId9"/>
  </p:sldIdLst>
  <p:sldSz cx="12192000" cy="6858000"/>
  <p:notesSz cx="6858000" cy="9144000"/>
  <p:embeddedFontLst>
    <p:embeddedFont>
      <p:font typeface="Tw Cen MT" panose="020B0602020104020603" pitchFamily="34" charset="-18"/>
      <p:regular r:id="rId11"/>
      <p:bold r:id="rId12"/>
      <p:italic r:id="rId13"/>
      <p:boldItalic r:id="rId14"/>
    </p:embeddedFont>
    <p:embeddedFont>
      <p:font typeface="Tw Cen MT Condensed" panose="020B0606020104020203" pitchFamily="34" charset="-18"/>
      <p:regular r:id="rId15"/>
      <p:bold r:id="rId16"/>
    </p:embeddedFont>
    <p:embeddedFont>
      <p:font typeface="Wingdings 3" panose="05040102010807070707" pitchFamily="18" charset="2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CB8428-214B-4A8F-8257-B8181A2D626C}" v="673" dt="2025-05-06T14:19:46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1040" autoAdjust="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E80C1-B4FB-42CD-A164-6E6451567FBB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6C36F-6D2B-4C0E-B53B-2EADD6C0217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754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Előadásomban a kereszténység itáliai terjedését szeretném megvizsgálni, mind ezt az arisztokrata felsőbb rétegen keresztül.</a:t>
            </a:r>
          </a:p>
          <a:p>
            <a:endParaRPr lang="hu-HU" dirty="0"/>
          </a:p>
          <a:p>
            <a:r>
              <a:rPr lang="hu-HU" dirty="0"/>
              <a:t>Itáliában – mint bárhol máshol a birodalomban – a kereszténység elterjedése nem egy csettintésre zajlott. Sokszor tévesen gondolkozhat úgy a ma átlag embere erről a témáról, hogy a keresztényüldözések után jött Nagy Konstantin, aki a niceai zsinatot elnökölve (325) a kereszténységet felszabadította, majd elterjesztette, utána már ez lett a bevett vallás a birodalomban, de ez korán sem ment ilyen egyszerűen.</a:t>
            </a:r>
          </a:p>
          <a:p>
            <a:endParaRPr lang="hu-HU" dirty="0"/>
          </a:p>
          <a:p>
            <a:r>
              <a:rPr lang="hu-HU" dirty="0"/>
              <a:t>A kereszténység terjedésében kiemelten fontos szerep jutott a felső rétegnek; ha ez nem valósult volna meg, ki tudja, hol tartana most a kereszténység. Ők adták a biztos alapot, és bár voltak </a:t>
            </a:r>
            <a:r>
              <a:rPr lang="hu-HU" dirty="0" err="1"/>
              <a:t>előttük</a:t>
            </a:r>
            <a:r>
              <a:rPr lang="hu-HU" dirty="0"/>
              <a:t> is keresztények a birodalomban (leginkább a keleti részen), az ő megtérésükkel vált Itália, a birodalom szíve, majd innen tovább terjedve  a birodalom nagyja kereszténnyé. A stabil, vezető réteg kereszténnyé válása szükséges volt, fentről lefelé terjedt az új monoteista hit.</a:t>
            </a:r>
          </a:p>
          <a:p>
            <a:endParaRPr lang="hu-HU" dirty="0"/>
          </a:p>
          <a:p>
            <a:r>
              <a:rPr lang="hu-HU" dirty="0"/>
              <a:t>Későbbiekben kiemelten foglalkozok – az alapul vett tanulmány példáját követve – három város elit rétegének új valláshoz való adaptációjával, végül megtérésével: Róma szenátusi arisztokráciájával, </a:t>
            </a:r>
            <a:r>
              <a:rPr lang="hu-HU" dirty="0" err="1"/>
              <a:t>Aquilea</a:t>
            </a:r>
            <a:r>
              <a:rPr lang="hu-HU" dirty="0"/>
              <a:t> provinciális városi elittel és a birodalmi bürokratikus elittel Milánóban. A 4-5 században adoptálta mindhárom város elitje az új vallást, de más utakat jártak be.</a:t>
            </a:r>
          </a:p>
          <a:p>
            <a:endParaRPr lang="hu-HU" dirty="0"/>
          </a:p>
          <a:p>
            <a:r>
              <a:rPr lang="hu-HU" dirty="0"/>
              <a:t>Az ábrahámi vallás terjedése után/folyamán sajátos jelenségeket figyelhetünk meg az Appennini-félszigeten; mint például a pogányság és a kereszténység összefonódását, egyfajta szinkretizmust (ami egyébként még egy napjainkban is létező dolog). Ezeket is meg fogom vizsgálni a többi sajátos itáliai fenoménnel </a:t>
            </a:r>
            <a:r>
              <a:rPr lang="hu-HU"/>
              <a:t>egyetemben.</a:t>
            </a:r>
          </a:p>
          <a:p>
            <a:endParaRPr lang="hu-HU" dirty="0"/>
          </a:p>
          <a:p>
            <a:r>
              <a:rPr lang="hu-HU" dirty="0" err="1"/>
              <a:t>Michelee</a:t>
            </a:r>
            <a:r>
              <a:rPr lang="hu-HU" dirty="0"/>
              <a:t> </a:t>
            </a:r>
            <a:r>
              <a:rPr lang="hu-HU" dirty="0" err="1"/>
              <a:t>Renee</a:t>
            </a:r>
            <a:r>
              <a:rPr lang="hu-HU" dirty="0"/>
              <a:t> </a:t>
            </a:r>
            <a:r>
              <a:rPr lang="hu-HU" dirty="0" err="1"/>
              <a:t>Salzman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6C36F-6D2B-4C0E-B53B-2EADD6C02173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7179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312-es </a:t>
            </a:r>
            <a:r>
              <a:rPr lang="hu-HU" dirty="0" err="1"/>
              <a:t>Milvius</a:t>
            </a:r>
            <a:r>
              <a:rPr lang="hu-HU" dirty="0"/>
              <a:t>-hídi Constantinus látomás előtt a birodalom </a:t>
            </a:r>
          </a:p>
          <a:p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 Első keresztények Itáliában, terjedés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/>
              <a:t> Először különböző katonák, kereskedők hozták be a birodalomba – városok jelentősége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/>
              <a:t> Volt már kereszténység, de a 312-es </a:t>
            </a:r>
            <a:r>
              <a:rPr lang="hu-HU" dirty="0" err="1"/>
              <a:t>Milvius</a:t>
            </a:r>
            <a:r>
              <a:rPr lang="hu-HU" dirty="0"/>
              <a:t>-hídi csata előtt 10 százaléka se voltak a birodalom népességének, és ennek a 10 százaléknak a nagy része is a birodalom keleti felén élt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u-HU" dirty="0"/>
              <a:t>Egy 5-7,5 millió keresztényről beszélhetünk a 300-as évek elején, a közösség 3,42 százalékkal növekedhetett az évek során – ez a 60 milliós lakosságszámra viszonyított érték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/>
              <a:t>Elsősorban városokba ért el az új hit, a vidéki területeken nehezebben hódított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/>
              <a:t>312 előtt nem volt publikus gyülekezőhelye a városokban a kereszténységnek, nem is volt biztos alap – kivételt jelent e tekintetben Róma, mivel volt püspöke, és magát tekinthette Szent Péter egyházának utódjául – pont ezért lesz érdekes látva a későbbieket az, hogy mégis milyen nehéz volt a szenátori réteg megtérése Rómában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/>
              <a:t>A felső rétegnek nem volt adott így az alap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 Constantinus és változások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/>
              <a:t> Constantinus hatására kezdett el terjedni jobban a birodalomban a krisztusi tanítás, a felsőbb rétegek is nyitnak </a:t>
            </a:r>
            <a:r>
              <a:rPr lang="hu-HU" dirty="0" err="1"/>
              <a:t>effelé</a:t>
            </a:r>
            <a:endParaRPr lang="hu-HU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/>
              <a:t>Lehetővé tette a kereszténység gyakorlását, segített annak intézményesítésében, maga megtérésével is példát mutatott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/>
              <a:t>350-re már a társadalom 56,5 %-a keresztény!!!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u-HU" dirty="0"/>
              <a:t>300 --- 6,299,832 10.5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u-HU" dirty="0"/>
              <a:t>350 --- 33,882,008 56.5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/>
              <a:t>Ugyanakkor még másfél évszázad kell, hogy a felső réteg, a szenátusi rend mind az Egyház tagjaivá váljanak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u-HU" dirty="0"/>
              <a:t>Miért volt ez nehezebb?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hu-HU" dirty="0"/>
              <a:t>Szokásokhoz ragaszkodó, régimódi réteg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hu-HU" dirty="0" err="1"/>
              <a:t>Szeparaltság</a:t>
            </a:r>
            <a:r>
              <a:rPr lang="hu-HU" dirty="0"/>
              <a:t>, erős öntudat</a:t>
            </a:r>
          </a:p>
          <a:p>
            <a:pPr lvl="3">
              <a:buFont typeface="Arial" panose="020B0604020202020204" pitchFamily="34" charset="0"/>
              <a:buChar char="•"/>
            </a:pP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 Az elit megtérése, változatos módok: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sz="2400" dirty="0"/>
              <a:t> Róma: </a:t>
            </a:r>
            <a:r>
              <a:rPr lang="hu-HU" sz="2400" i="1" dirty="0" err="1"/>
              <a:t>clarissimi</a:t>
            </a:r>
            <a:r>
              <a:rPr lang="hu-HU" sz="2400" i="0" dirty="0"/>
              <a:t> – legalacsonyabb szenátusi rang, örökletes, fiú és lány is</a:t>
            </a:r>
            <a:endParaRPr lang="hu-HU" sz="2400" i="1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hu-HU" sz="2400" dirty="0" err="1"/>
              <a:t>legellenállób</a:t>
            </a:r>
            <a:r>
              <a:rPr lang="hu-HU" sz="2400" dirty="0"/>
              <a:t> a </a:t>
            </a:r>
            <a:r>
              <a:rPr lang="hu-HU" sz="2400" dirty="0" err="1"/>
              <a:t>a</a:t>
            </a:r>
            <a:r>
              <a:rPr lang="hu-HU" sz="2400" dirty="0"/>
              <a:t> 3 városi elit közül monoteizmussal szemben: ennek oka a hagyományok és a források mélyre ágyazottsága volt a város szintű politeizmusba.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u-HU" sz="2400" dirty="0"/>
              <a:t>ők voltak az egyik utolsó átkonvertált itáliai felsőréteg. Ez is egy érdekes, hagyományos római értékeket magába foglaló kereszténység lett – </a:t>
            </a:r>
            <a:r>
              <a:rPr lang="hu-HU" sz="2400" dirty="0" err="1"/>
              <a:t>Damasus</a:t>
            </a:r>
            <a:r>
              <a:rPr lang="hu-HU" sz="2400" dirty="0"/>
              <a:t> pápa római mártírok sírjára Vergilius verset írt, ez is mutatja ezt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sz="2400" dirty="0"/>
              <a:t> </a:t>
            </a:r>
            <a:r>
              <a:rPr lang="hu-HU" sz="2400" dirty="0" err="1"/>
              <a:t>Aquileia</a:t>
            </a:r>
            <a:r>
              <a:rPr lang="hu-HU" sz="2400" dirty="0"/>
              <a:t>: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400" dirty="0"/>
              <a:t> Már 4. század elejétől nyitottabbak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400" dirty="0"/>
              <a:t>Miért? Hatások: görögnyelvű keletiek, betelepülő zsidók, néhány neves szenátori család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sz="2400" dirty="0"/>
              <a:t> Milánó: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2400" dirty="0"/>
              <a:t>Legkönnyebb kereszténységterjedés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hu-HU" sz="2400" dirty="0"/>
              <a:t>A 4. sz. végére szinte nincs is nyoma pogányságnak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hu-HU" sz="2400" dirty="0"/>
              <a:t>Miért? A keresztény birodalmi udvar jelentős befolyása, Niceát támogató és ellenző csoportok vitájában </a:t>
            </a:r>
            <a:r>
              <a:rPr lang="hu-HU" sz="2400" dirty="0" err="1"/>
              <a:t>résztvétel</a:t>
            </a:r>
            <a:r>
              <a:rPr lang="hu-HU" sz="2400" dirty="0"/>
              <a:t> (pást nem tudtak volna tenni), Szent Ambrus pedig kihasználja a helyzetet, hogy vita van, minél több arisztokratát próbál Istenhez vezetni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2400" dirty="0"/>
              <a:t>Közös kiemelkedő szerep: mecénásság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2400" dirty="0"/>
              <a:t>Közös kiemelkedő szerep: városok és vidékek patronálása. A magas státuszú rómaiaknak kötelessége/szerepe volt a birodalom segítése, szerepek, tisztek betöltése, így köztiszteletnek örvendtek. Így egy-egy család, egymás tagjaitól örökölve vitt tovább papi szolgálatot is egy-egy kultusznál, pártfogásba vették ezeket.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2400" dirty="0"/>
              <a:t>Miután Konstantin bejelentette a kereszténység támogatását, probléma: hatalmas </a:t>
            </a:r>
            <a:r>
              <a:rPr lang="hu-HU" sz="2400" dirty="0" err="1"/>
              <a:t>prsztízsvesztés</a:t>
            </a:r>
            <a:r>
              <a:rPr lang="hu-HU" sz="2400" dirty="0"/>
              <a:t> a nagyhatalmú püspökökkel szemben, főleg Milánóban és Rómában jelentős. A reakciók alakították ki a mai kereszténységet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hu-HU" sz="2400" dirty="0"/>
          </a:p>
          <a:p>
            <a:pPr lvl="0">
              <a:buFont typeface="Arial" panose="020B0604020202020204" pitchFamily="34" charset="0"/>
              <a:buChar char="•"/>
            </a:pPr>
            <a:endParaRPr lang="hu-HU" sz="2400" dirty="0"/>
          </a:p>
          <a:p>
            <a:endParaRPr lang="hu-HU" dirty="0"/>
          </a:p>
          <a:p>
            <a:endParaRPr lang="hu-HU" b="1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6C36F-6D2B-4C0E-B53B-2EADD6C02173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8875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hu-HU" sz="1200" dirty="0"/>
              <a:t>Közös kiemelkedő szerep: </a:t>
            </a:r>
            <a:r>
              <a:rPr lang="hu-HU" sz="1200" dirty="0" err="1"/>
              <a:t>patrónusság</a:t>
            </a:r>
            <a:endParaRPr lang="hu-HU" sz="12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1200" dirty="0"/>
              <a:t>Közös kiemelkedő szerep: városok és vidékek patronálása. A magas státuszú rómaiaknak kötelessége/szerepe volt a birodalom segítése, szerepek, tisztek betöltése, így köztiszteletnek örvendtek. Így egy-egy család, egymás tagjaitól örökölve vitt tovább papi szolgálatot is egy-egy kultusznál, pártfogásba vették ezeket.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1200" dirty="0"/>
              <a:t>Miután Konstantin bejelentette a kereszténység támogatását, probléma: hatalmas </a:t>
            </a:r>
            <a:r>
              <a:rPr lang="hu-HU" sz="1200" dirty="0" err="1"/>
              <a:t>prsztízsvesztés</a:t>
            </a:r>
            <a:r>
              <a:rPr lang="hu-HU" sz="1200" dirty="0"/>
              <a:t> a nagyhatalmú püspökökkel szemben, főleg Milánóban és Rómában jelentős. A reakciók alakították ki a mai kereszténységet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hu-HU" sz="12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hu-HU" sz="1200" dirty="0"/>
              <a:t>Megtérés: fokozatos változási folyamat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1200" dirty="0"/>
              <a:t>A császárok és püspökök ösztönzik a megtérést: ezt az elit sajátos intézményei, annak változásai, megváltozott eszméi és viselkedése tükrözi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6C36F-6D2B-4C0E-B53B-2EADD6C02173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5326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Nagy Konstantin kiáll a kereszténység mellett: nem nagyon hatja ez meg a római szenátori arisztokráciát</a:t>
            </a:r>
          </a:p>
          <a:p>
            <a:r>
              <a:rPr lang="hu-HU" dirty="0"/>
              <a:t>Politeista hagyományok</a:t>
            </a:r>
          </a:p>
          <a:p>
            <a:r>
              <a:rPr lang="hu-HU" dirty="0"/>
              <a:t>	Erős politeista hagyományok: </a:t>
            </a:r>
            <a:r>
              <a:rPr lang="hu-HU" dirty="0" err="1"/>
              <a:t>Expositio</a:t>
            </a:r>
            <a:r>
              <a:rPr lang="hu-HU" dirty="0"/>
              <a:t> </a:t>
            </a:r>
            <a:r>
              <a:rPr lang="hu-HU" dirty="0" err="1"/>
              <a:t>totius</a:t>
            </a:r>
            <a:r>
              <a:rPr lang="hu-HU" dirty="0"/>
              <a:t> </a:t>
            </a:r>
            <a:r>
              <a:rPr lang="hu-HU" dirty="0" err="1"/>
              <a:t>mundi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gentium</a:t>
            </a:r>
            <a:r>
              <a:rPr lang="hu-HU" dirty="0"/>
              <a:t> a 4. század közepéről: a rómaiak elkötelezettek az istenek mellett, mindegyik felett </a:t>
            </a:r>
            <a:r>
              <a:rPr lang="hu-HU" dirty="0" err="1"/>
              <a:t>Juppiter</a:t>
            </a:r>
            <a:r>
              <a:rPr lang="hu-HU" dirty="0"/>
              <a:t> és </a:t>
            </a:r>
            <a:r>
              <a:rPr lang="hu-HU" dirty="0" err="1"/>
              <a:t>Sol</a:t>
            </a:r>
            <a:r>
              <a:rPr lang="hu-HU" dirty="0"/>
              <a:t> mellett</a:t>
            </a:r>
          </a:p>
          <a:p>
            <a:r>
              <a:rPr lang="hu-HU" dirty="0"/>
              <a:t>	A pogány papságok büszkén működtek a negyedik században más közirodák mellett</a:t>
            </a:r>
          </a:p>
          <a:p>
            <a:r>
              <a:rPr lang="hu-HU" dirty="0"/>
              <a:t>	Kultuszoknak a városi tradíciók erős táptalajul szolgáltak:</a:t>
            </a:r>
          </a:p>
          <a:p>
            <a:r>
              <a:rPr lang="hu-HU" dirty="0"/>
              <a:t>		játékok, fesztiválok, építkezések </a:t>
            </a:r>
            <a:r>
              <a:rPr lang="hu-HU" dirty="0">
                <a:sym typeface="Wingdings" panose="05000000000000000000" pitchFamily="2" charset="2"/>
              </a:rPr>
              <a:t> jók a közkultusznak, jók az államnak</a:t>
            </a:r>
          </a:p>
          <a:p>
            <a:r>
              <a:rPr lang="hu-HU" dirty="0">
                <a:sym typeface="Wingdings" panose="05000000000000000000" pitchFamily="2" charset="2"/>
              </a:rPr>
              <a:t>	384-ben </a:t>
            </a:r>
            <a:r>
              <a:rPr lang="hu-HU" dirty="0" err="1">
                <a:sym typeface="Wingdings" panose="05000000000000000000" pitchFamily="2" charset="2"/>
              </a:rPr>
              <a:t>Symmachus</a:t>
            </a:r>
            <a:r>
              <a:rPr lang="hu-HU" dirty="0">
                <a:sym typeface="Wingdings" panose="05000000000000000000" pitchFamily="2" charset="2"/>
              </a:rPr>
              <a:t> pogány szenátor kéri a keresztény császárokat, hogy folytassák a közkultusz támogatását, mert már sok ideje az állam érdekét szolgálják</a:t>
            </a:r>
            <a:endParaRPr lang="hu-HU" dirty="0"/>
          </a:p>
          <a:p>
            <a:endParaRPr lang="hu-HU" dirty="0"/>
          </a:p>
          <a:p>
            <a:r>
              <a:rPr lang="hu-HU" dirty="0"/>
              <a:t>Identitás, státusz:</a:t>
            </a:r>
          </a:p>
          <a:p>
            <a:r>
              <a:rPr lang="hu-HU" dirty="0"/>
              <a:t>	Az elit családoknak erős kapcsolatai voltak a pogány kultuszokhoz: mind patronálás, mind esetleg papi tisztség</a:t>
            </a:r>
          </a:p>
          <a:p>
            <a:r>
              <a:rPr lang="hu-HU" dirty="0"/>
              <a:t>	Apa támogatta mondjuk a Mithras kultuszt, utána a fia is büszke rá, hogy ő is építtetett neki szentélyt</a:t>
            </a:r>
          </a:p>
          <a:p>
            <a:r>
              <a:rPr lang="hu-HU" dirty="0"/>
              <a:t>	Presztízskérdés némely családoknál, hogy egy tagjuk a </a:t>
            </a:r>
            <a:r>
              <a:rPr lang="hu-HU" dirty="0" err="1"/>
              <a:t>Sol</a:t>
            </a:r>
            <a:r>
              <a:rPr lang="hu-HU" dirty="0"/>
              <a:t> papságban benne legyen</a:t>
            </a:r>
          </a:p>
          <a:p>
            <a:r>
              <a:rPr lang="hu-HU" dirty="0"/>
              <a:t>	Nemzedékekről nemzedékekre öröklődhettek ezek a kapcsolatok, és Itália egészén jelen voltak, bár Rómából indultak ki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/>
              <a:t>Anyagi és szociális források adottak az ellenálláshoz</a:t>
            </a:r>
          </a:p>
          <a:p>
            <a:r>
              <a:rPr lang="hu-HU" dirty="0"/>
              <a:t>	Szenátus messze volt a milánói udvartól </a:t>
            </a:r>
            <a:r>
              <a:rPr lang="hu-HU" dirty="0">
                <a:sym typeface="Wingdings" panose="05000000000000000000" pitchFamily="2" charset="2"/>
              </a:rPr>
              <a:t> autonómiának kedvez, viszonylag független közigazgatás a birodalomtól</a:t>
            </a:r>
          </a:p>
          <a:p>
            <a:r>
              <a:rPr lang="hu-HU" dirty="0">
                <a:sym typeface="Wingdings" panose="05000000000000000000" pitchFamily="2" charset="2"/>
              </a:rPr>
              <a:t>	Ha nem is főváros már, mezőgazdasági és gazdasági központ a város saját magát bőven el tudja látni</a:t>
            </a:r>
          </a:p>
          <a:p>
            <a:r>
              <a:rPr lang="hu-HU" dirty="0">
                <a:sym typeface="Wingdings" panose="05000000000000000000" pitchFamily="2" charset="2"/>
              </a:rPr>
              <a:t>	A negyedik század </a:t>
            </a:r>
            <a:r>
              <a:rPr lang="hu-HU" dirty="0" err="1">
                <a:sym typeface="Wingdings" panose="05000000000000000000" pitchFamily="2" charset="2"/>
              </a:rPr>
              <a:t>császárai</a:t>
            </a:r>
            <a:r>
              <a:rPr lang="hu-HU" dirty="0">
                <a:sym typeface="Wingdings" panose="05000000000000000000" pitchFamily="2" charset="2"/>
              </a:rPr>
              <a:t> általában meghagyták a szenátust és Rómát, hadd legyenek el maguknak</a:t>
            </a:r>
          </a:p>
          <a:p>
            <a:r>
              <a:rPr lang="hu-HU" dirty="0">
                <a:sym typeface="Wingdings" panose="05000000000000000000" pitchFamily="2" charset="2"/>
              </a:rPr>
              <a:t>		Szenátusi arisztokrácia (NEM EGYENLŐ A SZENÁTUSSAL)</a:t>
            </a:r>
          </a:p>
          <a:p>
            <a:r>
              <a:rPr lang="hu-HU" dirty="0">
                <a:sym typeface="Wingdings" panose="05000000000000000000" pitchFamily="2" charset="2"/>
              </a:rPr>
              <a:t>		</a:t>
            </a:r>
            <a:r>
              <a:rPr lang="hu-HU" dirty="0" err="1">
                <a:sym typeface="Wingdings" panose="05000000000000000000" pitchFamily="2" charset="2"/>
              </a:rPr>
              <a:t>Plebs</a:t>
            </a:r>
            <a:r>
              <a:rPr lang="hu-HU" dirty="0">
                <a:sym typeface="Wingdings" panose="05000000000000000000" pitchFamily="2" charset="2"/>
              </a:rPr>
              <a:t> féken tartása</a:t>
            </a:r>
          </a:p>
          <a:p>
            <a:r>
              <a:rPr lang="hu-HU" dirty="0">
                <a:sym typeface="Wingdings" panose="05000000000000000000" pitchFamily="2" charset="2"/>
              </a:rPr>
              <a:t>		Nincs hozzáférésük a hadsereghez  nem látták őket a birodalomra veszélyesnek</a:t>
            </a:r>
          </a:p>
          <a:p>
            <a:endParaRPr lang="hu-HU" dirty="0">
              <a:sym typeface="Wingdings" panose="05000000000000000000" pitchFamily="2" charset="2"/>
            </a:endParaRPr>
          </a:p>
          <a:p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354-es </a:t>
            </a:r>
            <a:r>
              <a:rPr lang="hu-H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kronográf</a:t>
            </a:r>
            <a:endParaRPr lang="hu-H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hu-H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Valentinus</a:t>
            </a:r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gazdag római polgár rendeli meg </a:t>
            </a:r>
            <a:r>
              <a:rPr lang="hu-H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Furius</a:t>
            </a:r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hu-H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Dionysius</a:t>
            </a:r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hu-H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Filocalus</a:t>
            </a:r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 festőtől</a:t>
            </a:r>
          </a:p>
          <a:p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	Kiemelten jó példa a 4. századi Róma jelenségeinek megismerésére: a gazdag római által elkészített luxus naptárban egyszerre kapnak helyet a pogány ünnepek (illusztrációval), az 	csillagjegyek és városok illusztrációi, és a keresztény szentek és vértanúk vallomásai, történetei. </a:t>
            </a:r>
          </a:p>
          <a:p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	A kereszténységnek volt múltja Rómában bőven, de a társadalom részévé vált, beolvadt abba</a:t>
            </a:r>
          </a:p>
          <a:p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	Erre tárgyi bizonyítékaink is vannak, keresztény temetkezéseknél megfigyelhető pogány ikonográfia a (S. </a:t>
            </a:r>
            <a:r>
              <a:rPr lang="hu-H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Costanza</a:t>
            </a:r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 és </a:t>
            </a:r>
            <a:r>
              <a:rPr lang="hu-H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Via</a:t>
            </a:r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hu-H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Latina</a:t>
            </a:r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hu-HU" dirty="0"/>
          </a:p>
          <a:p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/>
              <a:t>4. század második fele – erősödő politikai és társadalmi nyomás</a:t>
            </a:r>
          </a:p>
          <a:p>
            <a:r>
              <a:rPr lang="hu-HU" dirty="0"/>
              <a:t>	Konstantintól </a:t>
            </a:r>
            <a:r>
              <a:rPr lang="hu-HU" dirty="0" err="1"/>
              <a:t>keudve</a:t>
            </a:r>
            <a:r>
              <a:rPr lang="hu-HU" dirty="0"/>
              <a:t> törvényekkel, nyilatkozatokkal építkezésekkel a kereszténység támogatása</a:t>
            </a:r>
          </a:p>
          <a:p>
            <a:r>
              <a:rPr lang="hu-HU" dirty="0"/>
              <a:t>	Törvénykezésben pogány praktikák tiltása – állatáldozat fontos ilyen</a:t>
            </a:r>
          </a:p>
          <a:p>
            <a:r>
              <a:rPr lang="hu-HU" dirty="0"/>
              <a:t>		II. Constantin tiltása a </a:t>
            </a:r>
            <a:r>
              <a:rPr lang="hu-HU" dirty="0" err="1"/>
              <a:t>legrégebbi</a:t>
            </a:r>
            <a:r>
              <a:rPr lang="hu-HU" dirty="0"/>
              <a:t>, ez a </a:t>
            </a:r>
            <a:r>
              <a:rPr lang="hu-HU" dirty="0" err="1"/>
              <a:t>Codex</a:t>
            </a:r>
            <a:r>
              <a:rPr lang="hu-HU" dirty="0"/>
              <a:t> </a:t>
            </a:r>
            <a:r>
              <a:rPr lang="hu-HU" dirty="0" err="1"/>
              <a:t>Theodosianusban</a:t>
            </a:r>
            <a:r>
              <a:rPr lang="hu-HU" dirty="0"/>
              <a:t> maradt ránk</a:t>
            </a:r>
          </a:p>
          <a:p>
            <a:r>
              <a:rPr lang="hu-HU" dirty="0"/>
              <a:t>	Keresztény elit kiemelése:</a:t>
            </a:r>
          </a:p>
          <a:p>
            <a:r>
              <a:rPr lang="hu-HU" dirty="0"/>
              <a:t>		hivatalok, birodalmi kitüntetések</a:t>
            </a:r>
          </a:p>
          <a:p>
            <a:r>
              <a:rPr lang="hu-HU" dirty="0"/>
              <a:t>		Püspökök a városok egyik legnagyobb tekintélyévé lettek</a:t>
            </a:r>
          </a:p>
          <a:p>
            <a:r>
              <a:rPr lang="hu-HU" dirty="0"/>
              <a:t>			Adómentesség, közszolgálat alól mentesség, templomban rabszolgák felszabadítása, keresztények és nem keresztények közti ügyekben ítélethozás</a:t>
            </a:r>
          </a:p>
          <a:p>
            <a:r>
              <a:rPr lang="hu-HU" dirty="0"/>
              <a:t>		Konstantin kezdte el, a többi császár folytatta, állami hivatalhoz hasonlóság, méltóság, gazdagság</a:t>
            </a:r>
          </a:p>
          <a:p>
            <a:r>
              <a:rPr lang="hu-HU" dirty="0"/>
              <a:t>	Hatás a római elitre: 383-ban </a:t>
            </a:r>
            <a:r>
              <a:rPr lang="hu-HU" dirty="0" err="1"/>
              <a:t>Symmachus</a:t>
            </a:r>
            <a:r>
              <a:rPr lang="hu-HU" dirty="0"/>
              <a:t> szenátor panaszkodik férfiakra, akik ambíciók miatt maradnak távol pogány oltároktól</a:t>
            </a:r>
          </a:p>
          <a:p>
            <a:r>
              <a:rPr lang="hu-HU" dirty="0"/>
              <a:t>		Látható a szemléletváltás, az előkelő családoknál is szépen kimutatható: </a:t>
            </a:r>
            <a:r>
              <a:rPr lang="hu-HU" dirty="0" err="1"/>
              <a:t>Turcii</a:t>
            </a:r>
            <a:r>
              <a:rPr lang="hu-HU" dirty="0"/>
              <a:t> római arisztokrata család, akiknek ősei 300-ig visszavezethető pogányok voltak, consul, 		</a:t>
            </a:r>
            <a:r>
              <a:rPr lang="hu-HU" dirty="0" err="1"/>
              <a:t>prefectus</a:t>
            </a:r>
            <a:r>
              <a:rPr lang="hu-HU" dirty="0"/>
              <a:t>, majd a 4. sz., második felében páran már keresztények lettek, </a:t>
            </a:r>
            <a:r>
              <a:rPr lang="hu-HU" dirty="0" err="1"/>
              <a:t>Turcius</a:t>
            </a:r>
            <a:r>
              <a:rPr lang="hu-HU" dirty="0"/>
              <a:t> </a:t>
            </a:r>
            <a:r>
              <a:rPr lang="hu-HU" dirty="0" err="1"/>
              <a:t>Apronianus</a:t>
            </a:r>
            <a:r>
              <a:rPr lang="hu-HU" dirty="0"/>
              <a:t> </a:t>
            </a:r>
            <a:r>
              <a:rPr lang="hu-HU" dirty="0" err="1"/>
              <a:t>pogyány</a:t>
            </a:r>
            <a:r>
              <a:rPr lang="hu-HU" dirty="0"/>
              <a:t> </a:t>
            </a:r>
            <a:r>
              <a:rPr lang="hu-HU" dirty="0" err="1"/>
              <a:t>Avita</a:t>
            </a:r>
            <a:r>
              <a:rPr lang="hu-HU" dirty="0"/>
              <a:t> keresztény nőhöz házasodva 400-ban áttért.</a:t>
            </a:r>
          </a:p>
          <a:p>
            <a:r>
              <a:rPr lang="hu-HU" dirty="0"/>
              <a:t>		Bár még folytak pogány ünnepek, kultuszok, de megfigyelhető a változás.</a:t>
            </a:r>
          </a:p>
          <a:p>
            <a:r>
              <a:rPr lang="hu-HU" dirty="0"/>
              <a:t>	Fizikai konfliktus(ok):</a:t>
            </a:r>
          </a:p>
          <a:p>
            <a:r>
              <a:rPr lang="hu-HU" dirty="0"/>
              <a:t>		382: </a:t>
            </a:r>
          </a:p>
          <a:p>
            <a:r>
              <a:rPr lang="hu-HU" dirty="0"/>
              <a:t>		</a:t>
            </a:r>
            <a:r>
              <a:rPr lang="hu-HU" dirty="0" err="1"/>
              <a:t>Gratianus</a:t>
            </a:r>
            <a:r>
              <a:rPr lang="hu-HU" dirty="0"/>
              <a:t> szakít az addigi pogány kultuszokkal toleráns Birodalom-politikával: a pogány kultuszok fenntartására biztosított bevételeket elkobozta, a pogány papságoknak 		és </a:t>
            </a:r>
            <a:r>
              <a:rPr lang="hu-HU" dirty="0" err="1"/>
              <a:t>Vestáknak</a:t>
            </a:r>
            <a:r>
              <a:rPr lang="hu-HU" dirty="0"/>
              <a:t> kultuszuk fenntartására és szertartásaikra szánt pénzeket a kincstárba irányította, a pogány vallási képviselők </a:t>
            </a:r>
            <a:r>
              <a:rPr lang="hu-HU" dirty="0" err="1"/>
              <a:t>köztehetviselés</a:t>
            </a:r>
            <a:r>
              <a:rPr lang="hu-HU" dirty="0"/>
              <a:t> alóli mentességét megszüntette</a:t>
            </a:r>
          </a:p>
          <a:p>
            <a:r>
              <a:rPr lang="hu-HU" dirty="0"/>
              <a:t>		Elrendelte a Győzelem istennőjének oltárának az eltávolítását a római szenátus házából</a:t>
            </a:r>
          </a:p>
          <a:p>
            <a:r>
              <a:rPr lang="hu-HU" dirty="0"/>
              <a:t>		383: kisöccse, a 13 éves II. </a:t>
            </a:r>
            <a:r>
              <a:rPr lang="hu-HU" dirty="0" err="1"/>
              <a:t>Valentinianus</a:t>
            </a:r>
            <a:r>
              <a:rPr lang="hu-HU" dirty="0"/>
              <a:t> lesz levetése után a császár </a:t>
            </a:r>
            <a:r>
              <a:rPr lang="hu-HU" dirty="0">
                <a:sym typeface="Wingdings" panose="05000000000000000000" pitchFamily="2" charset="2"/>
              </a:rPr>
              <a:t> gyengeségében a római arisztokraták lehetőséget láttak a régi vallás melletti nyílt kiállásra</a:t>
            </a:r>
          </a:p>
          <a:p>
            <a:r>
              <a:rPr lang="hu-HU" dirty="0">
                <a:sym typeface="Wingdings" panose="05000000000000000000" pitchFamily="2" charset="2"/>
              </a:rPr>
              <a:t>			</a:t>
            </a:r>
            <a:r>
              <a:rPr lang="hu-HU" dirty="0" err="1">
                <a:sym typeface="Wingdings" panose="05000000000000000000" pitchFamily="2" charset="2"/>
              </a:rPr>
              <a:t>Symmacchus</a:t>
            </a:r>
            <a:r>
              <a:rPr lang="hu-HU" dirty="0">
                <a:sym typeface="Wingdings" panose="05000000000000000000" pitchFamily="2" charset="2"/>
              </a:rPr>
              <a:t>, Róma város prefektusa 384 júliusában a szenátus nevében nyílt levelet küld a császárnak, hogy térjenek vissza a régi birodalmi pogány-toleranciához, és adják vissza a Győzelem Oltárát  Ambrus, Milánó püspöke hall róla, írt egy ezt ellenző levelet, végül a milánói császár visszautasítja – Ambrus befolyása</a:t>
            </a:r>
          </a:p>
          <a:p>
            <a:r>
              <a:rPr lang="hu-HU" dirty="0">
                <a:sym typeface="Wingdings" panose="05000000000000000000" pitchFamily="2" charset="2"/>
              </a:rPr>
              <a:t>		</a:t>
            </a:r>
          </a:p>
          <a:p>
            <a:r>
              <a:rPr lang="hu-HU" dirty="0">
                <a:sym typeface="Wingdings" panose="05000000000000000000" pitchFamily="2" charset="2"/>
              </a:rPr>
              <a:t>394: </a:t>
            </a:r>
            <a:r>
              <a:rPr lang="hu-HU" dirty="0" err="1">
                <a:sym typeface="Wingdings" panose="05000000000000000000" pitchFamily="2" charset="2"/>
              </a:rPr>
              <a:t>Theodosius</a:t>
            </a:r>
            <a:r>
              <a:rPr lang="hu-HU" dirty="0">
                <a:sym typeface="Wingdings" panose="05000000000000000000" pitchFamily="2" charset="2"/>
              </a:rPr>
              <a:t>: erős törvények és hatásai:</a:t>
            </a:r>
          </a:p>
          <a:p>
            <a:r>
              <a:rPr lang="hu-HU" dirty="0">
                <a:sym typeface="Wingdings" panose="05000000000000000000" pitchFamily="2" charset="2"/>
              </a:rPr>
              <a:t>	A kereszténység terjedését komolyan vette, végül államvallássá tette</a:t>
            </a:r>
          </a:p>
          <a:p>
            <a:r>
              <a:rPr lang="hu-HU" dirty="0">
                <a:sym typeface="Wingdings" panose="05000000000000000000" pitchFamily="2" charset="2"/>
              </a:rPr>
              <a:t>	Ennek hatására a 4. sz. utolsó évtizedében következett be Róma szenátori elitjének nagyszámú megtérése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>
                <a:sym typeface="Wingdings" panose="05000000000000000000" pitchFamily="2" charset="2"/>
              </a:rPr>
              <a:t>		</a:t>
            </a:r>
            <a:r>
              <a:rPr lang="hu-HU" b="0" i="0" dirty="0" err="1">
                <a:solidFill>
                  <a:srgbClr val="101418"/>
                </a:solidFill>
                <a:effectLst/>
                <a:latin typeface="Linux Libertine"/>
              </a:rPr>
              <a:t>Zószimosz</a:t>
            </a:r>
            <a:r>
              <a:rPr lang="hu-HU" b="0" i="0" dirty="0">
                <a:solidFill>
                  <a:srgbClr val="101418"/>
                </a:solidFill>
                <a:effectLst/>
                <a:latin typeface="Linux Libertine"/>
              </a:rPr>
              <a:t> és </a:t>
            </a:r>
            <a:r>
              <a:rPr lang="hu-HU" b="0" i="0" dirty="0" err="1">
                <a:solidFill>
                  <a:srgbClr val="101418"/>
                </a:solidFill>
                <a:effectLst/>
                <a:latin typeface="Linux Libertine"/>
              </a:rPr>
              <a:t>Prudentius</a:t>
            </a:r>
            <a:r>
              <a:rPr lang="hu-HU" b="0" i="0" dirty="0">
                <a:solidFill>
                  <a:srgbClr val="101418"/>
                </a:solidFill>
                <a:effectLst/>
                <a:latin typeface="Linux Libertine"/>
              </a:rPr>
              <a:t> történetírók szerint Frigid-folyónál aratott győzelme után a császár személyesen ment meggyőzni Róma arisztokráciáját, hogy vessék el régi téves nézeteiket </a:t>
            </a:r>
            <a:r>
              <a:rPr lang="hu-HU" b="0" i="0" dirty="0">
                <a:solidFill>
                  <a:srgbClr val="101418"/>
                </a:solidFill>
                <a:effectLst/>
                <a:latin typeface="Linux Libertine"/>
                <a:sym typeface="Wingdings" panose="05000000000000000000" pitchFamily="2" charset="2"/>
              </a:rPr>
              <a:t> elvileg megtérnek önként – vitatható modern történészek szerint a látogatás és annak dátuma, de az biztos, hogy az ötödik század első negyedévszázadában már Krisztus-követő </a:t>
            </a:r>
            <a:r>
              <a:rPr lang="hu-HU" b="0" i="0" dirty="0" err="1">
                <a:solidFill>
                  <a:srgbClr val="101418"/>
                </a:solidFill>
                <a:effectLst/>
                <a:latin typeface="Linux Libertine"/>
                <a:sym typeface="Wingdings" panose="05000000000000000000" pitchFamily="2" charset="2"/>
              </a:rPr>
              <a:t>szentátori</a:t>
            </a:r>
            <a:r>
              <a:rPr lang="hu-HU" b="0" i="0" dirty="0">
                <a:solidFill>
                  <a:srgbClr val="101418"/>
                </a:solidFill>
                <a:effectLst/>
                <a:latin typeface="Linux Libertine"/>
                <a:sym typeface="Wingdings" panose="05000000000000000000" pitchFamily="2" charset="2"/>
              </a:rPr>
              <a:t> domináns rétegről beszélünk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0" i="0" dirty="0">
                <a:solidFill>
                  <a:srgbClr val="101418"/>
                </a:solidFill>
                <a:effectLst/>
                <a:latin typeface="Linux Libertine"/>
                <a:sym typeface="Wingdings" panose="05000000000000000000" pitchFamily="2" charset="2"/>
              </a:rPr>
              <a:t>	Egy évszázadnyi térítés záródik 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b="0" i="0" dirty="0">
              <a:solidFill>
                <a:srgbClr val="101418"/>
              </a:solidFill>
              <a:effectLst/>
              <a:latin typeface="Linux Libertine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0" i="0" dirty="0">
                <a:solidFill>
                  <a:srgbClr val="101418"/>
                </a:solidFill>
                <a:effectLst/>
                <a:latin typeface="Linux Libertine"/>
                <a:sym typeface="Wingdings" panose="05000000000000000000" pitchFamily="2" charset="2"/>
              </a:rPr>
              <a:t>	</a:t>
            </a:r>
            <a:endParaRPr lang="hu-HU" b="0" i="0" dirty="0">
              <a:solidFill>
                <a:srgbClr val="101418"/>
              </a:solidFill>
              <a:effectLst/>
              <a:latin typeface="Linux Libertin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>
              <a:sym typeface="Wingdings" panose="05000000000000000000" pitchFamily="2" charset="2"/>
            </a:endParaRPr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		</a:t>
            </a:r>
          </a:p>
          <a:p>
            <a:endParaRPr lang="hu-HU" dirty="0"/>
          </a:p>
          <a:p>
            <a:r>
              <a:rPr lang="hu-HU" dirty="0"/>
              <a:t>	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6C36F-6D2B-4C0E-B53B-2EADD6C02173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0510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>
                <a:solidFill>
                  <a:srgbClr val="FFFFFF"/>
                </a:solidFill>
              </a:rPr>
              <a:t>Építkezések: bazilikák, </a:t>
            </a:r>
            <a:r>
              <a:rPr lang="hu-HU" dirty="0" err="1">
                <a:solidFill>
                  <a:srgbClr val="FFFFFF"/>
                </a:solidFill>
              </a:rPr>
              <a:t>martyriumok</a:t>
            </a:r>
            <a:r>
              <a:rPr lang="hu-HU" dirty="0">
                <a:solidFill>
                  <a:srgbClr val="FFFFFF"/>
                </a:solidFill>
              </a:rPr>
              <a:t> (keresztény mártír nyughelyére épített templom):</a:t>
            </a:r>
          </a:p>
          <a:p>
            <a:pPr marL="171450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Constantinus után keletkezhetnek az elsők, már az ő nevéhez kötődik a </a:t>
            </a:r>
            <a:r>
              <a:rPr lang="hu-HU" dirty="0" err="1">
                <a:solidFill>
                  <a:srgbClr val="FFFFFF"/>
                </a:solidFill>
              </a:rPr>
              <a:t>lateráni</a:t>
            </a:r>
            <a:r>
              <a:rPr lang="hu-HU" dirty="0">
                <a:solidFill>
                  <a:srgbClr val="FFFFFF"/>
                </a:solidFill>
              </a:rPr>
              <a:t> bazilika</a:t>
            </a:r>
          </a:p>
          <a:p>
            <a:pPr marL="171450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Szerte megemlékezésből, főbb útvonalak mentén, ahol régebben még </a:t>
            </a:r>
            <a:r>
              <a:rPr lang="hu-HU" dirty="0" err="1">
                <a:solidFill>
                  <a:srgbClr val="FFFFFF"/>
                </a:solidFill>
              </a:rPr>
              <a:t>aisztokrata</a:t>
            </a:r>
            <a:r>
              <a:rPr lang="hu-HU" dirty="0">
                <a:solidFill>
                  <a:srgbClr val="FFFFFF"/>
                </a:solidFill>
              </a:rPr>
              <a:t> kripták álltak, ezek váltják őket</a:t>
            </a:r>
          </a:p>
          <a:p>
            <a:pPr marL="171450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Státusz erősítő, mutató ez a ok építkezés, díszes templomok</a:t>
            </a:r>
          </a:p>
          <a:p>
            <a:pPr marL="171450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A státusztudatos elit számára ez vonzó volt</a:t>
            </a:r>
          </a:p>
          <a:p>
            <a:pPr marL="628650" lvl="1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Császári példára és püspöki felhívásra mecénási szerep, adakozás, anyagi támogatás a templomokra</a:t>
            </a:r>
          </a:p>
          <a:p>
            <a:pPr marL="628650" lvl="1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Keresztelőkutak, épületek, templomok, </a:t>
            </a:r>
            <a:r>
              <a:rPr lang="hu-HU" dirty="0" err="1">
                <a:solidFill>
                  <a:srgbClr val="FFFFFF"/>
                </a:solidFill>
              </a:rPr>
              <a:t>bailkák</a:t>
            </a:r>
            <a:r>
              <a:rPr lang="hu-HU" dirty="0">
                <a:solidFill>
                  <a:srgbClr val="FFFFFF"/>
                </a:solidFill>
              </a:rPr>
              <a:t>, művészi rész </a:t>
            </a:r>
            <a:r>
              <a:rPr lang="hu-HU" dirty="0" err="1">
                <a:solidFill>
                  <a:srgbClr val="FFFFFF"/>
                </a:solidFill>
              </a:rPr>
              <a:t>stb</a:t>
            </a:r>
            <a:r>
              <a:rPr lang="hu-HU" dirty="0">
                <a:solidFill>
                  <a:srgbClr val="FFFFFF"/>
                </a:solidFill>
              </a:rPr>
              <a:t>-. Segítségek</a:t>
            </a:r>
          </a:p>
          <a:p>
            <a:pPr marL="628650" lvl="1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Egyfajta egymás közti versengés, </a:t>
            </a:r>
            <a:r>
              <a:rPr lang="hu-HU" dirty="0" err="1">
                <a:solidFill>
                  <a:srgbClr val="FFFFFF"/>
                </a:solidFill>
              </a:rPr>
              <a:t>notorianusság</a:t>
            </a:r>
            <a:r>
              <a:rPr lang="hu-HU" dirty="0">
                <a:solidFill>
                  <a:srgbClr val="FFFFFF"/>
                </a:solidFill>
              </a:rPr>
              <a:t> mutatása</a:t>
            </a:r>
          </a:p>
          <a:p>
            <a:pPr marL="628650" lvl="1" indent="-171450">
              <a:buFontTx/>
              <a:buChar char="-"/>
            </a:pPr>
            <a:endParaRPr lang="hu-HU" dirty="0">
              <a:solidFill>
                <a:srgbClr val="FFFFFF"/>
              </a:solidFill>
            </a:endParaRPr>
          </a:p>
          <a:p>
            <a:pPr marL="0" lvl="0" indent="0">
              <a:buFontTx/>
              <a:buNone/>
            </a:pPr>
            <a:endParaRPr lang="hu-HU" dirty="0">
              <a:solidFill>
                <a:srgbClr val="FFFFFF"/>
              </a:solidFill>
            </a:endParaRPr>
          </a:p>
          <a:p>
            <a:pPr marL="0" lvl="0" indent="0">
              <a:buFontTx/>
              <a:buNone/>
            </a:pPr>
            <a:r>
              <a:rPr lang="hu-HU" dirty="0">
                <a:solidFill>
                  <a:srgbClr val="FFFFFF"/>
                </a:solidFill>
              </a:rPr>
              <a:t>Jótékonyság, adakozás</a:t>
            </a:r>
          </a:p>
          <a:p>
            <a:pPr marL="171450" lvl="0" indent="-171450">
              <a:buFontTx/>
              <a:buChar char="-"/>
            </a:pPr>
            <a:r>
              <a:rPr lang="hu-HU" dirty="0" err="1">
                <a:solidFill>
                  <a:srgbClr val="FFFFFF"/>
                </a:solidFill>
              </a:rPr>
              <a:t>Pamacchius</a:t>
            </a:r>
            <a:r>
              <a:rPr lang="hu-HU" dirty="0">
                <a:solidFill>
                  <a:srgbClr val="FFFFFF"/>
                </a:solidFill>
              </a:rPr>
              <a:t> szenátor Szent Péter templomában szegényeknek lakomát rendez, hogy elismerése legyen a Mennyben</a:t>
            </a:r>
          </a:p>
          <a:p>
            <a:pPr marL="171450" lvl="0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Püspökök ezen cselekedetek jutalmát kifejezetten hangsúlyozzák</a:t>
            </a:r>
          </a:p>
          <a:p>
            <a:pPr marL="171450" lvl="0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Prédikációk!</a:t>
            </a:r>
          </a:p>
          <a:p>
            <a:pPr marL="171450" lvl="0" indent="-171450">
              <a:buFontTx/>
              <a:buChar char="-"/>
            </a:pPr>
            <a:r>
              <a:rPr lang="hu-HU" dirty="0" err="1">
                <a:solidFill>
                  <a:srgbClr val="FFFFFF"/>
                </a:solidFill>
              </a:rPr>
              <a:t>Melania</a:t>
            </a:r>
            <a:r>
              <a:rPr lang="hu-HU" dirty="0">
                <a:solidFill>
                  <a:srgbClr val="FFFFFF"/>
                </a:solidFill>
              </a:rPr>
              <a:t> az Ifjabb rengeteg pénzt, vagyont, szigeteket ad az egyháznak</a:t>
            </a:r>
          </a:p>
          <a:p>
            <a:pPr marL="171450" lvl="0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Bár hangsúlyozza az egyház, hogy ez nem pogány mecénásság, mert más a lelkület, sokan ennek </a:t>
            </a:r>
            <a:r>
              <a:rPr lang="hu-HU" dirty="0" err="1">
                <a:solidFill>
                  <a:srgbClr val="FFFFFF"/>
                </a:solidFill>
              </a:rPr>
              <a:t>továbbélését</a:t>
            </a:r>
            <a:r>
              <a:rPr lang="hu-HU" dirty="0">
                <a:solidFill>
                  <a:srgbClr val="FFFFFF"/>
                </a:solidFill>
              </a:rPr>
              <a:t> látták</a:t>
            </a:r>
          </a:p>
          <a:p>
            <a:pPr marL="0" lvl="0" indent="0">
              <a:buFontTx/>
              <a:buNone/>
            </a:pPr>
            <a:endParaRPr lang="hu-HU" dirty="0">
              <a:solidFill>
                <a:srgbClr val="FFFFFF"/>
              </a:solidFill>
            </a:endParaRPr>
          </a:p>
          <a:p>
            <a:pPr marL="0" lvl="0" indent="0">
              <a:buFontTx/>
              <a:buNone/>
            </a:pPr>
            <a:r>
              <a:rPr lang="hu-HU" dirty="0">
                <a:solidFill>
                  <a:srgbClr val="FFFFFF"/>
                </a:solidFill>
              </a:rPr>
              <a:t>Klérus:</a:t>
            </a:r>
          </a:p>
          <a:p>
            <a:pPr marL="171450" lvl="0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Sokáig, az ötödik századik nem volt járható út a papi hivatásból való megélés (keresztény)</a:t>
            </a:r>
          </a:p>
          <a:p>
            <a:pPr marL="171450" lvl="0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Utána az lett, a negyedik században nem volt még arisztokrata pápa</a:t>
            </a:r>
          </a:p>
          <a:p>
            <a:pPr marL="171450" lvl="0" indent="-171450">
              <a:buFontTx/>
              <a:buChar char="-"/>
            </a:pPr>
            <a:r>
              <a:rPr lang="hu-HU" dirty="0">
                <a:solidFill>
                  <a:srgbClr val="FFFFFF"/>
                </a:solidFill>
              </a:rPr>
              <a:t>Első pápaválasztás: 496: </a:t>
            </a:r>
            <a:r>
              <a:rPr lang="hu-HU" dirty="0" err="1">
                <a:solidFill>
                  <a:srgbClr val="FFFFFF"/>
                </a:solidFill>
              </a:rPr>
              <a:t>Anasztásziusz</a:t>
            </a:r>
            <a:endParaRPr lang="hu-HU" dirty="0">
              <a:solidFill>
                <a:srgbClr val="FFFFFF"/>
              </a:solidFill>
            </a:endParaRPr>
          </a:p>
          <a:p>
            <a:pPr marL="628650" lvl="1" indent="-171450">
              <a:buFontTx/>
              <a:buChar char="-"/>
            </a:pPr>
            <a:r>
              <a:rPr lang="hu-HU" dirty="0" err="1">
                <a:solidFill>
                  <a:srgbClr val="FFFFFF"/>
                </a:solidFill>
              </a:rPr>
              <a:t>Symacchai</a:t>
            </a:r>
            <a:r>
              <a:rPr lang="hu-HU" dirty="0">
                <a:solidFill>
                  <a:srgbClr val="FFFFFF"/>
                </a:solidFill>
              </a:rPr>
              <a:t> család, arisztokrata</a:t>
            </a:r>
          </a:p>
          <a:p>
            <a:pPr marL="171450" indent="-171450">
              <a:buFontTx/>
              <a:buChar char="-"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6C36F-6D2B-4C0E-B53B-2EADD6C02173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8275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Jelentős város – </a:t>
            </a:r>
            <a:r>
              <a:rPr lang="hu-HU" dirty="0" err="1"/>
              <a:t>Ausonius</a:t>
            </a:r>
            <a:r>
              <a:rPr lang="hu-HU" dirty="0"/>
              <a:t> szerint (</a:t>
            </a:r>
            <a:r>
              <a:rPr lang="hu-HU" dirty="0" err="1"/>
              <a:t>Ordo</a:t>
            </a:r>
            <a:r>
              <a:rPr lang="hu-HU" dirty="0"/>
              <a:t> </a:t>
            </a:r>
            <a:r>
              <a:rPr lang="hu-HU" dirty="0" err="1"/>
              <a:t>urbium</a:t>
            </a:r>
            <a:r>
              <a:rPr lang="hu-HU" dirty="0"/>
              <a:t> 388) a 4. legnagyobb Itáliában, 9. a birodalomban – Falait és kikötőit emeli ki</a:t>
            </a:r>
          </a:p>
          <a:p>
            <a:r>
              <a:rPr lang="hu-HU" dirty="0"/>
              <a:t>	Mai </a:t>
            </a:r>
            <a:r>
              <a:rPr lang="hu-HU" dirty="0" err="1"/>
              <a:t>Venetia</a:t>
            </a:r>
            <a:r>
              <a:rPr lang="hu-HU" dirty="0"/>
              <a:t> régió területén található város</a:t>
            </a:r>
          </a:p>
          <a:p>
            <a:r>
              <a:rPr lang="hu-HU" dirty="0"/>
              <a:t>	Kereskedési pont az Alpok és Mediterrán közt – mind Róma, mind a birodalom keleti része rajta keresztül kereskedik</a:t>
            </a:r>
          </a:p>
          <a:p>
            <a:endParaRPr lang="hu-HU" dirty="0"/>
          </a:p>
          <a:p>
            <a:pPr marL="0" indent="0">
              <a:buFontTx/>
              <a:buNone/>
            </a:pPr>
            <a:r>
              <a:rPr lang="hu-HU" sz="2400" dirty="0"/>
              <a:t>- Nyitottabb a kereszténységre</a:t>
            </a:r>
          </a:p>
          <a:p>
            <a:pPr marL="800100" lvl="1" indent="-342900">
              <a:buFontTx/>
              <a:buChar char="-"/>
            </a:pPr>
            <a:r>
              <a:rPr lang="hu-HU" sz="2000" dirty="0"/>
              <a:t>Kereskedőváros, keleti, görög nyelvű, zsidó bevándorlókkal – 10-20%</a:t>
            </a:r>
          </a:p>
          <a:p>
            <a:pPr marL="1257300" lvl="2" indent="-342900">
              <a:buFontTx/>
              <a:buChar char="-"/>
            </a:pPr>
            <a:r>
              <a:rPr lang="hu-HU" sz="2000" dirty="0"/>
              <a:t>A népek keveredése miatt egyébként sok misztériumvallás kap helyet a városban a 3-4. században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hu-HU" sz="2000" dirty="0"/>
              <a:t>- Régóta van kereszténység – Márk evangélistától eredeztetik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hu-HU" sz="2000" dirty="0"/>
              <a:t>- 3-4. sz. keresztények jelentős része bevándorló családból</a:t>
            </a:r>
          </a:p>
          <a:p>
            <a:pPr marL="0" lvl="0" indent="0">
              <a:buFontTx/>
              <a:buNone/>
            </a:pPr>
            <a:r>
              <a:rPr lang="hu-HU" sz="2000" dirty="0"/>
              <a:t>313: milánói ediktum</a:t>
            </a:r>
          </a:p>
          <a:p>
            <a:pPr marL="0" lvl="0" indent="0">
              <a:buFontTx/>
              <a:buNone/>
            </a:pPr>
            <a:r>
              <a:rPr lang="hu-HU" sz="2000" dirty="0"/>
              <a:t>	Nyilvános gyülekezőhelyek, bazilikák építése innentől, eddig a püspök és a közösség nem merte</a:t>
            </a:r>
          </a:p>
          <a:p>
            <a:pPr marL="0" lvl="0" indent="0">
              <a:buFontTx/>
              <a:buNone/>
            </a:pPr>
            <a:r>
              <a:rPr lang="hu-HU" sz="2000" dirty="0"/>
              <a:t>	Nőtt a város befolyása, első központ</a:t>
            </a:r>
          </a:p>
          <a:p>
            <a:pPr marL="0" lvl="0" indent="0">
              <a:buFontTx/>
              <a:buNone/>
            </a:pPr>
            <a:r>
              <a:rPr lang="hu-HU" sz="2000" dirty="0"/>
              <a:t>	320as évek: már tudunk gazdag </a:t>
            </a:r>
            <a:r>
              <a:rPr lang="hu-HU" sz="2000" dirty="0" err="1"/>
              <a:t>keresztny</a:t>
            </a:r>
            <a:r>
              <a:rPr lang="hu-HU" sz="2000" dirty="0"/>
              <a:t> világiakról, akik mecénásként működtek és valószínűleg a városi elit tagjai voltak, nem szenátorok.</a:t>
            </a:r>
          </a:p>
          <a:p>
            <a:pPr marL="0" lvl="0" indent="0">
              <a:buFontTx/>
              <a:buNone/>
            </a:pPr>
            <a:r>
              <a:rPr lang="hu-HU" sz="2000" dirty="0"/>
              <a:t>Keresztény mecénásság</a:t>
            </a:r>
          </a:p>
          <a:p>
            <a:pPr marL="0" lvl="0" indent="0">
              <a:buFontTx/>
              <a:buNone/>
            </a:pPr>
            <a:r>
              <a:rPr lang="hu-HU" sz="2000" dirty="0"/>
              <a:t>	Régészeti források – 3 fő bazilika</a:t>
            </a:r>
          </a:p>
          <a:p>
            <a:pPr marL="0" lvl="0" indent="0">
              <a:buFontTx/>
              <a:buNone/>
            </a:pPr>
            <a:r>
              <a:rPr lang="hu-HU" sz="2000" dirty="0"/>
              <a:t>		A 3 mozaikpadlózat a 4-5. századból explicit feljegyzéseket tartalmaz a helyi mecénásokról és projektekről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000" dirty="0"/>
              <a:t>		Püspöki/</a:t>
            </a:r>
            <a:r>
              <a:rPr lang="hu-HU" sz="2000" dirty="0" err="1"/>
              <a:t>Theodosiusi</a:t>
            </a:r>
            <a:r>
              <a:rPr lang="hu-HU" sz="2000" dirty="0"/>
              <a:t> komplexum</a:t>
            </a:r>
          </a:p>
          <a:p>
            <a:pPr marL="0" lvl="0" indent="0">
              <a:buFontTx/>
              <a:buNone/>
            </a:pPr>
            <a:r>
              <a:rPr lang="hu-HU" sz="2000" dirty="0"/>
              <a:t>			</a:t>
            </a:r>
            <a:r>
              <a:rPr lang="hu-HU" sz="2000" dirty="0" err="1"/>
              <a:t>Legrégebbi</a:t>
            </a:r>
            <a:r>
              <a:rPr lang="hu-HU" sz="2000" dirty="0"/>
              <a:t> a 3 közül</a:t>
            </a:r>
          </a:p>
          <a:p>
            <a:pPr marL="0" lvl="0" indent="0">
              <a:buFontTx/>
              <a:buNone/>
            </a:pPr>
            <a:r>
              <a:rPr lang="hu-HU" sz="2000" dirty="0"/>
              <a:t>			313/319 körül, rögtön Konstantin megtérése után keletkezhetett</a:t>
            </a:r>
          </a:p>
          <a:p>
            <a:pPr marL="0" lvl="0" indent="0">
              <a:buFontTx/>
              <a:buNone/>
            </a:pPr>
            <a:r>
              <a:rPr lang="hu-HU" sz="2000" dirty="0"/>
              <a:t>			Theodor: 312-323 püspök</a:t>
            </a:r>
          </a:p>
          <a:p>
            <a:pPr marL="0" lvl="0" indent="0">
              <a:buFontTx/>
              <a:buNone/>
            </a:pPr>
            <a:r>
              <a:rPr lang="hu-HU" sz="2000" dirty="0"/>
              <a:t>			Theodor, a </a:t>
            </a:r>
            <a:r>
              <a:rPr lang="hu-HU" sz="2000" dirty="0" err="1"/>
              <a:t>felix</a:t>
            </a:r>
            <a:r>
              <a:rPr lang="hu-HU" sz="2000" dirty="0"/>
              <a:t>, mint egy terminus post</a:t>
            </a:r>
          </a:p>
          <a:p>
            <a:pPr marL="0" lvl="0" indent="0">
              <a:buFontTx/>
              <a:buNone/>
            </a:pPr>
            <a:r>
              <a:rPr lang="hu-HU" sz="2000" dirty="0"/>
              <a:t>			,,Isten és nyája segítségével” tette lehetővé a mozaikot</a:t>
            </a:r>
          </a:p>
          <a:p>
            <a:pPr marL="0" lvl="0" indent="0">
              <a:buFontTx/>
              <a:buNone/>
            </a:pPr>
            <a:r>
              <a:rPr lang="hu-HU" sz="2000" dirty="0"/>
              <a:t>			14 adományozó neve szerepel ott arcképekkel – a mozaikokból vagyonfelbecslésre is képesek vagyunk</a:t>
            </a:r>
          </a:p>
          <a:p>
            <a:pPr marL="0" lvl="0" indent="0">
              <a:buFontTx/>
              <a:buNone/>
            </a:pPr>
            <a:r>
              <a:rPr lang="hu-HU" sz="2000" dirty="0"/>
              <a:t>			</a:t>
            </a:r>
            <a:r>
              <a:rPr lang="hu-HU" sz="2000" dirty="0" err="1"/>
              <a:t>Januarius</a:t>
            </a:r>
            <a:r>
              <a:rPr lang="hu-HU" sz="2000" dirty="0"/>
              <a:t> adakozó laikus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000" dirty="0"/>
              <a:t>		</a:t>
            </a:r>
            <a:r>
              <a:rPr lang="hu-HU" sz="2000" dirty="0" err="1">
                <a:solidFill>
                  <a:schemeClr val="bg1"/>
                </a:solidFill>
              </a:rPr>
              <a:t>Basilica</a:t>
            </a:r>
            <a:r>
              <a:rPr lang="hu-HU" sz="2000" dirty="0">
                <a:solidFill>
                  <a:schemeClr val="bg1"/>
                </a:solidFill>
              </a:rPr>
              <a:t> </a:t>
            </a:r>
            <a:r>
              <a:rPr lang="hu-HU" sz="2000" dirty="0" err="1">
                <a:solidFill>
                  <a:schemeClr val="bg1"/>
                </a:solidFill>
              </a:rPr>
              <a:t>del</a:t>
            </a:r>
            <a:r>
              <a:rPr lang="hu-HU" sz="2000" dirty="0">
                <a:solidFill>
                  <a:schemeClr val="bg1"/>
                </a:solidFill>
              </a:rPr>
              <a:t> </a:t>
            </a:r>
            <a:r>
              <a:rPr lang="hu-HU" sz="2000" dirty="0" err="1">
                <a:solidFill>
                  <a:schemeClr val="bg1"/>
                </a:solidFill>
              </a:rPr>
              <a:t>fonto</a:t>
            </a:r>
            <a:r>
              <a:rPr lang="hu-HU" sz="2000" dirty="0">
                <a:solidFill>
                  <a:schemeClr val="bg1"/>
                </a:solidFill>
              </a:rPr>
              <a:t> </a:t>
            </a:r>
            <a:r>
              <a:rPr lang="hu-HU" sz="2000" dirty="0" err="1">
                <a:solidFill>
                  <a:schemeClr val="bg1"/>
                </a:solidFill>
              </a:rPr>
              <a:t>Tullio</a:t>
            </a:r>
            <a:endParaRPr lang="hu-HU" sz="2000" dirty="0">
              <a:solidFill>
                <a:schemeClr val="bg1"/>
              </a:solidFill>
            </a:endParaRPr>
          </a:p>
          <a:p>
            <a:pPr marL="0" lvl="0" indent="0">
              <a:buFontTx/>
              <a:buNone/>
            </a:pPr>
            <a:r>
              <a:rPr lang="hu-HU" sz="2000" dirty="0"/>
              <a:t>			Temetkezési emlékmű része:</a:t>
            </a:r>
          </a:p>
          <a:p>
            <a:pPr marL="0" lvl="0" indent="0">
              <a:buFontTx/>
              <a:buNone/>
            </a:pPr>
            <a:r>
              <a:rPr lang="hu-HU" sz="2000" dirty="0"/>
              <a:t>			2 km délre a város történelmi magjától</a:t>
            </a:r>
          </a:p>
          <a:p>
            <a:pPr marL="0" lvl="0" indent="0">
              <a:buFontTx/>
              <a:buNone/>
            </a:pPr>
            <a:r>
              <a:rPr lang="hu-HU" sz="2000" dirty="0"/>
              <a:t>			4. sz. második fele, 5. sz.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000" dirty="0"/>
              <a:t>			12 donor neve maradt fent</a:t>
            </a:r>
          </a:p>
          <a:p>
            <a:pPr marL="0" lvl="0" indent="0">
              <a:buFontTx/>
              <a:buNone/>
            </a:pPr>
            <a:r>
              <a:rPr lang="hu-HU" sz="2000" b="1" dirty="0"/>
              <a:t>				</a:t>
            </a:r>
            <a:r>
              <a:rPr lang="hu-HU" sz="2000" b="0" dirty="0"/>
              <a:t>3 biztosan szír vagy görög név szerény befektetéssel – valószínű, hogy friss, keleti bevándorlók – benne voltak a helyi keresztény közegben</a:t>
            </a:r>
          </a:p>
          <a:p>
            <a:pPr marL="0" lvl="0" indent="0">
              <a:buFontTx/>
              <a:buNone/>
            </a:pPr>
            <a:r>
              <a:rPr lang="hu-HU" sz="2000" b="0" dirty="0"/>
              <a:t>			</a:t>
            </a:r>
            <a:r>
              <a:rPr lang="hu-HU" sz="2000" dirty="0"/>
              <a:t>						</a:t>
            </a:r>
          </a:p>
          <a:p>
            <a:pPr marL="0" lvl="0" indent="0">
              <a:buFontTx/>
              <a:buNone/>
            </a:pPr>
            <a:r>
              <a:rPr lang="hu-HU" sz="2000" dirty="0"/>
              <a:t>			Tehetős helyi laikusok is voltak</a:t>
            </a:r>
          </a:p>
          <a:p>
            <a:pPr marL="0" lvl="0" indent="0">
              <a:buFontTx/>
              <a:buNone/>
            </a:pPr>
            <a:r>
              <a:rPr lang="hu-HU" sz="2000" dirty="0"/>
              <a:t>		</a:t>
            </a:r>
            <a:r>
              <a:rPr lang="hu-HU" sz="2000" dirty="0" err="1"/>
              <a:t>Basilica</a:t>
            </a:r>
            <a:r>
              <a:rPr lang="hu-HU" sz="2000" dirty="0"/>
              <a:t> de </a:t>
            </a:r>
            <a:r>
              <a:rPr lang="hu-HU" sz="2000" dirty="0" err="1"/>
              <a:t>Monastero</a:t>
            </a:r>
            <a:endParaRPr lang="hu-HU" sz="2000" dirty="0"/>
          </a:p>
          <a:p>
            <a:pPr marL="0" lvl="0" indent="0">
              <a:buFontTx/>
              <a:buNone/>
            </a:pPr>
            <a:r>
              <a:rPr lang="hu-HU" sz="2000" dirty="0"/>
              <a:t>			2 része a mozaiknak: 5. sz. eleji, egy második feléből</a:t>
            </a:r>
          </a:p>
          <a:p>
            <a:pPr marL="0" lvl="0" indent="0">
              <a:buFontTx/>
              <a:buNone/>
            </a:pPr>
            <a:r>
              <a:rPr lang="hu-HU" sz="2000" dirty="0"/>
              <a:t>			39 donor</a:t>
            </a:r>
          </a:p>
          <a:p>
            <a:pPr marL="0" lvl="0" indent="0">
              <a:buFontTx/>
              <a:buNone/>
            </a:pPr>
            <a:r>
              <a:rPr lang="hu-HU" sz="2000" dirty="0"/>
              <a:t>			Extrémgazdag </a:t>
            </a:r>
            <a:r>
              <a:rPr lang="hu-HU" sz="2000" dirty="0" err="1"/>
              <a:t>aisztokraták</a:t>
            </a:r>
            <a:r>
              <a:rPr lang="hu-HU" sz="2000" dirty="0"/>
              <a:t>: Victor és </a:t>
            </a:r>
            <a:r>
              <a:rPr lang="hu-HU" sz="2000" dirty="0" err="1"/>
              <a:t>Theobeses</a:t>
            </a:r>
            <a:r>
              <a:rPr lang="hu-HU" sz="2000" dirty="0"/>
              <a:t> (két családfő), egy gazdag pár</a:t>
            </a:r>
          </a:p>
          <a:p>
            <a:pPr marL="0" lvl="0" indent="0">
              <a:buFontTx/>
              <a:buNone/>
            </a:pPr>
            <a:r>
              <a:rPr lang="hu-HU" sz="2000" dirty="0"/>
              <a:t>	A mozaikokból ítélve az 5. századra a helyi felsőrétegben már mélyen </a:t>
            </a:r>
            <a:r>
              <a:rPr lang="hu-HU" sz="2000" dirty="0" err="1"/>
              <a:t>meghonosodot</a:t>
            </a:r>
            <a:r>
              <a:rPr lang="hu-HU" sz="2000" dirty="0"/>
              <a:t> a kereszténység</a:t>
            </a:r>
          </a:p>
          <a:p>
            <a:pPr marL="0" lvl="0" indent="0">
              <a:buFontTx/>
              <a:buNone/>
            </a:pPr>
            <a:r>
              <a:rPr lang="hu-HU" sz="2000" dirty="0"/>
              <a:t>	Rómához meg Milánóhoz képest érdekesség, hogy NINCS vagyonos </a:t>
            </a:r>
            <a:r>
              <a:rPr lang="hu-HU" sz="2000" dirty="0" err="1"/>
              <a:t>mecénáns</a:t>
            </a:r>
            <a:r>
              <a:rPr lang="hu-HU" sz="2000" dirty="0"/>
              <a:t> nő, és az adományok családonként jöttek</a:t>
            </a:r>
          </a:p>
          <a:p>
            <a:pPr marL="0" lvl="0" indent="0">
              <a:buFontTx/>
              <a:buNone/>
            </a:pPr>
            <a:r>
              <a:rPr lang="hu-HU" sz="2000" dirty="0"/>
              <a:t>	Gazdagabbak a rómaiak és a milánóiak</a:t>
            </a:r>
          </a:p>
          <a:p>
            <a:pPr marL="0" lvl="0" indent="0">
              <a:buFontTx/>
              <a:buNone/>
            </a:pPr>
            <a:r>
              <a:rPr lang="hu-HU" sz="2000" dirty="0"/>
              <a:t>Nem volt </a:t>
            </a:r>
            <a:r>
              <a:rPr lang="hu-HU" sz="2000" dirty="0" err="1"/>
              <a:t>Aquileiának</a:t>
            </a:r>
            <a:r>
              <a:rPr lang="hu-HU" sz="2000" dirty="0"/>
              <a:t> olyan szintű hagyománya, </a:t>
            </a:r>
            <a:r>
              <a:rPr lang="hu-HU" sz="2000" dirty="0" err="1"/>
              <a:t>autonomitása</a:t>
            </a:r>
            <a:r>
              <a:rPr lang="hu-HU" sz="2000" dirty="0"/>
              <a:t>, mint Rómának – közelebb is volt az udvarhoz</a:t>
            </a:r>
          </a:p>
          <a:p>
            <a:pPr marL="0" lvl="0" indent="0">
              <a:buFontTx/>
              <a:buNone/>
            </a:pPr>
            <a:r>
              <a:rPr lang="hu-HU" sz="2000" dirty="0"/>
              <a:t>Sőt, igazából a nemesek a szenátori réteg patronálására szorult szintén – ők a környéken befolyásos kereszténye</a:t>
            </a:r>
          </a:p>
          <a:p>
            <a:pPr marL="0" lvl="0" indent="0">
              <a:buFontTx/>
              <a:buNone/>
            </a:pPr>
            <a:r>
              <a:rPr lang="hu-HU" sz="2000" dirty="0"/>
              <a:t>	</a:t>
            </a:r>
            <a:r>
              <a:rPr lang="hu-HU" sz="2000" dirty="0" err="1"/>
              <a:t>Anicii</a:t>
            </a:r>
            <a:r>
              <a:rPr lang="hu-HU" sz="2000" dirty="0"/>
              <a:t> (Rómában is említett) jelentős támogatást </a:t>
            </a:r>
            <a:r>
              <a:rPr lang="hu-HU" sz="2000" dirty="0" err="1"/>
              <a:t>nyűjtott</a:t>
            </a:r>
            <a:r>
              <a:rPr lang="hu-HU" sz="2000" dirty="0"/>
              <a:t> </a:t>
            </a:r>
            <a:r>
              <a:rPr lang="hu-HU" sz="2000" dirty="0">
                <a:sym typeface="Wingdings" panose="05000000000000000000" pitchFamily="2" charset="2"/>
              </a:rPr>
              <a:t> megtiszteltetés: </a:t>
            </a:r>
            <a:r>
              <a:rPr lang="hu-HU" sz="2000" dirty="0" err="1">
                <a:sym typeface="Wingdings" panose="05000000000000000000" pitchFamily="2" charset="2"/>
              </a:rPr>
              <a:t>Anicia</a:t>
            </a:r>
            <a:r>
              <a:rPr lang="hu-HU" sz="2000" dirty="0">
                <a:sym typeface="Wingdings" panose="05000000000000000000" pitchFamily="2" charset="2"/>
              </a:rPr>
              <a:t> </a:t>
            </a:r>
            <a:r>
              <a:rPr lang="hu-HU" sz="2000" dirty="0" err="1">
                <a:sym typeface="Wingdings" panose="05000000000000000000" pitchFamily="2" charset="2"/>
              </a:rPr>
              <a:t>Ulfina</a:t>
            </a:r>
            <a:r>
              <a:rPr lang="hu-HU" sz="2000" dirty="0">
                <a:sym typeface="Wingdings" panose="05000000000000000000" pitchFamily="2" charset="2"/>
              </a:rPr>
              <a:t> itt temettetik el az 5. sz.-ban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</a:t>
            </a:r>
            <a:r>
              <a:rPr lang="hu-HU" sz="2000" dirty="0" err="1">
                <a:sym typeface="Wingdings" panose="05000000000000000000" pitchFamily="2" charset="2"/>
              </a:rPr>
              <a:t>Parecorius</a:t>
            </a:r>
            <a:r>
              <a:rPr lang="hu-HU" sz="2000" dirty="0">
                <a:sym typeface="Wingdings" panose="05000000000000000000" pitchFamily="2" charset="2"/>
              </a:rPr>
              <a:t> </a:t>
            </a:r>
            <a:r>
              <a:rPr lang="hu-HU" sz="2000" dirty="0" err="1">
                <a:sym typeface="Wingdings" panose="05000000000000000000" pitchFamily="2" charset="2"/>
              </a:rPr>
              <a:t>Apollinaris</a:t>
            </a:r>
            <a:r>
              <a:rPr lang="hu-HU" sz="2000" dirty="0">
                <a:sym typeface="Wingdings" panose="05000000000000000000" pitchFamily="2" charset="2"/>
              </a:rPr>
              <a:t>:  Apostolok Bazilikája (</a:t>
            </a:r>
            <a:r>
              <a:rPr lang="hu-HU" sz="2000" dirty="0" err="1">
                <a:sym typeface="Wingdings" panose="05000000000000000000" pitchFamily="2" charset="2"/>
              </a:rPr>
              <a:t>Venetia</a:t>
            </a:r>
            <a:r>
              <a:rPr lang="hu-HU" sz="2000" dirty="0">
                <a:sym typeface="Wingdings" panose="05000000000000000000" pitchFamily="2" charset="2"/>
              </a:rPr>
              <a:t> kormányzója)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</a:t>
            </a:r>
            <a:r>
              <a:rPr lang="hu-HU" sz="2000" dirty="0" err="1">
                <a:sym typeface="Wingdings" panose="05000000000000000000" pitchFamily="2" charset="2"/>
              </a:rPr>
              <a:t>Petronii</a:t>
            </a:r>
            <a:r>
              <a:rPr lang="hu-HU" sz="2000" dirty="0">
                <a:sym typeface="Wingdings" panose="05000000000000000000" pitchFamily="2" charset="2"/>
              </a:rPr>
              <a:t>: hivatalviselők és mecénások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</a:t>
            </a:r>
            <a:r>
              <a:rPr lang="hu-HU" sz="2000" dirty="0" err="1">
                <a:sym typeface="Wingdings" panose="05000000000000000000" pitchFamily="2" charset="2"/>
              </a:rPr>
              <a:t>Eusebii</a:t>
            </a:r>
            <a:r>
              <a:rPr lang="hu-HU" sz="2000" dirty="0">
                <a:sym typeface="Wingdings" panose="05000000000000000000" pitchFamily="2" charset="2"/>
              </a:rPr>
              <a:t> család (gyereksírt találtak)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Valószínű, hogy a földbirtokos, tulajdonos szabta meg a föld hitét, már csak példájával </a:t>
            </a:r>
            <a:r>
              <a:rPr lang="hu-HU" sz="2000" dirty="0" err="1">
                <a:sym typeface="Wingdings" panose="05000000000000000000" pitchFamily="2" charset="2"/>
              </a:rPr>
              <a:t>elöljárva</a:t>
            </a:r>
            <a:r>
              <a:rPr lang="hu-HU" sz="2000" dirty="0">
                <a:sym typeface="Wingdings" panose="05000000000000000000" pitchFamily="2" charset="2"/>
              </a:rPr>
              <a:t> is.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5-6. sz.: </a:t>
            </a:r>
            <a:r>
              <a:rPr lang="hu-HU" sz="2000" dirty="0" err="1">
                <a:sym typeface="Wingdings" panose="05000000000000000000" pitchFamily="2" charset="2"/>
              </a:rPr>
              <a:t>clarissimi</a:t>
            </a:r>
            <a:r>
              <a:rPr lang="hu-HU" sz="2000" dirty="0">
                <a:sym typeface="Wingdings" panose="05000000000000000000" pitchFamily="2" charset="2"/>
              </a:rPr>
              <a:t> rangú szenátorok a kereszténység patrónusaként léptek fel egyértelműen a területen – ezelőtt csak a nemeseket segítették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	SS. Felix és Fortunatus templomok egy szenátori </a:t>
            </a:r>
            <a:r>
              <a:rPr lang="hu-HU" sz="2000" dirty="0" err="1">
                <a:sym typeface="Wingdings" panose="05000000000000000000" pitchFamily="2" charset="2"/>
              </a:rPr>
              <a:t>clarissimus</a:t>
            </a:r>
            <a:r>
              <a:rPr lang="hu-HU" sz="2000" dirty="0">
                <a:sym typeface="Wingdings" panose="05000000000000000000" pitchFamily="2" charset="2"/>
              </a:rPr>
              <a:t> által, kinek neve Félix volt, segítette </a:t>
            </a:r>
            <a:r>
              <a:rPr lang="hu-HU" sz="2000" dirty="0" err="1">
                <a:sym typeface="Wingdings" panose="05000000000000000000" pitchFamily="2" charset="2"/>
              </a:rPr>
              <a:t>Torius</a:t>
            </a:r>
            <a:r>
              <a:rPr lang="hu-HU" sz="2000" dirty="0">
                <a:sym typeface="Wingdings" panose="05000000000000000000" pitchFamily="2" charset="2"/>
              </a:rPr>
              <a:t> és </a:t>
            </a:r>
            <a:r>
              <a:rPr lang="hu-HU" sz="2000" dirty="0" err="1">
                <a:sym typeface="Wingdings" panose="05000000000000000000" pitchFamily="2" charset="2"/>
              </a:rPr>
              <a:t>Immola</a:t>
            </a:r>
            <a:r>
              <a:rPr lang="hu-HU" sz="2000" dirty="0">
                <a:sym typeface="Wingdings" panose="05000000000000000000" pitchFamily="2" charset="2"/>
              </a:rPr>
              <a:t> szenátornők, mozaik is készült ekkoriban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	Változásokat mutat ez a sok </a:t>
            </a:r>
            <a:r>
              <a:rPr lang="hu-HU" sz="2000" dirty="0" err="1">
                <a:sym typeface="Wingdings" panose="05000000000000000000" pitchFamily="2" charset="2"/>
              </a:rPr>
              <a:t>clarissimi</a:t>
            </a:r>
            <a:r>
              <a:rPr lang="hu-HU" sz="2000" dirty="0">
                <a:sym typeface="Wingdings" panose="05000000000000000000" pitchFamily="2" charset="2"/>
              </a:rPr>
              <a:t> beavatkozás a helyi elit és kereszténység szempontjából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		Keresztény presztízs nő (több </a:t>
            </a:r>
            <a:r>
              <a:rPr lang="hu-HU" sz="2000" dirty="0" err="1">
                <a:sym typeface="Wingdings" panose="05000000000000000000" pitchFamily="2" charset="2"/>
              </a:rPr>
              <a:t>clarissimi</a:t>
            </a:r>
            <a:r>
              <a:rPr lang="hu-HU" sz="2000" dirty="0">
                <a:sym typeface="Wingdings" panose="05000000000000000000" pitchFamily="2" charset="2"/>
              </a:rPr>
              <a:t>), helyi arisztokráciából is emelkedik ki </a:t>
            </a:r>
            <a:r>
              <a:rPr lang="hu-HU" sz="2000" dirty="0" err="1">
                <a:sym typeface="Wingdings" panose="05000000000000000000" pitchFamily="2" charset="2"/>
              </a:rPr>
              <a:t>clarissimi</a:t>
            </a:r>
            <a:r>
              <a:rPr lang="hu-HU" sz="2000" dirty="0">
                <a:sym typeface="Wingdings" panose="05000000000000000000" pitchFamily="2" charset="2"/>
              </a:rPr>
              <a:t>  magasabb rangú tagok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		A papság is ekkor már a felsőbb rétegből kerül elő, ők is nagy adományokat tettek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		Ekkor már ennek a városnak is az elitjét a szenátori elit vezette</a:t>
            </a: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		</a:t>
            </a:r>
            <a:r>
              <a:rPr lang="hu-HU" sz="2000" dirty="0" err="1">
                <a:sym typeface="Wingdings" panose="05000000000000000000" pitchFamily="2" charset="2"/>
              </a:rPr>
              <a:t>Chromatius</a:t>
            </a:r>
            <a:r>
              <a:rPr lang="hu-HU" sz="2000" dirty="0">
                <a:sym typeface="Wingdings" panose="05000000000000000000" pitchFamily="2" charset="2"/>
              </a:rPr>
              <a:t> püspök 4. sz. végén a rómaiakra is jellemző módon s jótékonyságra szólította fel a nemeseket</a:t>
            </a:r>
          </a:p>
          <a:p>
            <a:pPr marL="0" lvl="0" indent="0">
              <a:buFontTx/>
              <a:buNone/>
            </a:pPr>
            <a:endParaRPr lang="hu-HU" sz="2000" dirty="0">
              <a:sym typeface="Wingdings" panose="05000000000000000000" pitchFamily="2" charset="2"/>
            </a:endParaRPr>
          </a:p>
          <a:p>
            <a:pPr marL="0" lvl="0" indent="0">
              <a:buFontTx/>
              <a:buNone/>
            </a:pPr>
            <a:r>
              <a:rPr lang="hu-HU" sz="2000" dirty="0">
                <a:sym typeface="Wingdings" panose="05000000000000000000" pitchFamily="2" charset="2"/>
              </a:rPr>
              <a:t>	</a:t>
            </a:r>
            <a:endParaRPr lang="hu-HU" sz="2000" dirty="0"/>
          </a:p>
          <a:p>
            <a:pPr marL="0" lvl="0" indent="0">
              <a:buFontTx/>
              <a:buNone/>
            </a:pPr>
            <a:endParaRPr lang="hu-HU" sz="2000" dirty="0"/>
          </a:p>
          <a:p>
            <a:pPr lvl="0">
              <a:buFont typeface="Wingdings" panose="05000000000000000000" pitchFamily="2" charset="2"/>
              <a:buNone/>
            </a:pPr>
            <a:endParaRPr lang="hu-HU" sz="2000" dirty="0"/>
          </a:p>
          <a:p>
            <a:r>
              <a:rPr lang="hu-HU" dirty="0"/>
              <a:t>-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6C36F-6D2B-4C0E-B53B-2EADD6C02173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5982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err="1"/>
              <a:t>Maximianus</a:t>
            </a:r>
            <a:r>
              <a:rPr lang="hu-HU" dirty="0"/>
              <a:t> teszi meg a tetrarchia fővárosává (293-305): nagyon sok mindent befolyásol</a:t>
            </a:r>
          </a:p>
          <a:p>
            <a:r>
              <a:rPr lang="hu-HU" dirty="0"/>
              <a:t>	Érthető választás, Gallia felé út, Alpok, kereskedőút, Rajna folyó és áttörések megakadályozása, kommunikáció kelet és nyugat között</a:t>
            </a:r>
          </a:p>
          <a:p>
            <a:r>
              <a:rPr lang="hu-HU" dirty="0"/>
              <a:t>	Befolyásszerzés egyre nagyobb, egyre több lehetőséf a városnak</a:t>
            </a:r>
          </a:p>
          <a:p>
            <a:r>
              <a:rPr lang="hu-HU" dirty="0"/>
              <a:t>		4. sz. előtt 30-50k, ebből ekkorra a 4. századra 130-150k</a:t>
            </a:r>
          </a:p>
          <a:p>
            <a:r>
              <a:rPr lang="hu-HU" dirty="0"/>
              <a:t>	Számtalan elegáns villa, </a:t>
            </a:r>
            <a:r>
              <a:rPr lang="hu-HU" dirty="0" err="1"/>
              <a:t>Ligúria</a:t>
            </a:r>
            <a:r>
              <a:rPr lang="hu-HU" dirty="0"/>
              <a:t> kormányzósága, Itália praetorianus </a:t>
            </a:r>
            <a:r>
              <a:rPr lang="hu-HU" dirty="0" err="1"/>
              <a:t>prefectusának</a:t>
            </a:r>
            <a:r>
              <a:rPr lang="hu-HU" dirty="0"/>
              <a:t> székhelye, Itália </a:t>
            </a:r>
            <a:r>
              <a:rPr lang="hu-HU" dirty="0" err="1"/>
              <a:t>vicariusa</a:t>
            </a:r>
            <a:endParaRPr lang="hu-HU" dirty="0"/>
          </a:p>
          <a:p>
            <a:r>
              <a:rPr lang="hu-HU" dirty="0"/>
              <a:t>		</a:t>
            </a:r>
            <a:r>
              <a:rPr lang="hu-HU" dirty="0">
                <a:sym typeface="Wingdings" panose="05000000000000000000" pitchFamily="2" charset="2"/>
              </a:rPr>
              <a:t> kiemelten elit elitréteg</a:t>
            </a:r>
          </a:p>
          <a:p>
            <a:endParaRPr lang="hu-HU" dirty="0"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Erős kereszténység – császári jelenlét</a:t>
            </a:r>
          </a:p>
          <a:p>
            <a:r>
              <a:rPr lang="hu-HU" dirty="0">
                <a:sym typeface="Wingdings" panose="05000000000000000000" pitchFamily="2" charset="2"/>
              </a:rPr>
              <a:t>	Aki szeretett volna felfele jutni, udvaronc volt, hivatalnok, akkor fontos volt a kereszténység; istentiszteletben részt venni a császárral provinciálisként, ha szerencsés az ember, </a:t>
            </a:r>
            <a:r>
              <a:rPr lang="hu-HU" dirty="0" err="1">
                <a:sym typeface="Wingdings" panose="05000000000000000000" pitchFamily="2" charset="2"/>
              </a:rPr>
              <a:t>megkönnyítete</a:t>
            </a:r>
            <a:r>
              <a:rPr lang="hu-HU" dirty="0">
                <a:sym typeface="Wingdings" panose="05000000000000000000" pitchFamily="2" charset="2"/>
              </a:rPr>
              <a:t> a dolgokat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/>
              <a:t>Eredet megmondása nehéz – 4. század előtt kevés forrás a keresztényekről</a:t>
            </a:r>
          </a:p>
          <a:p>
            <a:r>
              <a:rPr lang="hu-HU" dirty="0">
                <a:sym typeface="Wingdings" panose="05000000000000000000" pitchFamily="2" charset="2"/>
              </a:rPr>
              <a:t>	Pál diakónus szerint </a:t>
            </a:r>
            <a:r>
              <a:rPr lang="hu-HU" dirty="0" err="1">
                <a:sym typeface="Wingdings" panose="05000000000000000000" pitchFamily="2" charset="2"/>
              </a:rPr>
              <a:t>Anatolius</a:t>
            </a:r>
            <a:r>
              <a:rPr lang="hu-HU" dirty="0">
                <a:sym typeface="Wingdings" panose="05000000000000000000" pitchFamily="2" charset="2"/>
              </a:rPr>
              <a:t>, Péter apostol követe alapította – történelmi hitelességet nélkülöz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/>
              <a:t>4. század második fele: jelentős kereszténység: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sym typeface="Wingdings" panose="05000000000000000000" pitchFamily="2" charset="2"/>
              </a:rPr>
              <a:t>	olyannyira, hogy két egymással versengő frakciót is képesek voltak támogatni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sym typeface="Wingdings" panose="05000000000000000000" pitchFamily="2" charset="2"/>
              </a:rPr>
              <a:t>	A császári udvar nehezítette az egység kialakulását a helyi kereszténységen belül: emiatt lehetséges, hogy a keresztény vitáknak Milánó adott gyakran helyszínt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sym typeface="Wingdings" panose="05000000000000000000" pitchFamily="2" charset="2"/>
              </a:rPr>
              <a:t>		segített a felső réteg megtérésében, mivel oda elkötelezett, hívő, erős vezetők kellettek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sym typeface="Wingdings" panose="05000000000000000000" pitchFamily="2" charset="2"/>
              </a:rPr>
              <a:t>			egyik legjelentősebb: a késő 4. században élő Szent Ambrus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sym typeface="Wingdings" panose="05000000000000000000" pitchFamily="2" charset="2"/>
              </a:rPr>
              <a:t>	2 párt: ortodox álláspont: Atya és Fiú </a:t>
            </a:r>
            <a:r>
              <a:rPr lang="hu-HU" sz="1200" dirty="0" err="1">
                <a:sym typeface="Wingdings" panose="05000000000000000000" pitchFamily="2" charset="2"/>
              </a:rPr>
              <a:t>konszubsztancialitása</a:t>
            </a:r>
            <a:r>
              <a:rPr lang="hu-HU" sz="1200" dirty="0">
                <a:sym typeface="Wingdings" panose="05000000000000000000" pitchFamily="2" charset="2"/>
              </a:rPr>
              <a:t> – </a:t>
            </a:r>
            <a:r>
              <a:rPr lang="hu-HU" sz="1200" dirty="0" err="1">
                <a:sym typeface="Wingdings" panose="05000000000000000000" pitchFamily="2" charset="2"/>
              </a:rPr>
              <a:t>nícei</a:t>
            </a:r>
            <a:r>
              <a:rPr lang="hu-HU" sz="1200" dirty="0">
                <a:sym typeface="Wingdings" panose="05000000000000000000" pitchFamily="2" charset="2"/>
              </a:rPr>
              <a:t> zsinat meghatározása – alexandriai </a:t>
            </a:r>
            <a:r>
              <a:rPr lang="hu-HU" sz="1200" dirty="0" err="1">
                <a:sym typeface="Wingdings" panose="05000000000000000000" pitchFamily="2" charset="2"/>
              </a:rPr>
              <a:t>Athanasius</a:t>
            </a:r>
            <a:r>
              <a:rPr lang="hu-HU" sz="1200" dirty="0">
                <a:sym typeface="Wingdings" panose="05000000000000000000" pitchFamily="2" charset="2"/>
              </a:rPr>
              <a:t> támogatja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sym typeface="Wingdings" panose="05000000000000000000" pitchFamily="2" charset="2"/>
              </a:rPr>
              <a:t>		ellenzők: Jézus csak az Atyához HASONLÓ – ariánus álláspont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sym typeface="Wingdings" panose="05000000000000000000" pitchFamily="2" charset="2"/>
              </a:rPr>
              <a:t>		</a:t>
            </a:r>
            <a:r>
              <a:rPr lang="hu-HU" sz="1200" dirty="0" err="1">
                <a:sym typeface="Wingdings" panose="05000000000000000000" pitchFamily="2" charset="2"/>
              </a:rPr>
              <a:t>Folyamat:osan</a:t>
            </a:r>
            <a:r>
              <a:rPr lang="hu-HU" sz="1200" dirty="0">
                <a:sym typeface="Wingdings" panose="05000000000000000000" pitchFamily="2" charset="2"/>
              </a:rPr>
              <a:t> vita, és versengés – már Konstantinnál is és később is gyakran kérik az uralkodó beavatkozását, aki sokszor meg is adja</a:t>
            </a:r>
            <a:endParaRPr lang="hu-HU" dirty="0">
              <a:sym typeface="Wingdings" panose="05000000000000000000" pitchFamily="2" charset="2"/>
            </a:endParaRPr>
          </a:p>
          <a:p>
            <a:r>
              <a:rPr lang="hu-HU" dirty="0">
                <a:sym typeface="Wingdings" panose="05000000000000000000" pitchFamily="2" charset="2"/>
              </a:rPr>
              <a:t>			II. Konstantin: 353-ban hatalomra lép, az </a:t>
            </a:r>
            <a:r>
              <a:rPr lang="hu-HU" dirty="0" err="1">
                <a:sym typeface="Wingdings" panose="05000000000000000000" pitchFamily="2" charset="2"/>
              </a:rPr>
              <a:t>anti-niceaiakat</a:t>
            </a:r>
            <a:r>
              <a:rPr lang="hu-HU" dirty="0">
                <a:sym typeface="Wingdings" panose="05000000000000000000" pitchFamily="2" charset="2"/>
              </a:rPr>
              <a:t> támogatja, </a:t>
            </a:r>
            <a:r>
              <a:rPr lang="hu-HU" dirty="0" err="1">
                <a:sym typeface="Wingdings" panose="05000000000000000000" pitchFamily="2" charset="2"/>
              </a:rPr>
              <a:t>Auxentiust</a:t>
            </a:r>
            <a:r>
              <a:rPr lang="hu-HU" dirty="0">
                <a:sym typeface="Wingdings" panose="05000000000000000000" pitchFamily="2" charset="2"/>
              </a:rPr>
              <a:t> nevezi püspöknek</a:t>
            </a:r>
          </a:p>
          <a:p>
            <a:r>
              <a:rPr lang="hu-HU" dirty="0">
                <a:sym typeface="Wingdings" panose="05000000000000000000" pitchFamily="2" charset="2"/>
              </a:rPr>
              <a:t>				I. </a:t>
            </a:r>
            <a:r>
              <a:rPr lang="hu-HU" dirty="0" err="1">
                <a:sym typeface="Wingdings" panose="05000000000000000000" pitchFamily="2" charset="2"/>
              </a:rPr>
              <a:t>Valentinianus</a:t>
            </a:r>
            <a:r>
              <a:rPr lang="hu-HU" dirty="0">
                <a:sym typeface="Wingdings" panose="05000000000000000000" pitchFamily="2" charset="2"/>
              </a:rPr>
              <a:t> toleráns udvarából elég támogatást kapott, hogy 374-ig haláláig hivatalban maradhasson</a:t>
            </a:r>
          </a:p>
          <a:p>
            <a:r>
              <a:rPr lang="hu-HU" dirty="0">
                <a:sym typeface="Wingdings" panose="05000000000000000000" pitchFamily="2" charset="2"/>
              </a:rPr>
              <a:t>			harcok az utcán, </a:t>
            </a:r>
            <a:r>
              <a:rPr lang="hu-HU" dirty="0" err="1">
                <a:sym typeface="Wingdings" panose="05000000000000000000" pitchFamily="2" charset="2"/>
              </a:rPr>
              <a:t>Aemilia</a:t>
            </a:r>
            <a:r>
              <a:rPr lang="hu-HU" dirty="0">
                <a:sym typeface="Wingdings" panose="05000000000000000000" pitchFamily="2" charset="2"/>
              </a:rPr>
              <a:t> kormányzóját, egy arisztokratát küldenek ki, hogy tegyen rendet, végül ő lesz a közös jelölt</a:t>
            </a:r>
          </a:p>
          <a:p>
            <a:r>
              <a:rPr lang="hu-HU" dirty="0">
                <a:sym typeface="Wingdings" panose="05000000000000000000" pitchFamily="2" charset="2"/>
              </a:rPr>
              <a:t>			megkeresztelkedik, 374. december 8.: püspök lesz Ambrus</a:t>
            </a:r>
          </a:p>
          <a:p>
            <a:r>
              <a:rPr lang="hu-HU" dirty="0">
                <a:sym typeface="Wingdings" panose="05000000000000000000" pitchFamily="2" charset="2"/>
              </a:rPr>
              <a:t>			fiatal </a:t>
            </a:r>
            <a:r>
              <a:rPr lang="hu-HU" dirty="0" err="1">
                <a:sym typeface="Wingdings" panose="05000000000000000000" pitchFamily="2" charset="2"/>
              </a:rPr>
              <a:t>Gratianuson</a:t>
            </a:r>
            <a:r>
              <a:rPr lang="hu-HU" dirty="0">
                <a:sym typeface="Wingdings" panose="05000000000000000000" pitchFamily="2" charset="2"/>
              </a:rPr>
              <a:t> nagy hatás, ő először toleráns, Ambrus szavára változik</a:t>
            </a:r>
          </a:p>
          <a:p>
            <a:r>
              <a:rPr lang="hu-HU" dirty="0">
                <a:sym typeface="Wingdings" panose="05000000000000000000" pitchFamily="2" charset="2"/>
              </a:rPr>
              <a:t>		</a:t>
            </a:r>
          </a:p>
          <a:p>
            <a:r>
              <a:rPr lang="hu-HU" dirty="0">
                <a:sym typeface="Wingdings" panose="05000000000000000000" pitchFamily="2" charset="2"/>
              </a:rPr>
              <a:t>386: konfrontáció</a:t>
            </a:r>
          </a:p>
          <a:p>
            <a:r>
              <a:rPr lang="hu-HU" dirty="0">
                <a:sym typeface="Wingdings" panose="05000000000000000000" pitchFamily="2" charset="2"/>
              </a:rPr>
              <a:t>	II. </a:t>
            </a:r>
            <a:r>
              <a:rPr lang="hu-HU" dirty="0" err="1">
                <a:sym typeface="Wingdings" panose="05000000000000000000" pitchFamily="2" charset="2"/>
              </a:rPr>
              <a:t>Valentinianus</a:t>
            </a:r>
            <a:r>
              <a:rPr lang="hu-HU" dirty="0">
                <a:sym typeface="Wingdings" panose="05000000000000000000" pitchFamily="2" charset="2"/>
              </a:rPr>
              <a:t> 386-ban kiadott egy toleráns törvényt, nyilvánosan </a:t>
            </a:r>
            <a:r>
              <a:rPr lang="hu-HU" dirty="0" err="1">
                <a:sym typeface="Wingdings" panose="05000000000000000000" pitchFamily="2" charset="2"/>
              </a:rPr>
              <a:t>vallásgyakorolhattak</a:t>
            </a:r>
            <a:r>
              <a:rPr lang="hu-HU" dirty="0">
                <a:sym typeface="Wingdings" panose="05000000000000000000" pitchFamily="2" charset="2"/>
              </a:rPr>
              <a:t> az ariánusok</a:t>
            </a:r>
          </a:p>
          <a:p>
            <a:r>
              <a:rPr lang="hu-HU" dirty="0">
                <a:sym typeface="Wingdings" panose="05000000000000000000" pitchFamily="2" charset="2"/>
              </a:rPr>
              <a:t>	körülvették a milánói bazilikát a birodalmi katonák  tovább misézik Ambrus, egész éjszaka </a:t>
            </a:r>
            <a:r>
              <a:rPr lang="hu-HU" dirty="0" err="1">
                <a:sym typeface="Wingdings" panose="05000000000000000000" pitchFamily="2" charset="2"/>
              </a:rPr>
              <a:t>himnuszoznak</a:t>
            </a:r>
            <a:r>
              <a:rPr lang="hu-HU" dirty="0">
                <a:sym typeface="Wingdings" panose="05000000000000000000" pitchFamily="2" charset="2"/>
              </a:rPr>
              <a:t> követőivel, végül a császár és </a:t>
            </a:r>
            <a:r>
              <a:rPr lang="hu-HU" dirty="0" err="1">
                <a:sym typeface="Wingdings" panose="05000000000000000000" pitchFamily="2" charset="2"/>
              </a:rPr>
              <a:t>ariánius</a:t>
            </a:r>
            <a:r>
              <a:rPr lang="hu-HU" dirty="0">
                <a:sym typeface="Wingdings" panose="05000000000000000000" pitchFamily="2" charset="2"/>
              </a:rPr>
              <a:t> anyja visszahátrál</a:t>
            </a:r>
          </a:p>
          <a:p>
            <a:r>
              <a:rPr lang="hu-HU" dirty="0">
                <a:sym typeface="Wingdings" panose="05000000000000000000" pitchFamily="2" charset="2"/>
              </a:rPr>
              <a:t>	</a:t>
            </a:r>
          </a:p>
          <a:p>
            <a:r>
              <a:rPr lang="hu-HU" dirty="0">
                <a:sym typeface="Wingdings" panose="05000000000000000000" pitchFamily="2" charset="2"/>
              </a:rPr>
              <a:t>Ambrus sikere: ortodoxok maga mögé állítása, befolyásos hívek, később Szent Ágoston felkarolása is, meg más gazdag befolyásos férfiak</a:t>
            </a:r>
          </a:p>
          <a:p>
            <a:r>
              <a:rPr lang="hu-HU" dirty="0">
                <a:sym typeface="Wingdings" panose="05000000000000000000" pitchFamily="2" charset="2"/>
              </a:rPr>
              <a:t>	</a:t>
            </a:r>
          </a:p>
          <a:p>
            <a:r>
              <a:rPr lang="hu-HU" dirty="0">
                <a:sym typeface="Wingdings" panose="05000000000000000000" pitchFamily="2" charset="2"/>
              </a:rPr>
              <a:t>Mecénásság:</a:t>
            </a:r>
          </a:p>
          <a:p>
            <a:r>
              <a:rPr lang="hu-HU" dirty="0">
                <a:sym typeface="Wingdings" panose="05000000000000000000" pitchFamily="2" charset="2"/>
              </a:rPr>
              <a:t>	Már 350-es évek </a:t>
            </a:r>
            <a:r>
              <a:rPr lang="hu-HU" dirty="0" err="1">
                <a:sym typeface="Wingdings" panose="05000000000000000000" pitchFamily="2" charset="2"/>
              </a:rPr>
              <a:t>Basilica</a:t>
            </a:r>
            <a:r>
              <a:rPr lang="hu-HU" dirty="0">
                <a:sym typeface="Wingdings" panose="05000000000000000000" pitchFamily="2" charset="2"/>
              </a:rPr>
              <a:t> Nova Ambrus előtt</a:t>
            </a:r>
          </a:p>
          <a:p>
            <a:r>
              <a:rPr lang="hu-HU" dirty="0">
                <a:sym typeface="Wingdings" panose="05000000000000000000" pitchFamily="2" charset="2"/>
              </a:rPr>
              <a:t>	</a:t>
            </a:r>
            <a:r>
              <a:rPr lang="hu-HU" dirty="0" err="1">
                <a:sym typeface="Wingdings" panose="05000000000000000000" pitchFamily="2" charset="2"/>
              </a:rPr>
              <a:t>Basilica</a:t>
            </a:r>
            <a:r>
              <a:rPr lang="hu-HU" dirty="0">
                <a:sym typeface="Wingdings" panose="05000000000000000000" pitchFamily="2" charset="2"/>
              </a:rPr>
              <a:t> </a:t>
            </a:r>
            <a:r>
              <a:rPr lang="hu-HU" dirty="0" err="1">
                <a:sym typeface="Wingdings" panose="05000000000000000000" pitchFamily="2" charset="2"/>
              </a:rPr>
              <a:t>Ambrosiana</a:t>
            </a:r>
            <a:r>
              <a:rPr lang="hu-HU" dirty="0">
                <a:sym typeface="Wingdings" panose="05000000000000000000" pitchFamily="2" charset="2"/>
              </a:rPr>
              <a:t>, </a:t>
            </a:r>
            <a:r>
              <a:rPr lang="hu-HU" dirty="0" err="1">
                <a:sym typeface="Wingdings" panose="05000000000000000000" pitchFamily="2" charset="2"/>
              </a:rPr>
              <a:t>Basilica</a:t>
            </a:r>
            <a:r>
              <a:rPr lang="hu-HU" dirty="0">
                <a:sym typeface="Wingdings" panose="05000000000000000000" pitchFamily="2" charset="2"/>
              </a:rPr>
              <a:t> </a:t>
            </a:r>
            <a:r>
              <a:rPr lang="hu-HU" dirty="0" err="1">
                <a:sym typeface="Wingdings" panose="05000000000000000000" pitchFamily="2" charset="2"/>
              </a:rPr>
              <a:t>Apostolorum</a:t>
            </a:r>
            <a:r>
              <a:rPr lang="hu-HU" dirty="0">
                <a:sym typeface="Wingdings" panose="05000000000000000000" pitchFamily="2" charset="2"/>
              </a:rPr>
              <a:t>, </a:t>
            </a:r>
            <a:r>
              <a:rPr lang="hu-HU" dirty="0" err="1">
                <a:sym typeface="Wingdings" panose="05000000000000000000" pitchFamily="2" charset="2"/>
              </a:rPr>
              <a:t>Basilica</a:t>
            </a:r>
            <a:r>
              <a:rPr lang="hu-HU" dirty="0">
                <a:sym typeface="Wingdings" panose="05000000000000000000" pitchFamily="2" charset="2"/>
              </a:rPr>
              <a:t> </a:t>
            </a:r>
            <a:r>
              <a:rPr lang="hu-HU" dirty="0" err="1">
                <a:sym typeface="Wingdings" panose="05000000000000000000" pitchFamily="2" charset="2"/>
              </a:rPr>
              <a:t>Virginiu</a:t>
            </a:r>
            <a:r>
              <a:rPr lang="hu-HU" dirty="0">
                <a:sym typeface="Wingdings" panose="05000000000000000000" pitchFamily="2" charset="2"/>
              </a:rPr>
              <a:t>- utóbbit 397-ben bekövetkezett Ambrus halála előtt tervezték</a:t>
            </a:r>
          </a:p>
          <a:p>
            <a:r>
              <a:rPr lang="hu-HU" dirty="0">
                <a:sym typeface="Wingdings" panose="05000000000000000000" pitchFamily="2" charset="2"/>
              </a:rPr>
              <a:t>		mindhárom a három főút mellett – betévedőnek menedék, plusz impozáns</a:t>
            </a:r>
          </a:p>
          <a:p>
            <a:r>
              <a:rPr lang="hu-HU" dirty="0">
                <a:sym typeface="Wingdings" panose="05000000000000000000" pitchFamily="2" charset="2"/>
              </a:rPr>
              <a:t>		Ambrus családja finanszírozta ezeknek a nagy részét, de voltak még mecénások</a:t>
            </a:r>
          </a:p>
          <a:p>
            <a:r>
              <a:rPr lang="hu-HU" dirty="0">
                <a:sym typeface="Wingdings" panose="05000000000000000000" pitchFamily="2" charset="2"/>
              </a:rPr>
              <a:t>	Nők is mecénások </a:t>
            </a:r>
            <a:r>
              <a:rPr lang="hu-HU" dirty="0" err="1">
                <a:sym typeface="Wingdings" panose="05000000000000000000" pitchFamily="2" charset="2"/>
              </a:rPr>
              <a:t>Aquileiával</a:t>
            </a:r>
            <a:r>
              <a:rPr lang="hu-HU" dirty="0">
                <a:sym typeface="Wingdings" panose="05000000000000000000" pitchFamily="2" charset="2"/>
              </a:rPr>
              <a:t> ellentétben</a:t>
            </a:r>
          </a:p>
          <a:p>
            <a:r>
              <a:rPr lang="hu-HU" dirty="0">
                <a:sym typeface="Wingdings" panose="05000000000000000000" pitchFamily="2" charset="2"/>
              </a:rPr>
              <a:t>	Gazdag keresztény réteg, tud adakozni</a:t>
            </a:r>
          </a:p>
          <a:p>
            <a:r>
              <a:rPr lang="hu-HU" dirty="0">
                <a:sym typeface="Wingdings" panose="05000000000000000000" pitchFamily="2" charset="2"/>
              </a:rPr>
              <a:t>	Ambrus: az eddigi adakozási szokásokat folytassák, csak keresztény kontextusban</a:t>
            </a:r>
          </a:p>
          <a:p>
            <a:r>
              <a:rPr lang="hu-HU" dirty="0">
                <a:sym typeface="Wingdings" panose="05000000000000000000" pitchFamily="2" charset="2"/>
              </a:rPr>
              <a:t>		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6C36F-6D2B-4C0E-B53B-2EADD6C02173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1403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4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7667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64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735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2831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941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4519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6464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1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763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636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F6EFC04-F0EE-47EE-A73D-6BC592AA5D36}" type="datetimeFigureOut">
              <a:rPr lang="hu-HU" smtClean="0"/>
              <a:t>2025. 05. 06.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7F5DCF4-7B15-414C-AF26-5A4AA51590CC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161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9">
            <a:extLst>
              <a:ext uri="{FF2B5EF4-FFF2-40B4-BE49-F238E27FC236}">
                <a16:creationId xmlns:a16="http://schemas.microsoft.com/office/drawing/2014/main" id="{218DB952-E453-4CA7-B32A-960F2DA3A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1">
            <a:extLst>
              <a:ext uri="{FF2B5EF4-FFF2-40B4-BE49-F238E27FC236}">
                <a16:creationId xmlns:a16="http://schemas.microsoft.com/office/drawing/2014/main" id="{0A46E151-8A9E-4442-8728-A796D791B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C94D47A-8915-C7A6-642F-E00490A86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276" y="640080"/>
            <a:ext cx="4208656" cy="3034857"/>
          </a:xfrm>
        </p:spPr>
        <p:txBody>
          <a:bodyPr anchor="b">
            <a:normAutofit/>
          </a:bodyPr>
          <a:lstStyle/>
          <a:p>
            <a:r>
              <a:rPr lang="hu-HU" sz="4100">
                <a:solidFill>
                  <a:srgbClr val="FFFFFF"/>
                </a:solidFill>
              </a:rPr>
              <a:t>Pogányság és kereszténység.</a:t>
            </a:r>
            <a:br>
              <a:rPr lang="hu-HU" sz="4100">
                <a:solidFill>
                  <a:srgbClr val="FFFFFF"/>
                </a:solidFill>
              </a:rPr>
            </a:br>
            <a:r>
              <a:rPr lang="hu-HU" sz="4100">
                <a:solidFill>
                  <a:srgbClr val="FFFFFF"/>
                </a:solidFill>
              </a:rPr>
              <a:t>Az új hit terjedése a birodalom szívének arisztokráciájában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9E1F7D4-743C-A8C0-AC6E-4554859CF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921" y="3849539"/>
            <a:ext cx="4204012" cy="2359417"/>
          </a:xfrm>
        </p:spPr>
        <p:txBody>
          <a:bodyPr anchor="t">
            <a:normAutofit/>
          </a:bodyPr>
          <a:lstStyle/>
          <a:p>
            <a:pPr algn="r">
              <a:lnSpc>
                <a:spcPct val="90000"/>
              </a:lnSpc>
            </a:pPr>
            <a:r>
              <a:rPr lang="hu-HU" sz="1500" dirty="0">
                <a:solidFill>
                  <a:srgbClr val="FFFFFF"/>
                </a:solidFill>
              </a:rPr>
              <a:t>Készítette: Dévényi-Takács Ádám</a:t>
            </a:r>
          </a:p>
          <a:p>
            <a:pPr algn="r">
              <a:lnSpc>
                <a:spcPct val="90000"/>
              </a:lnSpc>
            </a:pPr>
            <a:endParaRPr lang="hu-HU" sz="1500" dirty="0">
              <a:solidFill>
                <a:srgbClr val="FFFFFF"/>
              </a:solidFill>
            </a:endParaRPr>
          </a:p>
          <a:p>
            <a:pPr algn="r">
              <a:lnSpc>
                <a:spcPct val="90000"/>
              </a:lnSpc>
            </a:pPr>
            <a:endParaRPr lang="hu-HU" sz="1500" dirty="0">
              <a:solidFill>
                <a:srgbClr val="FFFFFF"/>
              </a:solidFill>
            </a:endParaRPr>
          </a:p>
          <a:p>
            <a:pPr algn="r">
              <a:lnSpc>
                <a:spcPct val="90000"/>
              </a:lnSpc>
            </a:pPr>
            <a:endParaRPr lang="hu-HU" sz="1500" dirty="0">
              <a:solidFill>
                <a:srgbClr val="FFFFFF"/>
              </a:solidFill>
            </a:endParaRPr>
          </a:p>
          <a:p>
            <a:pPr algn="r">
              <a:lnSpc>
                <a:spcPct val="90000"/>
              </a:lnSpc>
            </a:pPr>
            <a:endParaRPr lang="hu-HU" sz="1500" dirty="0">
              <a:solidFill>
                <a:srgbClr val="FFFFFF"/>
              </a:solidFill>
            </a:endParaRPr>
          </a:p>
          <a:p>
            <a:pPr algn="r">
              <a:lnSpc>
                <a:spcPct val="90000"/>
              </a:lnSpc>
            </a:pPr>
            <a:endParaRPr lang="hu-HU" sz="1500" dirty="0">
              <a:solidFill>
                <a:srgbClr val="FFFFFF"/>
              </a:solidFill>
            </a:endParaRPr>
          </a:p>
          <a:p>
            <a:pPr algn="r">
              <a:lnSpc>
                <a:spcPct val="90000"/>
              </a:lnSpc>
            </a:pPr>
            <a:endParaRPr lang="hu-HU" sz="1500" dirty="0">
              <a:solidFill>
                <a:srgbClr val="FFFFFF"/>
              </a:solidFill>
            </a:endParaRPr>
          </a:p>
          <a:p>
            <a:pPr algn="r">
              <a:lnSpc>
                <a:spcPct val="90000"/>
              </a:lnSpc>
            </a:pPr>
            <a:endParaRPr lang="hu-HU" sz="1500" dirty="0">
              <a:solidFill>
                <a:srgbClr val="FFFFFF"/>
              </a:solidFill>
            </a:endParaRPr>
          </a:p>
        </p:txBody>
      </p:sp>
      <p:cxnSp>
        <p:nvCxnSpPr>
          <p:cNvPr id="35" name="Straight Connector 13">
            <a:extLst>
              <a:ext uri="{FF2B5EF4-FFF2-40B4-BE49-F238E27FC236}">
                <a16:creationId xmlns:a16="http://schemas.microsoft.com/office/drawing/2014/main" id="{1C8A6BDE-059C-4205-B0AC-E3BF214DC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765314"/>
            <a:ext cx="3931920" cy="0"/>
          </a:xfrm>
          <a:prstGeom prst="line">
            <a:avLst/>
          </a:prstGeom>
          <a:ln w="1905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ép 4" descr="A képen művészet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D37F46A-C936-C92B-AA76-6D2636544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548" y="740928"/>
            <a:ext cx="6720178" cy="5376143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DA3F8A12-A1C3-09B6-EA9E-E8E26531B578}"/>
              </a:ext>
            </a:extLst>
          </p:cNvPr>
          <p:cNvSpPr txBox="1"/>
          <p:nvPr/>
        </p:nvSpPr>
        <p:spPr>
          <a:xfrm>
            <a:off x="5468547" y="6118203"/>
            <a:ext cx="6720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/>
              <a:t>Mozaikrészlet </a:t>
            </a:r>
            <a:r>
              <a:rPr lang="hu-HU" sz="1600" dirty="0" err="1"/>
              <a:t>Aquileia</a:t>
            </a:r>
            <a:r>
              <a:rPr lang="hu-HU" sz="1600" dirty="0"/>
              <a:t> (Udine) ókeresztény bazilikájából</a:t>
            </a:r>
          </a:p>
        </p:txBody>
      </p:sp>
    </p:spTree>
    <p:extLst>
      <p:ext uri="{BB962C8B-B14F-4D97-AF65-F5344CB8AC3E}">
        <p14:creationId xmlns:p14="http://schemas.microsoft.com/office/powerpoint/2010/main" val="416100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DEDB54-6A65-0A8F-D00A-31A56FA86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hu-HU"/>
              <a:t>Kereszténység terjedése Itáliában, Alapok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9DD2CD5-8D69-F681-5AE3-8385C794B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504" y="2386051"/>
            <a:ext cx="3448851" cy="3448851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C5712F01-247E-EAE5-1F11-89AEAD224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6355" y="1625600"/>
            <a:ext cx="7635645" cy="52324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hu-HU" sz="1500" dirty="0"/>
              <a:t> </a:t>
            </a:r>
            <a:r>
              <a:rPr lang="hu-HU" sz="2400" dirty="0"/>
              <a:t>Első keresztények Itáliában, terjedés az első pár évszázadban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/>
              <a:t> Constantinus és ami utána jön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/>
              <a:t> Az elit megtérése, változatos módok: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/>
              <a:t> Róma: </a:t>
            </a:r>
            <a:r>
              <a:rPr lang="hu-HU" sz="2000" i="1" dirty="0" err="1"/>
              <a:t>clarissimi</a:t>
            </a:r>
            <a:endParaRPr lang="hu-HU" sz="20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/>
              <a:t> Legellenállóbb, utoljára marad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/>
              <a:t>Miért? Hagyományok, mélyre nyúló kulturális politeizmus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/>
              <a:t> </a:t>
            </a:r>
            <a:r>
              <a:rPr lang="hu-HU" sz="2000" dirty="0" err="1"/>
              <a:t>Aquileia</a:t>
            </a:r>
            <a:r>
              <a:rPr lang="hu-HU" sz="2000" dirty="0"/>
              <a:t>: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/>
              <a:t>Már 4. század elejétől nyitottabbak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/>
              <a:t>Miért? Hatások: görögnyelvű keletiek, betelepülő zsidók, néhány neves szenátori csald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/>
              <a:t> Milánó: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/>
              <a:t>Legkönnyebb kereszténységterjedés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/>
              <a:t>Miért? Regnáló keresztény birodalmi udvar, Nicea és konfliktusok, Szent Ambrus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hu-HU" sz="1500" dirty="0"/>
          </a:p>
          <a:p>
            <a:pPr lvl="2">
              <a:buFont typeface="Wingdings" panose="05000000000000000000" pitchFamily="2" charset="2"/>
              <a:buChar char="q"/>
            </a:pPr>
            <a:endParaRPr lang="hu-HU" sz="1500" dirty="0"/>
          </a:p>
          <a:p>
            <a:pPr>
              <a:buFont typeface="Arial" panose="020B0604020202020204" pitchFamily="34" charset="0"/>
              <a:buChar char="•"/>
            </a:pPr>
            <a:endParaRPr lang="hu-HU" sz="1500" dirty="0"/>
          </a:p>
        </p:txBody>
      </p:sp>
    </p:spTree>
    <p:extLst>
      <p:ext uri="{BB962C8B-B14F-4D97-AF65-F5344CB8AC3E}">
        <p14:creationId xmlns:p14="http://schemas.microsoft.com/office/powerpoint/2010/main" val="386384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3E0E8B4-8B72-2DAE-F07C-1D84DFCD8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078" y="0"/>
            <a:ext cx="9720072" cy="1499616"/>
          </a:xfrm>
        </p:spPr>
        <p:txBody>
          <a:bodyPr/>
          <a:lstStyle/>
          <a:p>
            <a:r>
              <a:rPr lang="hu-HU" dirty="0"/>
              <a:t>Az elit megtérése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AF85F2-8E25-4219-3FA2-F9F7F6E74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078" y="1030147"/>
            <a:ext cx="9957121" cy="52792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hu-HU" sz="2400" dirty="0"/>
              <a:t>Közös kiemelkedő szerep: </a:t>
            </a:r>
            <a:r>
              <a:rPr lang="hu-HU" sz="2400" dirty="0" err="1"/>
              <a:t>patrónusság</a:t>
            </a:r>
            <a:endParaRPr lang="hu-HU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/>
              <a:t>Megtérés: fokozatos változási folyamat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200" dirty="0"/>
              <a:t>1. lépés: pogány arisztokrácia idővel – természetes módon – elfordul a rég pogány intézményeitől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200" dirty="0"/>
              <a:t>Párhuzamosan biztosítják a császárok és püspökök őket, hogy a vallásváltás a társadalmi megbecsülésüket nem mossa alá, sem azokat az intézményeket, melyeken ez nyugodott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/>
              <a:t>Kereszténység, mint státuszgondokra való alkalmazás – pl.: jótékonyság: felső osztálybeli patronálás elképzelésével hozzák összhangba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/>
              <a:t>Láthatóan az új hit üzenetének olyan formázása, lényegek kiemelése, hogy azok választ tudjanak adni a jelentkező problémákra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/>
              <a:t>Végül: arisztokrácia kereszténnyé lesz, a kereszténység </a:t>
            </a:r>
            <a:r>
              <a:rPr lang="hu-HU" sz="2000" dirty="0" err="1"/>
              <a:t>arisztokratizálódik</a:t>
            </a:r>
            <a:r>
              <a:rPr lang="hu-HU" sz="2000" dirty="0"/>
              <a:t> – kölcsönhatás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2769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B037BE-6F5D-F931-8D16-E6C54594E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415" y="-362858"/>
            <a:ext cx="9720072" cy="1476099"/>
          </a:xfrm>
        </p:spPr>
        <p:txBody>
          <a:bodyPr/>
          <a:lstStyle/>
          <a:p>
            <a:r>
              <a:rPr lang="hu-HU" dirty="0"/>
              <a:t>Róma és küzdelmek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316AA3-8741-BFFF-9BE0-7EEBE1AB4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15" y="595086"/>
            <a:ext cx="5752963" cy="62222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hu-HU" sz="2400" dirty="0"/>
              <a:t>Sokáig őrzi a pogány hagyományokat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/>
              <a:t>Politeista hagyományok, kultuszok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/>
              <a:t>Identitás, státusz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/>
              <a:t>Anyagi és szociális források adottak az ellenálláshoz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/>
              <a:t>354-es </a:t>
            </a:r>
            <a:r>
              <a:rPr lang="hu-HU" sz="2400" dirty="0" err="1"/>
              <a:t>kronográf</a:t>
            </a:r>
            <a:r>
              <a:rPr lang="hu-HU" sz="2400" dirty="0"/>
              <a:t> és egyéb szinkretizmus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/>
              <a:t>4. század második fele – erősödő politikai és társadalmi nyomás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/>
              <a:t>438: </a:t>
            </a:r>
            <a:r>
              <a:rPr lang="hu-HU" sz="2000" dirty="0" err="1"/>
              <a:t>Codex</a:t>
            </a:r>
            <a:r>
              <a:rPr lang="hu-HU" sz="2000" dirty="0"/>
              <a:t> </a:t>
            </a:r>
            <a:r>
              <a:rPr lang="hu-HU" sz="2000" dirty="0" err="1"/>
              <a:t>Theodosianus</a:t>
            </a:r>
            <a:r>
              <a:rPr lang="hu-HU" sz="2000" dirty="0"/>
              <a:t> – 341: II. Constantinus tiltása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/>
              <a:t>Keresztény elit kiemelése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/>
              <a:t>Hatás a római elitre – megtérés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/>
              <a:t>382: Konfliktus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/>
              <a:t>394: </a:t>
            </a:r>
            <a:r>
              <a:rPr lang="hu-HU" sz="2400" dirty="0" err="1"/>
              <a:t>Theodosius</a:t>
            </a:r>
            <a:r>
              <a:rPr lang="hu-HU" sz="2400" dirty="0"/>
              <a:t>: erős hatás, törvények</a:t>
            </a: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732714A-2CE3-A688-D616-05C61CA6C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590" y="-40640"/>
            <a:ext cx="5471410" cy="6858000"/>
          </a:xfrm>
          <a:prstGeom prst="rect">
            <a:avLst/>
          </a:prstGeom>
        </p:spPr>
      </p:pic>
      <p:pic>
        <p:nvPicPr>
          <p:cNvPr id="6" name="Kép 5" descr="A képen rajz, vázlat, illusztráció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AF7196E-9915-1183-CF79-350CF23DA1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379" y="-40640"/>
            <a:ext cx="5632621" cy="6858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4869F06-0867-03F0-D5D4-AF8FF99EB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589" y="-40641"/>
            <a:ext cx="5471412" cy="704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1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5643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7C001D4-20C7-2157-34D1-9942ED396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hu-HU" dirty="0">
                <a:solidFill>
                  <a:srgbClr val="FFFFFF"/>
                </a:solidFill>
              </a:rPr>
              <a:t>a keresztény Római elit kezdetei</a:t>
            </a:r>
          </a:p>
        </p:txBody>
      </p:sp>
      <p:pic>
        <p:nvPicPr>
          <p:cNvPr id="4" name="Tartalom helye 3" descr="A képen katedrális, Szent helyek, Bazilika, épül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6E0BBF0-3968-2D09-4E13-23A5F018F9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907" r="1" b="1586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2EA03FD8-B479-8DAF-D99F-4CD696C87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hu-HU" dirty="0">
                <a:solidFill>
                  <a:srgbClr val="FFFFFF"/>
                </a:solidFill>
              </a:rPr>
              <a:t>Építkezések: bazilikák, </a:t>
            </a:r>
            <a:r>
              <a:rPr lang="hu-HU" dirty="0" err="1">
                <a:solidFill>
                  <a:srgbClr val="FFFFFF"/>
                </a:solidFill>
              </a:rPr>
              <a:t>martyriumok</a:t>
            </a:r>
            <a:endParaRPr lang="hu-HU" dirty="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u-HU" dirty="0">
                <a:solidFill>
                  <a:srgbClr val="FFFFFF"/>
                </a:solidFill>
              </a:rPr>
              <a:t>Hagyományos mecénás szerep keresztény kontextusban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>
                <a:solidFill>
                  <a:srgbClr val="FFFFFF"/>
                </a:solidFill>
              </a:rPr>
              <a:t>Jótékonyság, adakozás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>
                <a:solidFill>
                  <a:srgbClr val="FFFFFF"/>
                </a:solidFill>
              </a:rPr>
              <a:t>Klérus</a:t>
            </a:r>
          </a:p>
        </p:txBody>
      </p:sp>
    </p:spTree>
    <p:extLst>
      <p:ext uri="{BB962C8B-B14F-4D97-AF65-F5344CB8AC3E}">
        <p14:creationId xmlns:p14="http://schemas.microsoft.com/office/powerpoint/2010/main" val="1789759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5B966D59-E8FB-4EE6-B82A-8F218CDE2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5302"/>
            <a:ext cx="12192000" cy="7348603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75204F72-1594-AB4E-CBFA-6EBE30296987}"/>
              </a:ext>
            </a:extLst>
          </p:cNvPr>
          <p:cNvSpPr/>
          <p:nvPr/>
        </p:nvSpPr>
        <p:spPr>
          <a:xfrm>
            <a:off x="4963886" y="-245303"/>
            <a:ext cx="7228114" cy="7348603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D22B398-11BA-93B3-4DD7-2F598B96D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3886" y="0"/>
            <a:ext cx="7228114" cy="851118"/>
          </a:xfrm>
        </p:spPr>
        <p:txBody>
          <a:bodyPr/>
          <a:lstStyle/>
          <a:p>
            <a:r>
              <a:rPr lang="hu-HU" sz="5400" dirty="0" err="1">
                <a:solidFill>
                  <a:schemeClr val="bg1"/>
                </a:solidFill>
              </a:rPr>
              <a:t>Aquileia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261370-4DA4-E2E6-120A-EB66212D7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3886" y="851118"/>
            <a:ext cx="7228114" cy="6252182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hu-HU" sz="2400" dirty="0">
                <a:solidFill>
                  <a:schemeClr val="bg1"/>
                </a:solidFill>
              </a:rPr>
              <a:t>Nyitottabb a kereszténységre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>
                <a:solidFill>
                  <a:schemeClr val="bg1"/>
                </a:solidFill>
              </a:rPr>
              <a:t>Kereskedőváros, keleti, görög nyelvű, zsidó bevándorlókkal – 10-20%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>
                <a:solidFill>
                  <a:schemeClr val="bg1"/>
                </a:solidFill>
              </a:rPr>
              <a:t>Régóta van kereszténység – Márk evangélistától eredeztetik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>
                <a:solidFill>
                  <a:schemeClr val="bg1"/>
                </a:solidFill>
              </a:rPr>
              <a:t>3-4. sz. keresztények jelentős része bevándorló családból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>
                <a:solidFill>
                  <a:schemeClr val="bg1"/>
                </a:solidFill>
              </a:rPr>
              <a:t>313. Milánói ediktum – bazilikák, az itáliai kereszténység terjedésének első központja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>
                <a:solidFill>
                  <a:schemeClr val="bg1"/>
                </a:solidFill>
              </a:rPr>
              <a:t>Keresztény mecénásság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>
                <a:solidFill>
                  <a:schemeClr val="bg1"/>
                </a:solidFill>
              </a:rPr>
              <a:t>Régészeti források – 3 fő bazilika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>
                <a:solidFill>
                  <a:schemeClr val="bg1"/>
                </a:solidFill>
              </a:rPr>
              <a:t>Püspöki/Theodori komplexum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 err="1">
                <a:solidFill>
                  <a:schemeClr val="bg1"/>
                </a:solidFill>
              </a:rPr>
              <a:t>Basilica</a:t>
            </a:r>
            <a:r>
              <a:rPr lang="hu-HU" sz="2000" dirty="0">
                <a:solidFill>
                  <a:schemeClr val="bg1"/>
                </a:solidFill>
              </a:rPr>
              <a:t> </a:t>
            </a:r>
            <a:r>
              <a:rPr lang="hu-HU" sz="2000" dirty="0" err="1">
                <a:solidFill>
                  <a:schemeClr val="bg1"/>
                </a:solidFill>
              </a:rPr>
              <a:t>del</a:t>
            </a:r>
            <a:r>
              <a:rPr lang="hu-HU" sz="2000" dirty="0">
                <a:solidFill>
                  <a:schemeClr val="bg1"/>
                </a:solidFill>
              </a:rPr>
              <a:t> </a:t>
            </a:r>
            <a:r>
              <a:rPr lang="hu-HU" sz="2000" dirty="0" err="1">
                <a:solidFill>
                  <a:schemeClr val="bg1"/>
                </a:solidFill>
              </a:rPr>
              <a:t>fonto</a:t>
            </a:r>
            <a:r>
              <a:rPr lang="hu-HU" sz="2000" dirty="0">
                <a:solidFill>
                  <a:schemeClr val="bg1"/>
                </a:solidFill>
              </a:rPr>
              <a:t> </a:t>
            </a:r>
            <a:r>
              <a:rPr lang="hu-HU" sz="2000" dirty="0" err="1">
                <a:solidFill>
                  <a:schemeClr val="bg1"/>
                </a:solidFill>
              </a:rPr>
              <a:t>Tullio</a:t>
            </a:r>
            <a:endParaRPr lang="hu-HU" sz="2000" dirty="0">
              <a:solidFill>
                <a:schemeClr val="bg1"/>
              </a:solidFill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hu-HU" sz="2000" dirty="0" err="1">
                <a:solidFill>
                  <a:schemeClr val="bg1"/>
                </a:solidFill>
              </a:rPr>
              <a:t>Basiliica</a:t>
            </a:r>
            <a:r>
              <a:rPr lang="hu-HU" sz="2000" dirty="0">
                <a:solidFill>
                  <a:schemeClr val="bg1"/>
                </a:solidFill>
              </a:rPr>
              <a:t> </a:t>
            </a:r>
            <a:r>
              <a:rPr lang="hu-HU" sz="2000" dirty="0" err="1">
                <a:solidFill>
                  <a:schemeClr val="bg1"/>
                </a:solidFill>
              </a:rPr>
              <a:t>del</a:t>
            </a:r>
            <a:r>
              <a:rPr lang="hu-HU" sz="2000" dirty="0">
                <a:solidFill>
                  <a:schemeClr val="bg1"/>
                </a:solidFill>
              </a:rPr>
              <a:t> </a:t>
            </a:r>
            <a:r>
              <a:rPr lang="hu-HU" sz="2000" dirty="0" err="1">
                <a:solidFill>
                  <a:schemeClr val="bg1"/>
                </a:solidFill>
              </a:rPr>
              <a:t>Monastero</a:t>
            </a:r>
            <a:endParaRPr lang="hu-HU" sz="2000" dirty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>
                <a:solidFill>
                  <a:schemeClr val="bg1"/>
                </a:solidFill>
              </a:rPr>
              <a:t>Megfigyelések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 err="1">
                <a:solidFill>
                  <a:schemeClr val="bg1"/>
                </a:solidFill>
              </a:rPr>
              <a:t>Aquileia</a:t>
            </a:r>
            <a:r>
              <a:rPr lang="hu-HU" sz="2400" dirty="0">
                <a:solidFill>
                  <a:schemeClr val="bg1"/>
                </a:solidFill>
              </a:rPr>
              <a:t> elitje – szenátori kapcsolatok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sz="2000" dirty="0">
                <a:solidFill>
                  <a:schemeClr val="bg1"/>
                </a:solidFill>
              </a:rPr>
              <a:t>5-6. sz. </a:t>
            </a:r>
            <a:r>
              <a:rPr lang="hu-HU" sz="2000" dirty="0" err="1">
                <a:solidFill>
                  <a:schemeClr val="bg1"/>
                </a:solidFill>
              </a:rPr>
              <a:t>anyagiasodása</a:t>
            </a:r>
            <a:endParaRPr lang="hu-HU" sz="2000" dirty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endParaRPr lang="hu-HU" sz="2000" dirty="0">
              <a:solidFill>
                <a:schemeClr val="bg1"/>
              </a:solidFill>
            </a:endParaRPr>
          </a:p>
          <a:p>
            <a:pPr lvl="2">
              <a:buFont typeface="Wingdings" panose="05000000000000000000" pitchFamily="2" charset="2"/>
              <a:buChar char="q"/>
            </a:pPr>
            <a:endParaRPr lang="hu-HU" sz="2000" dirty="0">
              <a:solidFill>
                <a:schemeClr val="bg1"/>
              </a:solidFill>
            </a:endParaRPr>
          </a:p>
          <a:p>
            <a:pPr lvl="2">
              <a:buFont typeface="Wingdings" panose="05000000000000000000" pitchFamily="2" charset="2"/>
              <a:buChar char="q"/>
            </a:pPr>
            <a:endParaRPr lang="hu-HU" sz="2000" dirty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endParaRPr lang="hu-HU" sz="2400" dirty="0">
              <a:solidFill>
                <a:schemeClr val="bg1"/>
              </a:solidFill>
            </a:endParaRPr>
          </a:p>
          <a:p>
            <a:pPr lvl="2">
              <a:buFont typeface="Wingdings" panose="05000000000000000000" pitchFamily="2" charset="2"/>
              <a:buChar char="q"/>
            </a:pPr>
            <a:endParaRPr lang="hu-HU" sz="2000" dirty="0">
              <a:solidFill>
                <a:schemeClr val="bg1"/>
              </a:solidFill>
            </a:endParaRPr>
          </a:p>
          <a:p>
            <a:pPr lvl="2">
              <a:buFont typeface="Wingdings" panose="05000000000000000000" pitchFamily="2" charset="2"/>
              <a:buChar char="q"/>
            </a:pPr>
            <a:endParaRPr lang="hu-H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81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E81C53-09D3-9AA8-1733-271E9812E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30" y="0"/>
            <a:ext cx="6191058" cy="764613"/>
          </a:xfrm>
        </p:spPr>
        <p:txBody>
          <a:bodyPr>
            <a:normAutofit/>
          </a:bodyPr>
          <a:lstStyle/>
          <a:p>
            <a:r>
              <a:rPr lang="hu-HU" dirty="0"/>
              <a:t>Milánó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A19A5AF-9EC8-A157-A7C9-447674E8B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9" y="764613"/>
            <a:ext cx="6350717" cy="554474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hu-HU" dirty="0" err="1"/>
              <a:t>Maximianus</a:t>
            </a:r>
            <a:r>
              <a:rPr lang="hu-HU" dirty="0"/>
              <a:t> teszi meg a tetrarchia fővárosává (293-305): sok mindent befolyásol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Erős kereszténység – császári jelenlét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Eredet megmondása nehéz – 4. század előtt kevés forrás a keresztényekről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4. század második fele: jelentős, de megosztott kereszténység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dirty="0"/>
              <a:t>2 párt: ortodox és </a:t>
            </a:r>
            <a:r>
              <a:rPr lang="hu-HU" dirty="0" err="1"/>
              <a:t>arianus</a:t>
            </a:r>
            <a:r>
              <a:rPr lang="hu-HU" dirty="0"/>
              <a:t> álláspont – II. Konstantin és mások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dirty="0"/>
              <a:t>374 utcai harcok – Ambrus lesz a püspök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u-HU" dirty="0"/>
              <a:t>386: konfrontáció, püspök szava császár törvénye helyett?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 Mecénásság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38AC75B-2E87-516C-D0A4-1A303F6CCA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12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85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0628665-47B7-A341-AC96-C06BF8EC8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Felhasznált 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5AC9A2B-89EC-C9F4-319D-8F766AC4D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53644"/>
            <a:ext cx="9720073" cy="4555716"/>
          </a:xfrm>
        </p:spPr>
        <p:txBody>
          <a:bodyPr/>
          <a:lstStyle/>
          <a:p>
            <a:r>
              <a:rPr lang="hu-HU" b="1" dirty="0"/>
              <a:t>Fő: </a:t>
            </a:r>
            <a:r>
              <a:rPr lang="hu-HU" dirty="0" err="1"/>
              <a:t>Michelee</a:t>
            </a:r>
            <a:r>
              <a:rPr lang="hu-HU" dirty="0"/>
              <a:t> </a:t>
            </a:r>
            <a:r>
              <a:rPr lang="hu-HU" dirty="0" err="1"/>
              <a:t>Renee</a:t>
            </a:r>
            <a:r>
              <a:rPr lang="hu-HU" dirty="0"/>
              <a:t> </a:t>
            </a:r>
            <a:r>
              <a:rPr lang="hu-HU" dirty="0" err="1"/>
              <a:t>Salzman</a:t>
            </a:r>
            <a:r>
              <a:rPr lang="hu-HU" dirty="0"/>
              <a:t>: </a:t>
            </a:r>
            <a:r>
              <a:rPr lang="en-US" dirty="0"/>
              <a:t>Christianity and Paganism, III: Italy</a:t>
            </a:r>
            <a:r>
              <a:rPr lang="hu-HU" dirty="0"/>
              <a:t>. In: </a:t>
            </a:r>
            <a:r>
              <a:rPr lang="en-US" dirty="0"/>
              <a:t>Augustine Casiday &amp; Frederick W. Norris</a:t>
            </a:r>
            <a:r>
              <a:rPr lang="hu-HU" dirty="0"/>
              <a:t> (</a:t>
            </a:r>
            <a:r>
              <a:rPr lang="hu-HU" i="1" dirty="0"/>
              <a:t>szerk</a:t>
            </a:r>
            <a:r>
              <a:rPr lang="hu-HU" dirty="0"/>
              <a:t>.): </a:t>
            </a:r>
            <a:r>
              <a:rPr lang="en-US" i="1" dirty="0"/>
              <a:t>The Cambridge History of Christianity, Volume 2: Constantine to c. 600</a:t>
            </a:r>
            <a:r>
              <a:rPr lang="hu-HU" i="1" dirty="0"/>
              <a:t>. </a:t>
            </a:r>
            <a:r>
              <a:rPr lang="hu-HU" dirty="0"/>
              <a:t>Cambridge University Press, 2008. 210-230</a:t>
            </a:r>
            <a:endParaRPr lang="hu-HU" i="1" dirty="0"/>
          </a:p>
          <a:p>
            <a:r>
              <a:rPr lang="hu-HU" i="1" dirty="0"/>
              <a:t>Michele </a:t>
            </a:r>
            <a:r>
              <a:rPr lang="hu-HU" i="1" dirty="0" err="1"/>
              <a:t>Renee</a:t>
            </a:r>
            <a:r>
              <a:rPr lang="hu-HU" i="1" dirty="0"/>
              <a:t> </a:t>
            </a:r>
            <a:r>
              <a:rPr lang="hu-HU" i="1" dirty="0" err="1"/>
              <a:t>Salzman</a:t>
            </a:r>
            <a:r>
              <a:rPr lang="hu-HU" dirty="0"/>
              <a:t>: </a:t>
            </a:r>
            <a:r>
              <a:rPr lang="en-US" dirty="0"/>
              <a:t>The Making of a Christian Aristocracy: Social and Religious Change in the Western Roman Empire</a:t>
            </a:r>
            <a:r>
              <a:rPr lang="hu-HU" dirty="0"/>
              <a:t>. Harvard University Press, 2002.</a:t>
            </a:r>
          </a:p>
          <a:p>
            <a:r>
              <a:rPr lang="hu-HU" i="1" dirty="0" err="1"/>
              <a:t>Rodney</a:t>
            </a:r>
            <a:r>
              <a:rPr lang="hu-HU" i="1" dirty="0"/>
              <a:t> Stark: </a:t>
            </a:r>
            <a:r>
              <a:rPr lang="en-US" dirty="0"/>
              <a:t>The Rise of Christianity</a:t>
            </a:r>
            <a:r>
              <a:rPr lang="hu-HU" dirty="0"/>
              <a:t>. </a:t>
            </a:r>
            <a:r>
              <a:rPr lang="en-US" dirty="0"/>
              <a:t>A </a:t>
            </a:r>
            <a:r>
              <a:rPr lang="hu-HU" dirty="0" err="1"/>
              <a:t>Sociologist</a:t>
            </a:r>
            <a:r>
              <a:rPr lang="hu-HU" dirty="0"/>
              <a:t> </a:t>
            </a:r>
            <a:r>
              <a:rPr lang="hu-HU" dirty="0" err="1"/>
              <a:t>Reconsiders</a:t>
            </a:r>
            <a:r>
              <a:rPr lang="hu-HU" dirty="0"/>
              <a:t> </a:t>
            </a:r>
            <a:r>
              <a:rPr lang="hu-HU" dirty="0" err="1"/>
              <a:t>History</a:t>
            </a:r>
            <a:r>
              <a:rPr lang="hu-HU" dirty="0"/>
              <a:t>. Princeton University Press, Princeton, 1996.</a:t>
            </a:r>
          </a:p>
          <a:p>
            <a:r>
              <a:rPr lang="en-US" i="1" dirty="0"/>
              <a:t>Richard </a:t>
            </a:r>
            <a:r>
              <a:rPr lang="en-US" i="1" dirty="0" err="1"/>
              <a:t>Krautheimer</a:t>
            </a:r>
            <a:r>
              <a:rPr lang="hu-HU" dirty="0"/>
              <a:t>: </a:t>
            </a:r>
            <a:r>
              <a:rPr lang="en-US" dirty="0"/>
              <a:t>Three Christian Capitals Topography and Politics</a:t>
            </a:r>
            <a:r>
              <a:rPr lang="hu-HU" dirty="0"/>
              <a:t>. University of </a:t>
            </a:r>
            <a:r>
              <a:rPr lang="hu-HU" dirty="0" err="1"/>
              <a:t>California</a:t>
            </a:r>
            <a:r>
              <a:rPr lang="hu-HU" dirty="0"/>
              <a:t> Press, 1983.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236999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1738</TotalTime>
  <Words>3646</Words>
  <Application>Microsoft Office PowerPoint</Application>
  <PresentationFormat>Szélesvásznú</PresentationFormat>
  <Paragraphs>319</Paragraphs>
  <Slides>8</Slides>
  <Notes>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6" baseType="lpstr">
      <vt:lpstr>Aptos</vt:lpstr>
      <vt:lpstr>Tw Cen MT</vt:lpstr>
      <vt:lpstr>Wingdings 3</vt:lpstr>
      <vt:lpstr>Linux Libertine</vt:lpstr>
      <vt:lpstr>Wingdings</vt:lpstr>
      <vt:lpstr>Tw Cen MT Condensed</vt:lpstr>
      <vt:lpstr>Arial</vt:lpstr>
      <vt:lpstr>Integrál</vt:lpstr>
      <vt:lpstr>Pogányság és kereszténység. Az új hit terjedése a birodalom szívének arisztokráciájában</vt:lpstr>
      <vt:lpstr>Kereszténység terjedése Itáliában, Alapok</vt:lpstr>
      <vt:lpstr>Az elit megtérése</vt:lpstr>
      <vt:lpstr>Róma és küzdelmek</vt:lpstr>
      <vt:lpstr>a keresztény Római elit kezdetei</vt:lpstr>
      <vt:lpstr>Aquileia</vt:lpstr>
      <vt:lpstr>Milánó</vt:lpstr>
      <vt:lpstr>Felhasznált Irodalom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Dévényi-Takács Ádám</dc:creator>
  <cp:lastModifiedBy>Dévényi-Takács Ádám</cp:lastModifiedBy>
  <cp:revision>1</cp:revision>
  <dcterms:created xsi:type="dcterms:W3CDTF">2025-05-05T08:49:10Z</dcterms:created>
  <dcterms:modified xsi:type="dcterms:W3CDTF">2025-05-06T14:24:57Z</dcterms:modified>
</cp:coreProperties>
</file>