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png" ContentType="image/png"/>
  <Override PartName="/ppt/media/image3.jpeg" ContentType="image/jpeg"/>
  <Override PartName="/ppt/media/image2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slides/slide1.xml" ContentType="application/vnd.openxmlformats-officedocument.presentationml.slide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M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i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n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t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a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c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í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m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 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s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z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e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r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k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e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s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z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t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é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s</a:t>
            </a:r>
            <a:r>
              <a:rPr b="0" lang="hu-HU" sz="6000" spc="-1" strike="noStrike">
                <a:solidFill>
                  <a:srgbClr val="000000"/>
                </a:solidFill>
                <a:latin typeface="Aptos Display"/>
              </a:rPr>
              <a:t>e</a:t>
            </a:r>
            <a:endParaRPr b="0" lang="hu-HU" sz="6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EC7AEF8C-5111-412D-9245-359944A81DC0}" type="datetime">
              <a:rPr b="0" lang="hu-HU" sz="1200" spc="-1" strike="noStrike">
                <a:solidFill>
                  <a:srgbClr val="787878"/>
                </a:solidFill>
                <a:latin typeface="Aptos"/>
              </a:rPr>
              <a:t>2025. 05. 12.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7F20921-4861-45E5-9DC3-641EE1B3CEC8}" type="slidenum">
              <a:rPr b="0" lang="hu-HU" sz="1200" spc="-1" strike="noStrike">
                <a:solidFill>
                  <a:srgbClr val="787878"/>
                </a:solidFill>
                <a:latin typeface="Aptos"/>
              </a:rPr>
              <a:t>9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Vázlatszöveg formátumának szerkesztése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Második vázlatszint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Harmadik vázlatszint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Negyedik vázlatszint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Ötödik vázlatszint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Hatodik vázlatszint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Hetedik vázlatszint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Mintacím szerkesztése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Mintaszöveg szerkesztése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400" spc="-1" strike="noStrike">
                <a:solidFill>
                  <a:srgbClr val="000000"/>
                </a:solidFill>
                <a:latin typeface="Aptos"/>
              </a:rPr>
              <a:t>Második szint</a:t>
            </a:r>
            <a:endParaRPr b="0" lang="hu-HU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Harmadik 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Negyedik 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Ötödik 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D30C6DC-567A-4690-A4F1-1199B677F71F}" type="datetime">
              <a:rPr b="0" lang="hu-HU" sz="1200" spc="-1" strike="noStrike">
                <a:solidFill>
                  <a:srgbClr val="787878"/>
                </a:solidFill>
                <a:latin typeface="Aptos"/>
              </a:rPr>
              <a:t>2025. 05. 12.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78A91B9-ED56-4CD0-AF65-DEC3B88373BB}" type="slidenum">
              <a:rPr b="0" lang="hu-HU" sz="1200" spc="-1" strike="noStrike">
                <a:solidFill>
                  <a:srgbClr val="787878"/>
                </a:solidFill>
                <a:latin typeface="Aptos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Mintacím szerkesztése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2400" spc="-1" strike="noStrike">
                <a:solidFill>
                  <a:srgbClr val="000000"/>
                </a:solidFill>
                <a:latin typeface="Aptos"/>
              </a:rPr>
              <a:t>Mintaszöveg szerkesztése</a:t>
            </a:r>
            <a:endParaRPr b="0" lang="hu-HU" sz="2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Mintaszöveg szerkesztése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400" spc="-1" strike="noStrike">
                <a:solidFill>
                  <a:srgbClr val="000000"/>
                </a:solidFill>
                <a:latin typeface="Aptos"/>
              </a:rPr>
              <a:t>Második szint</a:t>
            </a:r>
            <a:endParaRPr b="0" lang="hu-HU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Harmadik 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Negyedik 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Ötödik 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2400" spc="-1" strike="noStrike">
                <a:solidFill>
                  <a:srgbClr val="000000"/>
                </a:solidFill>
                <a:latin typeface="Aptos"/>
              </a:rPr>
              <a:t>Mintaszöveg szerkesztése</a:t>
            </a:r>
            <a:endParaRPr b="0" lang="hu-HU" sz="2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Mintaszöveg szerkesztése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400" spc="-1" strike="noStrike">
                <a:solidFill>
                  <a:srgbClr val="000000"/>
                </a:solidFill>
                <a:latin typeface="Aptos"/>
              </a:rPr>
              <a:t>Második szint</a:t>
            </a:r>
            <a:endParaRPr b="0" lang="hu-HU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Harmadik szint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Negyedik 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</a:rPr>
              <a:t>Ötödik szint</a:t>
            </a:r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31E3351-5BFE-49D0-B0E0-BC0076592A7F}" type="datetime">
              <a:rPr b="0" lang="hu-HU" sz="1200" spc="-1" strike="noStrike">
                <a:solidFill>
                  <a:srgbClr val="787878"/>
                </a:solidFill>
                <a:latin typeface="Aptos"/>
              </a:rPr>
              <a:t>2025. 05. 12.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89" name="PlaceHolder 8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5C67242A-7E85-4C9B-9C4A-2951C5318530}" type="slidenum">
              <a:rPr b="0" lang="hu-HU" sz="1200" spc="-1" strike="noStrike">
                <a:solidFill>
                  <a:srgbClr val="787878"/>
                </a:solidFill>
                <a:latin typeface="Aptos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vigyazo.blog.hu/2017/05/26/legiok_jeruzsalem_ellen_megtalaltak_a_2000_eves_ostrom_bizonyitekait" TargetMode="External"/><Relationship Id="rId2" Type="http://schemas.openxmlformats.org/officeDocument/2006/relationships/hyperlink" Target="https://vigyazo.blog.hu/2017/05/26/legiok_jeruzsalem_ellen_megtalaltak_a_2000_eves_ostrom_bizonyitekait" TargetMode="External"/><Relationship Id="rId3" Type="http://schemas.openxmlformats.org/officeDocument/2006/relationships/hyperlink" Target="https://romaikor.hu/a_romai_hadugyek/romai_harcaszat_es_a_harcolo_sereg/a_romai_vilag_hadmuveszete/a_romai_hadmuveszet_fejlodese/a_romai_hadmuveszet_marius_es_julius_caesar_koraban/cikk/alesia__ostroma__" TargetMode="External"/><Relationship Id="rId4" Type="http://schemas.openxmlformats.org/officeDocument/2006/relationships/hyperlink" Target="https://romaikor.hu/a_romai_hadugyek/romai_harcaszat_es_a_harcolo_sereg/ostromgepek/scorpio_%28dardaveto%29/cikk/a_scorpio_%28dardaveto%29_" TargetMode="External"/><Relationship Id="rId5" Type="http://schemas.openxmlformats.org/officeDocument/2006/relationships/hyperlink" Target="https://romaikor.hu/a_romai_hadugyek/romai_harcaszat_es_a_harcolo_sereg/ostromgepek/onager_(kohajito)/cikk/onager" TargetMode="External"/><Relationship Id="rId6" Type="http://schemas.openxmlformats.org/officeDocument/2006/relationships/hyperlink" Target="https://en.wikipedia.org/wiki/Gastraphetes" TargetMode="External"/><Relationship Id="rId7" Type="http://schemas.openxmlformats.org/officeDocument/2006/relationships/hyperlink" Target="https://romaikor.hu/a_romai_hadugyek/romai_harcaszat_es_a_harcolo_sereg/ostromgepek/ostromgepek_es_katapultok/cikk/ostromgepek_az_okorban" TargetMode="External"/><Relationship Id="rId8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7" name="Kép 3" descr="A képen ég, felhő, Erőszak, Számítógépes játék látható&#10;&#10;Lehet, hogy a mesterséges intelligencia által generált tartalom helytelen."/>
          <p:cNvPicPr/>
          <p:nvPr/>
        </p:nvPicPr>
        <p:blipFill>
          <a:blip r:embed="rId1">
            <a:alphaModFix amt="50000"/>
          </a:blip>
          <a:srcRect l="0" t="1746" r="0" b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128" name="TextShape 2"/>
          <p:cNvSpPr txBox="1"/>
          <p:nvPr/>
        </p:nvSpPr>
        <p:spPr>
          <a:xfrm>
            <a:off x="1523880" y="1122480"/>
            <a:ext cx="9143640" cy="2900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0" lang="hu-HU" sz="6000" spc="-1" strike="noStrike">
                <a:solidFill>
                  <a:srgbClr val="ffffff"/>
                </a:solidFill>
                <a:latin typeface="Aptos Display"/>
              </a:rPr>
              <a:t>Ostromlás</a:t>
            </a:r>
            <a:endParaRPr b="0" lang="hu-HU" sz="6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9" name="TextShape 3"/>
          <p:cNvSpPr txBox="1"/>
          <p:nvPr/>
        </p:nvSpPr>
        <p:spPr>
          <a:xfrm>
            <a:off x="1523880" y="4159440"/>
            <a:ext cx="9143640" cy="1098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400" spc="-1" strike="noStrike">
                <a:solidFill>
                  <a:srgbClr val="ffffff"/>
                </a:solidFill>
                <a:latin typeface="Aptos"/>
              </a:rPr>
              <a:t>Készítette: Nyári Balázs</a:t>
            </a:r>
            <a:endParaRPr b="0" lang="hu-H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0" y="0"/>
            <a:ext cx="4058640" cy="685764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TextShape 2"/>
          <p:cNvSpPr txBox="1"/>
          <p:nvPr/>
        </p:nvSpPr>
        <p:spPr>
          <a:xfrm>
            <a:off x="838080" y="1412640"/>
            <a:ext cx="2898720" cy="4363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</a:pPr>
            <a:r>
              <a:rPr b="0" lang="en-US" sz="4000" spc="-1" strike="noStrike">
                <a:solidFill>
                  <a:srgbClr val="ffffff"/>
                </a:solidFill>
                <a:latin typeface="Aptos Display"/>
              </a:rPr>
              <a:t>Bevezetés</a:t>
            </a:r>
            <a:endParaRPr b="0" lang="hu-HU" sz="4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2" name="TextShape 3"/>
          <p:cNvSpPr txBox="1"/>
          <p:nvPr/>
        </p:nvSpPr>
        <p:spPr>
          <a:xfrm>
            <a:off x="4380840" y="1412640"/>
            <a:ext cx="3426840" cy="4363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3" name="Line 4"/>
          <p:cNvSpPr/>
          <p:nvPr/>
        </p:nvSpPr>
        <p:spPr>
          <a:xfrm>
            <a:off x="8129520" y="1412280"/>
            <a:ext cx="0" cy="36576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CustomShape 5"/>
          <p:cNvSpPr/>
          <p:nvPr/>
        </p:nvSpPr>
        <p:spPr>
          <a:xfrm>
            <a:off x="8207280" y="1412640"/>
            <a:ext cx="3441600" cy="436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343080" indent="-22824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Konstantin határvédelem átszervezése--&gt; ostromháborúk--&gt; thecnikai fejlődés</a:t>
            </a:r>
            <a:endParaRPr b="0" lang="hu-HU" sz="2000" spc="-1" strike="noStrike">
              <a:latin typeface="Arial"/>
            </a:endParaRPr>
          </a:p>
          <a:p>
            <a:pPr indent="-22824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Civilek részvétele </a:t>
            </a:r>
            <a:endParaRPr b="0" lang="hu-HU" sz="2000" spc="-1" strike="noStrike">
              <a:latin typeface="Arial"/>
            </a:endParaRPr>
          </a:p>
          <a:p>
            <a:pPr indent="-22824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Ammianus-Amida város ostroma</a:t>
            </a:r>
            <a:endParaRPr b="0" lang="hu-H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CustomShape 2"/>
          <p:cNvSpPr/>
          <p:nvPr/>
        </p:nvSpPr>
        <p:spPr>
          <a:xfrm>
            <a:off x="-15120" y="0"/>
            <a:ext cx="12191760" cy="6857640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TextShape 3"/>
          <p:cNvSpPr txBox="1"/>
          <p:nvPr/>
        </p:nvSpPr>
        <p:spPr>
          <a:xfrm>
            <a:off x="1136880" y="609480"/>
            <a:ext cx="3595320" cy="13305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Blokád ostrom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8" name="TextShape 4"/>
          <p:cNvSpPr txBox="1"/>
          <p:nvPr/>
        </p:nvSpPr>
        <p:spPr>
          <a:xfrm>
            <a:off x="1136880" y="2194200"/>
            <a:ext cx="3158280" cy="3908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Kevesebb áldozat de kisebb hatékonyság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Éhezés elkerülése: gabonát vetni a városba, csak a katonák maradjanak bent,….(Vegetius)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Víz kulcsfontosságú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39" name="Kép 3" descr="Római Birodalom - Alesia ostroma ."/>
          <p:cNvPicPr/>
          <p:nvPr/>
        </p:nvPicPr>
        <p:blipFill>
          <a:blip r:embed="rId1"/>
          <a:srcRect l="14574" t="0" r="5677" b="0"/>
          <a:stretch/>
        </p:blipFill>
        <p:spPr>
          <a:xfrm>
            <a:off x="4948200" y="0"/>
            <a:ext cx="724356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ustomShape 2"/>
          <p:cNvSpPr/>
          <p:nvPr/>
        </p:nvSpPr>
        <p:spPr>
          <a:xfrm>
            <a:off x="187560" y="181440"/>
            <a:ext cx="11823120" cy="650088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2" name="Kép 3" descr="Légiók Jeruzsálem ellen: Megtalálták a 2000 éves ostrom bizonyítékait -  Vigyázó!"/>
          <p:cNvPicPr/>
          <p:nvPr/>
        </p:nvPicPr>
        <p:blipFill>
          <a:blip r:embed="rId1">
            <a:alphaModFix amt="60000"/>
          </a:blip>
          <a:srcRect l="3589" t="0" r="0" b="0"/>
          <a:stretch/>
        </p:blipFill>
        <p:spPr>
          <a:xfrm>
            <a:off x="181080" y="182880"/>
            <a:ext cx="11823120" cy="6499440"/>
          </a:xfrm>
          <a:prstGeom prst="rect">
            <a:avLst/>
          </a:prstGeom>
          <a:ln>
            <a:noFill/>
          </a:ln>
        </p:spPr>
      </p:pic>
      <p:sp>
        <p:nvSpPr>
          <p:cNvPr id="143" name="TextShape 3"/>
          <p:cNvSpPr txBox="1"/>
          <p:nvPr/>
        </p:nvSpPr>
        <p:spPr>
          <a:xfrm>
            <a:off x="838080" y="525240"/>
            <a:ext cx="10164960" cy="28062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</a:pPr>
            <a:r>
              <a:rPr b="0" lang="hu-HU" sz="4000" spc="-1" strike="noStrike">
                <a:solidFill>
                  <a:srgbClr val="ffffff"/>
                </a:solidFill>
                <a:latin typeface="Aptos Display"/>
              </a:rPr>
              <a:t>Támadó ostrom</a:t>
            </a:r>
            <a:endParaRPr b="0" lang="hu-HU" sz="4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44" name="TextShape 4"/>
          <p:cNvSpPr txBox="1"/>
          <p:nvPr/>
        </p:nvSpPr>
        <p:spPr>
          <a:xfrm>
            <a:off x="838080" y="3526200"/>
            <a:ext cx="10164960" cy="2588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ffffff"/>
                </a:solidFill>
                <a:latin typeface="Aptos"/>
              </a:rPr>
              <a:t>Aktív katonai erő alkalmazása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ffffff"/>
                </a:solidFill>
                <a:latin typeface="Aptos"/>
              </a:rPr>
              <a:t>Ostrom ezközök fejlődése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2"/>
          <p:cNvSpPr/>
          <p:nvPr/>
        </p:nvSpPr>
        <p:spPr>
          <a:xfrm>
            <a:off x="0" y="0"/>
            <a:ext cx="12191760" cy="2295000"/>
          </a:xfrm>
          <a:custGeom>
            <a:avLst/>
            <a:gdLst/>
            <a:ahLst/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TextShape 3"/>
          <p:cNvSpPr txBox="1"/>
          <p:nvPr/>
        </p:nvSpPr>
        <p:spPr>
          <a:xfrm>
            <a:off x="1136880" y="548640"/>
            <a:ext cx="9542880" cy="1188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262626"/>
                </a:solidFill>
                <a:latin typeface="Aptos Display"/>
              </a:rPr>
              <a:t>Ostrom eszközök: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48" name="TextShape 4"/>
          <p:cNvSpPr txBox="1"/>
          <p:nvPr/>
        </p:nvSpPr>
        <p:spPr>
          <a:xfrm>
            <a:off x="1958040" y="2431800"/>
            <a:ext cx="8275680" cy="33195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262626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262626"/>
                </a:solidFill>
                <a:latin typeface="Aptos"/>
              </a:rPr>
              <a:t>Hadi eszközök támadásnál: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Wingdings" charset="2"/>
              <a:buChar char=""/>
            </a:pPr>
            <a:r>
              <a:rPr b="0" lang="hu-HU" sz="2000" spc="-1" strike="noStrike">
                <a:solidFill>
                  <a:srgbClr val="262626"/>
                </a:solidFill>
                <a:latin typeface="Aptos"/>
              </a:rPr>
              <a:t>Faltörőkos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Wingdings" charset="2"/>
              <a:buChar char=""/>
            </a:pPr>
            <a:r>
              <a:rPr b="0" lang="hu-HU" sz="2000" spc="-1" strike="noStrike">
                <a:solidFill>
                  <a:srgbClr val="262626"/>
                </a:solidFill>
                <a:latin typeface="Aptos"/>
              </a:rPr>
              <a:t>Helepolis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Wingdings" charset="2"/>
              <a:buChar char=""/>
            </a:pPr>
            <a:r>
              <a:rPr b="0" lang="hu-HU" sz="2000" spc="-1" strike="noStrike">
                <a:solidFill>
                  <a:srgbClr val="262626"/>
                </a:solidFill>
                <a:latin typeface="Aptos"/>
              </a:rPr>
              <a:t>Balliszta, kő vető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Wingdings" charset="2"/>
              <a:buChar char=""/>
            </a:pPr>
            <a:r>
              <a:rPr b="0" lang="hu-HU" sz="2000" spc="-1" strike="noStrike">
                <a:solidFill>
                  <a:srgbClr val="262626"/>
                </a:solidFill>
                <a:latin typeface="Aptos"/>
              </a:rPr>
              <a:t>Onager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333333"/>
              </a:buClr>
              <a:buFont typeface="Wingdings" charset="2"/>
              <a:buChar char=""/>
            </a:pPr>
            <a:r>
              <a:rPr b="0" lang="hu-HU" sz="2000" spc="-1" strike="noStrike">
                <a:solidFill>
                  <a:srgbClr val="333333"/>
                </a:solidFill>
                <a:latin typeface="Aptos"/>
                <a:ea typeface="Verdana"/>
              </a:rPr>
              <a:t>Sambuca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Wingdings" charset="2"/>
              <a:buChar char=""/>
            </a:pPr>
            <a:r>
              <a:rPr b="0" lang="hu-HU" sz="2000" spc="-1" strike="noStrike">
                <a:solidFill>
                  <a:srgbClr val="262626"/>
                </a:solidFill>
                <a:latin typeface="Aptos"/>
                <a:ea typeface="Verdana"/>
              </a:rPr>
              <a:t>Számszeríj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marL="914400">
              <a:lnSpc>
                <a:spcPct val="90000"/>
              </a:lnSpc>
              <a:spcBef>
                <a:spcPts val="499"/>
              </a:spcBef>
              <a:tabLst>
                <a:tab algn="l" pos="0"/>
              </a:tabLst>
            </a:pP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endParaRPr b="0" lang="hu-HU" sz="2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49" name="CustomShape 5"/>
          <p:cNvSpPr/>
          <p:nvPr/>
        </p:nvSpPr>
        <p:spPr>
          <a:xfrm>
            <a:off x="2224440" y="5970960"/>
            <a:ext cx="9966960" cy="886680"/>
          </a:xfrm>
          <a:custGeom>
            <a:avLst/>
            <a:gdLst/>
            <a:ahLst/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839880" y="1681200"/>
            <a:ext cx="5157360" cy="823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Faltörőkos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2" name="TextShape 3"/>
          <p:cNvSpPr txBox="1"/>
          <p:nvPr/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Terep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Faállványzat--&gt; veszélyes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3" name="TextShape 4"/>
          <p:cNvSpPr txBox="1"/>
          <p:nvPr/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Helepolis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4" name="TextShape 5"/>
          <p:cNvSpPr txBox="1"/>
          <p:nvPr/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Faltörő kos egyik fajtája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Masszív vas elemek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Sok ember kellett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55" name="Kép 7" descr="Ostromeljárások, ostromgépek | D.A.K.L.E. :: Debreczeni Arany-Keresztes  Lovagok Egyesülete"/>
          <p:cNvPicPr/>
          <p:nvPr/>
        </p:nvPicPr>
        <p:blipFill>
          <a:blip r:embed="rId1"/>
          <a:stretch/>
        </p:blipFill>
        <p:spPr>
          <a:xfrm>
            <a:off x="-5760" y="3429000"/>
            <a:ext cx="5402520" cy="3421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7" name="TextShape 2"/>
          <p:cNvSpPr txBox="1"/>
          <p:nvPr/>
        </p:nvSpPr>
        <p:spPr>
          <a:xfrm>
            <a:off x="7108200" y="1710000"/>
            <a:ext cx="5157360" cy="8236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3200" spc="-1" strike="noStrike">
                <a:solidFill>
                  <a:srgbClr val="000000"/>
                </a:solidFill>
                <a:latin typeface="Aptos"/>
              </a:rPr>
              <a:t>Balliszta</a:t>
            </a:r>
            <a:endParaRPr b="0" lang="hu-HU" sz="32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8" name="TextShape 3"/>
          <p:cNvSpPr txBox="1"/>
          <p:nvPr/>
        </p:nvSpPr>
        <p:spPr>
          <a:xfrm>
            <a:off x="6538320" y="2958120"/>
            <a:ext cx="4809960" cy="33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Kétkarú torziós gép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Használat 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Aptos"/>
              </a:rPr>
              <a:t>Katonák </a:t>
            </a:r>
            <a:endParaRPr b="0" lang="hu-HU" sz="28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59" name="Kép 6" descr="Római Birodalom - A scorpio (dárdavető)."/>
          <p:cNvPicPr/>
          <p:nvPr/>
        </p:nvPicPr>
        <p:blipFill>
          <a:blip r:embed="rId1"/>
          <a:stretch/>
        </p:blipFill>
        <p:spPr>
          <a:xfrm>
            <a:off x="265680" y="1716480"/>
            <a:ext cx="6265440" cy="4527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2"/>
          <p:cNvSpPr/>
          <p:nvPr/>
        </p:nvSpPr>
        <p:spPr>
          <a:xfrm>
            <a:off x="-15120" y="0"/>
            <a:ext cx="12191760" cy="6857640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TextShape 3"/>
          <p:cNvSpPr txBox="1"/>
          <p:nvPr/>
        </p:nvSpPr>
        <p:spPr>
          <a:xfrm>
            <a:off x="1136880" y="609480"/>
            <a:ext cx="3595320" cy="13305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Onager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3" name="TextShape 4"/>
          <p:cNvSpPr txBox="1"/>
          <p:nvPr/>
        </p:nvSpPr>
        <p:spPr>
          <a:xfrm>
            <a:off x="1136880" y="2194200"/>
            <a:ext cx="3158280" cy="3908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Működésé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Felépítése 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Aptos"/>
              </a:rPr>
              <a:t>Neve </a:t>
            </a:r>
            <a:endParaRPr b="0" lang="hu-HU" sz="20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64" name="Kép 3" descr="romaikor_kep"/>
          <p:cNvPicPr/>
          <p:nvPr/>
        </p:nvPicPr>
        <p:blipFill>
          <a:blip r:embed="rId1"/>
          <a:srcRect l="14220" t="0" r="6568" b="0"/>
          <a:stretch/>
        </p:blipFill>
        <p:spPr>
          <a:xfrm>
            <a:off x="4948200" y="0"/>
            <a:ext cx="724356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TextShape 2"/>
          <p:cNvSpPr txBox="1"/>
          <p:nvPr/>
        </p:nvSpPr>
        <p:spPr>
          <a:xfrm>
            <a:off x="640080" y="325440"/>
            <a:ext cx="4368240" cy="1956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</a:pPr>
            <a:r>
              <a:rPr b="0" lang="hu-HU" sz="5400" spc="-1" strike="noStrike">
                <a:solidFill>
                  <a:srgbClr val="000000"/>
                </a:solidFill>
                <a:latin typeface="Aptos"/>
              </a:rPr>
              <a:t>Sambuca</a:t>
            </a:r>
            <a:endParaRPr b="0" lang="hu-HU" sz="5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7" name="CustomShape 3"/>
          <p:cNvSpPr/>
          <p:nvPr/>
        </p:nvSpPr>
        <p:spPr>
          <a:xfrm>
            <a:off x="640080" y="2586960"/>
            <a:ext cx="3474360" cy="18000"/>
          </a:xfrm>
          <a:custGeom>
            <a:avLst/>
            <a:gdLst/>
            <a:ahLst/>
            <a:rect l="l" t="t" r="r" b="b"/>
            <a:pathLst>
              <a:path w="3474720" h="18288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4280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Shape 4"/>
          <p:cNvSpPr txBox="1"/>
          <p:nvPr/>
        </p:nvSpPr>
        <p:spPr>
          <a:xfrm>
            <a:off x="640080" y="2872800"/>
            <a:ext cx="4243320" cy="3320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200" spc="-1" strike="noStrike">
                <a:solidFill>
                  <a:srgbClr val="000000"/>
                </a:solidFill>
                <a:latin typeface="Aptos"/>
              </a:rPr>
              <a:t>Neve</a:t>
            </a:r>
            <a:endParaRPr b="0" lang="hu-HU" sz="22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200" spc="-1" strike="noStrike">
                <a:solidFill>
                  <a:srgbClr val="000000"/>
                </a:solidFill>
                <a:latin typeface="Aptos"/>
              </a:rPr>
              <a:t>Használata</a:t>
            </a:r>
            <a:endParaRPr b="0" lang="hu-HU" sz="22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0" name="TextShape 2"/>
          <p:cNvSpPr txBox="1"/>
          <p:nvPr/>
        </p:nvSpPr>
        <p:spPr>
          <a:xfrm>
            <a:off x="640080" y="325440"/>
            <a:ext cx="4368240" cy="1956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Aptos Display"/>
              </a:rPr>
              <a:t>Számszeríj  (</a:t>
            </a:r>
            <a:r>
              <a:rPr b="0" lang="hu-HU" sz="4400" spc="-1" strike="noStrike">
                <a:solidFill>
                  <a:srgbClr val="202122"/>
                </a:solidFill>
                <a:latin typeface="Aptos Display"/>
                <a:ea typeface="Aptos Display"/>
              </a:rPr>
              <a:t>gasztrafetész)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640080" y="2586960"/>
            <a:ext cx="3474360" cy="18000"/>
          </a:xfrm>
          <a:custGeom>
            <a:avLst/>
            <a:gdLst/>
            <a:ahLst/>
            <a:rect l="l" t="t" r="r" b="b"/>
            <a:pathLst>
              <a:path w="3474720" h="18288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4280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TextShape 4"/>
          <p:cNvSpPr txBox="1"/>
          <p:nvPr/>
        </p:nvSpPr>
        <p:spPr>
          <a:xfrm>
            <a:off x="640080" y="2872800"/>
            <a:ext cx="4243320" cy="3320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200" spc="-1" strike="noStrike">
                <a:solidFill>
                  <a:srgbClr val="000000"/>
                </a:solidFill>
                <a:latin typeface="Aptos"/>
              </a:rPr>
              <a:t>Készítése</a:t>
            </a:r>
            <a:endParaRPr b="0" lang="hu-HU" sz="22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200" spc="-1" strike="noStrike">
                <a:solidFill>
                  <a:srgbClr val="000000"/>
                </a:solidFill>
                <a:latin typeface="Aptos"/>
              </a:rPr>
              <a:t>Használata </a:t>
            </a:r>
            <a:endParaRPr b="0" lang="hu-HU" sz="2200" spc="-1" strike="noStrike">
              <a:solidFill>
                <a:srgbClr val="000000"/>
              </a:solidFill>
              <a:latin typeface="Apto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200" spc="-1" strike="noStrike">
                <a:solidFill>
                  <a:srgbClr val="000000"/>
                </a:solidFill>
                <a:latin typeface="Aptos"/>
              </a:rPr>
              <a:t>Elődök </a:t>
            </a:r>
            <a:endParaRPr b="0" lang="hu-HU" sz="22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73" name="Kép 3" descr="A képen Íj és nyíl, nyíl, Pályaíjászat, fegyver látható&#10;&#10;Lehet, hogy a mesterséges intelligencia által generált tartalom helytelen."/>
          <p:cNvPicPr/>
          <p:nvPr/>
        </p:nvPicPr>
        <p:blipFill>
          <a:blip r:embed="rId1"/>
          <a:srcRect l="0" t="16019" r="0" b="12359"/>
          <a:stretch/>
        </p:blipFill>
        <p:spPr>
          <a:xfrm>
            <a:off x="5311800" y="0"/>
            <a:ext cx="687852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2"/>
          <p:cNvSpPr/>
          <p:nvPr/>
        </p:nvSpPr>
        <p:spPr>
          <a:xfrm>
            <a:off x="0" y="0"/>
            <a:ext cx="12191760" cy="2295000"/>
          </a:xfrm>
          <a:custGeom>
            <a:avLst/>
            <a:gdLst/>
            <a:ahLst/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TextShape 3"/>
          <p:cNvSpPr txBox="1"/>
          <p:nvPr/>
        </p:nvSpPr>
        <p:spPr>
          <a:xfrm>
            <a:off x="1136880" y="548640"/>
            <a:ext cx="9542880" cy="1188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262626"/>
                </a:solidFill>
                <a:latin typeface="Aptos Display"/>
              </a:rPr>
              <a:t>Források:</a:t>
            </a:r>
            <a:endParaRPr b="0" lang="hu-HU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7" name="TextShape 4"/>
          <p:cNvSpPr txBox="1"/>
          <p:nvPr/>
        </p:nvSpPr>
        <p:spPr>
          <a:xfrm>
            <a:off x="1440" y="1268280"/>
            <a:ext cx="6447600" cy="44629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lvl="1" marL="743040" indent="-28548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Courier New"/>
              <a:buChar char="o"/>
            </a:pPr>
            <a:r>
              <a:rPr b="0" lang="hu-HU" sz="1400" spc="-1" strike="noStrike" u="sng">
                <a:solidFill>
                  <a:srgbClr val="5693a4"/>
                </a:solidFill>
                <a:uFillTx/>
                <a:latin typeface="Aptos"/>
                <a:hlinkClick r:id="rId1"/>
              </a:rPr>
              <a:t>https</a:t>
            </a:r>
            <a:r>
              <a:rPr b="0" lang="hu-HU" sz="1400" spc="-1" strike="noStrike" u="sng">
                <a:solidFill>
                  <a:srgbClr val="5693a4"/>
                </a:solidFill>
                <a:uFillTx/>
                <a:latin typeface="Aptos"/>
                <a:ea typeface="Aptos"/>
                <a:hlinkClick r:id="rId2"/>
              </a:rPr>
              <a:t>://vigyazo.blog.hu/2017/05/26/legiok_jeruzsalem_ellen_megtalaltak_a_2000_eves_ostrom_bizonyitekait</a:t>
            </a:r>
            <a:endParaRPr b="0" lang="hu-HU" sz="14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Courier New"/>
              <a:buChar char="o"/>
            </a:pPr>
            <a:r>
              <a:rPr b="0" lang="hu-HU" sz="1400" spc="-1" strike="noStrike" u="sng">
                <a:solidFill>
                  <a:srgbClr val="5693a4"/>
                </a:solidFill>
                <a:uFillTx/>
                <a:latin typeface="Aptos"/>
                <a:ea typeface="Aptos"/>
                <a:hlinkClick r:id="rId3"/>
              </a:rPr>
              <a:t>https://romaikor.hu/a_romai_hadugyek/romai_harcaszat_es_a_harcolo_sereg/a_romai_vilag_hadmuveszete/a_romai_hadmuveszet_fejlodese/a_romai_hadmuveszet_marius_es_julius_caesar_koraban/cikk/alesia__ostroma__</a:t>
            </a:r>
            <a:r>
              <a:rPr b="0" lang="hu-HU" sz="1400" spc="-1" strike="noStrike">
                <a:solidFill>
                  <a:srgbClr val="262626"/>
                </a:solidFill>
                <a:latin typeface="Aptos"/>
                <a:ea typeface="Aptos"/>
              </a:rPr>
              <a:t> </a:t>
            </a:r>
            <a:endParaRPr b="0" lang="hu-HU" sz="14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Courier New"/>
              <a:buChar char="o"/>
            </a:pPr>
            <a:r>
              <a:rPr b="0" lang="hu-HU" sz="1400" spc="-1" strike="noStrike" u="sng">
                <a:solidFill>
                  <a:srgbClr val="5693a4"/>
                </a:solidFill>
                <a:uFillTx/>
                <a:latin typeface="Aptos"/>
                <a:ea typeface="Aptos"/>
                <a:hlinkClick r:id="rId4"/>
              </a:rPr>
              <a:t>https://romaikor.hu/a_romai_hadugyek/romai_harcaszat_es_a_harcolo_sereg/ostromgepek/scorpio_%28dardaveto%29/cikk/a_scorpio_%28dardaveto%29</a:t>
            </a:r>
            <a:endParaRPr b="0" lang="hu-HU" sz="14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Courier New"/>
              <a:buChar char="o"/>
            </a:pPr>
            <a:r>
              <a:rPr b="0" lang="hu-HU" sz="1400" spc="-1" strike="noStrike" u="sng">
                <a:solidFill>
                  <a:srgbClr val="5693a4"/>
                </a:solidFill>
                <a:uFillTx/>
                <a:latin typeface="Aptos"/>
                <a:ea typeface="Aptos"/>
                <a:hlinkClick r:id="rId5"/>
              </a:rPr>
              <a:t>https://romaikor.hu/a_romai_hadugyek/romai_harcaszat_es_a_harcolo_sereg/ostromgepek/onager_(kohajito)/cikk/onager</a:t>
            </a:r>
            <a:r>
              <a:rPr b="0" lang="hu-HU" sz="1400" spc="-1" strike="noStrike">
                <a:solidFill>
                  <a:srgbClr val="262626"/>
                </a:solidFill>
                <a:latin typeface="Aptos"/>
                <a:ea typeface="Aptos"/>
              </a:rPr>
              <a:t> _ </a:t>
            </a:r>
            <a:endParaRPr b="0" lang="hu-HU" sz="14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262626"/>
              </a:buClr>
              <a:buFont typeface="Courier New"/>
              <a:buChar char="o"/>
            </a:pPr>
            <a:r>
              <a:rPr b="0" lang="hu-HU" sz="1400" spc="-1" strike="noStrike" u="sng">
                <a:solidFill>
                  <a:srgbClr val="5693a4"/>
                </a:solidFill>
                <a:uFillTx/>
                <a:latin typeface="Aptos"/>
                <a:ea typeface="Aptos"/>
                <a:hlinkClick r:id="rId6"/>
              </a:rPr>
              <a:t>https://en.wikipedia.org/wiki/Gastraphetes</a:t>
            </a:r>
            <a:r>
              <a:rPr b="0" lang="hu-HU" sz="1400" spc="-1" strike="noStrike">
                <a:solidFill>
                  <a:srgbClr val="262626"/>
                </a:solidFill>
                <a:latin typeface="Aptos"/>
                <a:ea typeface="Aptos"/>
              </a:rPr>
              <a:t> </a:t>
            </a:r>
            <a:endParaRPr b="0" lang="hu-HU" sz="14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3d3d3d"/>
              </a:buClr>
              <a:buFont typeface="Courier New"/>
              <a:buChar char="o"/>
            </a:pPr>
            <a:r>
              <a:rPr b="0" lang="hu-HU" sz="1400" spc="-1" strike="noStrike" u="sng">
                <a:solidFill>
                  <a:srgbClr val="669faf"/>
                </a:solidFill>
                <a:uFillTx/>
                <a:latin typeface="Aptos"/>
                <a:ea typeface="Aptos"/>
                <a:hlinkClick r:id="rId7"/>
              </a:rPr>
              <a:t>https://romaikor.hu/a_romai_hadugyek/romai_harcaszat_es_a_harcolo_sereg/ostromgepek/ostromgepek_es_katapultok/cikk/ostromgepek_az_okorban</a:t>
            </a:r>
            <a:r>
              <a:rPr b="0" lang="hu-HU" sz="1400" spc="-1" strike="noStrike">
                <a:solidFill>
                  <a:srgbClr val="3d3d3d"/>
                </a:solidFill>
                <a:latin typeface="Aptos"/>
                <a:ea typeface="Aptos"/>
              </a:rPr>
              <a:t> </a:t>
            </a:r>
            <a:endParaRPr b="0" lang="hu-HU" sz="1400" spc="-1" strike="noStrike">
              <a:solidFill>
                <a:srgbClr val="000000"/>
              </a:solidFill>
              <a:latin typeface="Aptos"/>
            </a:endParaRPr>
          </a:p>
          <a:p>
            <a:endParaRPr b="0" lang="hu-HU" sz="1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8" name="CustomShape 5"/>
          <p:cNvSpPr/>
          <p:nvPr/>
        </p:nvSpPr>
        <p:spPr>
          <a:xfrm>
            <a:off x="2224440" y="5970960"/>
            <a:ext cx="9966960" cy="886680"/>
          </a:xfrm>
          <a:custGeom>
            <a:avLst/>
            <a:gdLst/>
            <a:ahLst/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" name="CustomShape 6"/>
          <p:cNvSpPr/>
          <p:nvPr/>
        </p:nvSpPr>
        <p:spPr>
          <a:xfrm>
            <a:off x="6858000" y="1393200"/>
            <a:ext cx="5119200" cy="402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CustomShape 7"/>
          <p:cNvSpPr/>
          <p:nvPr/>
        </p:nvSpPr>
        <p:spPr>
          <a:xfrm>
            <a:off x="6893640" y="1762200"/>
            <a:ext cx="5131080" cy="246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Southern, Pat és Karen R. Dixon. </a:t>
            </a:r>
            <a:r>
              <a:rPr b="0" i="1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The Late Roman Army</a:t>
            </a:r>
            <a:r>
              <a:rPr b="0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. London: B.T. Batsford, 1996.</a:t>
            </a:r>
            <a:endParaRPr b="0" lang="hu-H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Szun-Ce. </a:t>
            </a:r>
            <a:r>
              <a:rPr b="0" i="1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A háború művészete.</a:t>
            </a:r>
            <a:r>
              <a:rPr b="0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 Ford. Tokaji Zsolt. Troubadour Books Kft., 2024.</a:t>
            </a:r>
            <a:endParaRPr b="0" lang="hu-H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Greek Catapults and Catapult Technology: Science, Technology, and War in the Ancient World</a:t>
            </a:r>
            <a:endParaRPr b="0" lang="hu-H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hu-HU" sz="1200" spc="-1" strike="noStrike" u="sng">
                <a:solidFill>
                  <a:srgbClr val="000000"/>
                </a:solidFill>
                <a:uFillTx/>
                <a:latin typeface="Aptos"/>
                <a:ea typeface="Aptos"/>
              </a:rPr>
              <a:t>Barton C. Hacker</a:t>
            </a:r>
            <a:endParaRPr b="0" lang="hu-H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000000"/>
                </a:solidFill>
                <a:latin typeface="Aptos"/>
                <a:ea typeface="Aptos"/>
              </a:rPr>
              <a:t> </a:t>
            </a:r>
            <a:endParaRPr b="0" lang="hu-H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LibreOffice/6.4.7.2$Linux_X86_64 LibreOffice_project/40$Build-2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2025-03-26T11:42:59Z</dcterms:created>
  <dc:creator/>
  <dc:description/>
  <dc:language>hu-HU</dc:language>
  <cp:lastModifiedBy/>
  <dcterms:modified xsi:type="dcterms:W3CDTF">2025-05-12T18:03:42Z</dcterms:modified>
  <cp:revision>158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Notes">
    <vt:i4>0</vt:i4>
  </property>
  <property fmtid="{D5CDD505-2E9C-101B-9397-08002B2CF9AE}" pid="7" name="PresentationFormat">
    <vt:lpwstr>Szélesvásznú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11</vt:i4>
  </property>
</Properties>
</file>