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4305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703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721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429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725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309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641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393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821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53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2979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1588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3280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7980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6668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339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3E775-B4AE-4C6A-8841-3727CAA321E8}" type="datetimeFigureOut">
              <a:rPr lang="hu-HU" smtClean="0"/>
              <a:t>2025. 04. 08.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D9B514-95E8-4827-BDAD-33A21863CF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844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DEEAC3-8764-474D-A6BA-AB0AB2079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római hadsereg ostromtechnikái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CA0929F-320B-483C-AA1C-6B91CBEBE9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Készítette: Békefi Balázs András</a:t>
            </a:r>
          </a:p>
        </p:txBody>
      </p:sp>
    </p:spTree>
    <p:extLst>
      <p:ext uri="{BB962C8B-B14F-4D97-AF65-F5344CB8AC3E}">
        <p14:creationId xmlns:p14="http://schemas.microsoft.com/office/powerpoint/2010/main" val="79590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A90702-4482-4C6E-8C59-52C3DB35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b="1" dirty="0"/>
              <a:t>Tartalom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51F803-A7F4-420D-987F-922C83E7E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b="1" dirty="0"/>
              <a:t>Az ostromok fajtái</a:t>
            </a:r>
          </a:p>
          <a:p>
            <a:r>
              <a:rPr lang="hu-HU" sz="2800" b="1" dirty="0"/>
              <a:t>A római „tüzérség” felépítése</a:t>
            </a:r>
          </a:p>
          <a:p>
            <a:r>
              <a:rPr lang="hu-HU" sz="2800" b="1" dirty="0"/>
              <a:t>Eszközök</a:t>
            </a:r>
          </a:p>
          <a:p>
            <a:r>
              <a:rPr lang="hu-HU" sz="2800" b="1" dirty="0"/>
              <a:t>Alkalmazott technikák</a:t>
            </a:r>
          </a:p>
          <a:p>
            <a:r>
              <a:rPr lang="hu-HU" sz="2800" b="1" dirty="0" err="1"/>
              <a:t>Masada</a:t>
            </a:r>
            <a:r>
              <a:rPr lang="hu-HU" sz="2800" b="1" dirty="0"/>
              <a:t> ostroma</a:t>
            </a:r>
          </a:p>
          <a:p>
            <a:r>
              <a:rPr lang="hu-HU" sz="2800" b="1" dirty="0"/>
              <a:t>Felhasznált irodalom</a:t>
            </a:r>
          </a:p>
        </p:txBody>
      </p:sp>
    </p:spTree>
    <p:extLst>
      <p:ext uri="{BB962C8B-B14F-4D97-AF65-F5344CB8AC3E}">
        <p14:creationId xmlns:p14="http://schemas.microsoft.com/office/powerpoint/2010/main" val="3807885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2A5E19-6161-4F13-8827-BAAC8D84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Az ostromok fajtái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0A6ACB-4655-4BBB-A063-745D46C0A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89" y="2051558"/>
            <a:ext cx="8915400" cy="3777622"/>
          </a:xfrm>
        </p:spPr>
        <p:txBody>
          <a:bodyPr>
            <a:normAutofit/>
          </a:bodyPr>
          <a:lstStyle/>
          <a:p>
            <a:r>
              <a:rPr lang="hu-HU" sz="2800" b="1" dirty="0"/>
              <a:t>Rajtaütés</a:t>
            </a:r>
          </a:p>
          <a:p>
            <a:pPr marL="0" indent="0">
              <a:buNone/>
            </a:pPr>
            <a:endParaRPr lang="hu-HU" sz="2800" b="1" dirty="0"/>
          </a:p>
          <a:p>
            <a:r>
              <a:rPr lang="hu-HU" sz="2800" b="1" dirty="0"/>
              <a:t>Kiéheztetés</a:t>
            </a:r>
          </a:p>
          <a:p>
            <a:pPr marL="0" indent="0">
              <a:buNone/>
            </a:pPr>
            <a:r>
              <a:rPr lang="hu-HU" sz="2800" b="1" dirty="0"/>
              <a:t>	</a:t>
            </a:r>
            <a:r>
              <a:rPr lang="hu-HU" sz="2800" b="1" dirty="0" err="1"/>
              <a:t>circumvallatio</a:t>
            </a:r>
            <a:endParaRPr lang="hu-HU" sz="2800" b="1" dirty="0"/>
          </a:p>
          <a:p>
            <a:endParaRPr lang="hu-HU" sz="2800" b="1" dirty="0"/>
          </a:p>
          <a:p>
            <a:r>
              <a:rPr lang="hu-HU" sz="2800" b="1" dirty="0"/>
              <a:t>Közvetlen támadás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729A415-6AC2-415F-BA08-BE3285326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671" y="1742927"/>
            <a:ext cx="6087035" cy="408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5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6D10A9-56E4-476B-86EF-EBF6808FF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 római „tüzérség” felépítése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095D44-C01D-4755-B98F-DC5F5EDC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376" y="2179147"/>
            <a:ext cx="8915400" cy="3777622"/>
          </a:xfrm>
        </p:spPr>
        <p:txBody>
          <a:bodyPr/>
          <a:lstStyle/>
          <a:p>
            <a:r>
              <a:rPr lang="hu-HU" sz="2400" b="1" dirty="0"/>
              <a:t>Torziós eszközök</a:t>
            </a:r>
          </a:p>
          <a:p>
            <a:pPr lvl="1"/>
            <a:r>
              <a:rPr lang="hu-HU" sz="2400" b="1" dirty="0" err="1"/>
              <a:t>Onager</a:t>
            </a:r>
            <a:endParaRPr lang="hu-HU" sz="2400" b="1" dirty="0"/>
          </a:p>
          <a:p>
            <a:pPr lvl="1"/>
            <a:r>
              <a:rPr lang="hu-HU" sz="2400" b="1" dirty="0" err="1"/>
              <a:t>Catapulta</a:t>
            </a:r>
            <a:r>
              <a:rPr lang="hu-HU" sz="2400" b="1" dirty="0"/>
              <a:t>/Ballista, </a:t>
            </a:r>
            <a:r>
              <a:rPr lang="hu-HU" sz="2400" b="1" dirty="0" err="1"/>
              <a:t>Carroballistae</a:t>
            </a:r>
            <a:endParaRPr lang="hu-HU" sz="2400" b="1" dirty="0"/>
          </a:p>
          <a:p>
            <a:endParaRPr lang="hu-HU" sz="2400" b="1" dirty="0"/>
          </a:p>
          <a:p>
            <a:r>
              <a:rPr lang="hu-HU" sz="2400" b="1" dirty="0"/>
              <a:t>Nem torziós eszközök</a:t>
            </a:r>
          </a:p>
          <a:p>
            <a:pPr lvl="1"/>
            <a:r>
              <a:rPr lang="hu-HU" sz="2400" b="1" dirty="0"/>
              <a:t>Számszeríjak/</a:t>
            </a:r>
            <a:r>
              <a:rPr lang="hu-HU" sz="2400" b="1" dirty="0" err="1"/>
              <a:t>arcuballista</a:t>
            </a:r>
            <a:endParaRPr lang="hu-HU" sz="2400" b="1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2574A39-5B02-4F2D-8506-F99C4E119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688" y="1905000"/>
            <a:ext cx="5458936" cy="382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8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DCE772-853C-419E-9005-49734088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Eszközök</a:t>
            </a:r>
            <a:br>
              <a:rPr lang="hu-HU" b="1" dirty="0"/>
            </a:br>
            <a:r>
              <a:rPr lang="hu-HU" b="1" dirty="0" err="1"/>
              <a:t>Onager</a:t>
            </a:r>
            <a:br>
              <a:rPr lang="hu-HU" b="1" dirty="0"/>
            </a:br>
            <a:endParaRPr lang="hu-HU" dirty="0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9544CB0-2DD8-4AA5-92B2-EE8BE6D81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587" y="2379744"/>
            <a:ext cx="5075660" cy="374657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760B958-9CF5-4BFA-AD3B-B9E953356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247" y="2052918"/>
            <a:ext cx="6868758" cy="40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2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3331E6-1132-4F8D-8724-B5DE08004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Eszközök</a:t>
            </a:r>
            <a:br>
              <a:rPr lang="hu-HU" b="1" dirty="0"/>
            </a:br>
            <a:r>
              <a:rPr lang="hu-HU" b="1" dirty="0" err="1"/>
              <a:t>Catapulta</a:t>
            </a:r>
            <a:r>
              <a:rPr lang="hu-HU" b="1" dirty="0"/>
              <a:t>/Ballista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5445810-D5D1-4945-8CBC-C927FE3B4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6" y="1905000"/>
            <a:ext cx="5623679" cy="425961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770B212-6C4B-4E84-AE12-267FB664C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735" y="2122320"/>
            <a:ext cx="6328981" cy="338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7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DB0144-3261-41DA-B0C6-4BB72FE0D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Eszközök</a:t>
            </a:r>
            <a:br>
              <a:rPr lang="hu-HU" b="1" dirty="0"/>
            </a:br>
            <a:r>
              <a:rPr lang="hu-HU" b="1" dirty="0" err="1"/>
              <a:t>Catapulta</a:t>
            </a:r>
            <a:r>
              <a:rPr lang="hu-HU" b="1" dirty="0"/>
              <a:t>/Ballista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A3576F1-8F60-488C-950C-0C644CD43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624068" y="352750"/>
            <a:ext cx="1150270" cy="992933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577FF70-BF7B-42CC-B395-06C06F7A6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369" y="2307319"/>
            <a:ext cx="6020640" cy="151468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BB19B75-7AA7-4130-9330-A20CFBD54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7969" y="624110"/>
            <a:ext cx="1568077" cy="379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74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70F523-E0D9-4241-9E5E-072A768A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Alkalmazott technikák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453735-FDAE-425F-B2C0-3961B8DAF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b="1" dirty="0"/>
              <a:t>Alagutak ásása</a:t>
            </a:r>
          </a:p>
          <a:p>
            <a:r>
              <a:rPr lang="hu-HU" sz="2400" b="1" dirty="0"/>
              <a:t>Ostromlétrák</a:t>
            </a:r>
          </a:p>
          <a:p>
            <a:r>
              <a:rPr lang="hu-HU" sz="2400" b="1" dirty="0"/>
              <a:t>Rámpák építése</a:t>
            </a:r>
          </a:p>
          <a:p>
            <a:r>
              <a:rPr lang="hu-HU" sz="2400" b="1" dirty="0"/>
              <a:t>Faltörő kos</a:t>
            </a:r>
          </a:p>
          <a:p>
            <a:r>
              <a:rPr lang="hu-HU" sz="2400" b="1" dirty="0"/>
              <a:t>Ostromtornyok</a:t>
            </a:r>
          </a:p>
          <a:p>
            <a:r>
              <a:rPr lang="hu-HU" sz="2400" b="1" dirty="0" err="1"/>
              <a:t>Testudo</a:t>
            </a:r>
            <a:r>
              <a:rPr lang="hu-HU" sz="2400" b="1" dirty="0"/>
              <a:t> alakzat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4BA8886-6BB1-4A01-BE23-D9ED5144F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362" y="1298098"/>
            <a:ext cx="5149250" cy="54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03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E631EA-F124-4C33-B480-9023ED75A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Alkalmazott technikák</a:t>
            </a:r>
            <a:br>
              <a:rPr lang="hu-HU" b="1" dirty="0"/>
            </a:b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127A7F2-043E-493C-A4F9-3D33F4A80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47" y="1756019"/>
            <a:ext cx="6125287" cy="447787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4AB7705-B5EF-4BEE-8EAB-FAE4A144A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081" y="1339952"/>
            <a:ext cx="4483131" cy="517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05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8C58CA-0FF1-4CEA-9B9B-B58CCFC69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Masada</a:t>
            </a:r>
            <a:r>
              <a:rPr lang="hu-HU" b="1" dirty="0"/>
              <a:t> ostroma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4755350-7599-491D-865D-DEBB70478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167" y="1326776"/>
            <a:ext cx="5327614" cy="5386344"/>
          </a:xfrm>
          <a:prstGeom prst="rect">
            <a:avLst/>
          </a:prstGeom>
        </p:spPr>
      </p:pic>
      <p:sp>
        <p:nvSpPr>
          <p:cNvPr id="7" name="Tartalom helye 2">
            <a:extLst>
              <a:ext uri="{FF2B5EF4-FFF2-40B4-BE49-F238E27FC236}">
                <a16:creationId xmlns:a16="http://schemas.microsoft.com/office/drawing/2014/main" id="{C472F798-6305-4036-8CE2-981C35FAB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636" y="1850489"/>
            <a:ext cx="8915400" cy="4338918"/>
          </a:xfrm>
        </p:spPr>
        <p:txBody>
          <a:bodyPr>
            <a:normAutofit fontScale="92500" lnSpcReduction="10000"/>
          </a:bodyPr>
          <a:lstStyle/>
          <a:p>
            <a:r>
              <a:rPr lang="hu-HU" sz="2400" b="1" dirty="0"/>
              <a:t>I. Heródes építtette</a:t>
            </a:r>
          </a:p>
          <a:p>
            <a:r>
              <a:rPr lang="hu-HU" sz="2400" b="1" dirty="0"/>
              <a:t>66 júdeai felkelés</a:t>
            </a:r>
          </a:p>
          <a:p>
            <a:r>
              <a:rPr lang="hu-HU" sz="2400" b="1" dirty="0"/>
              <a:t>70 Jeruzsálem elfoglalása</a:t>
            </a:r>
          </a:p>
          <a:p>
            <a:r>
              <a:rPr lang="hu-HU" sz="2400" b="1" dirty="0"/>
              <a:t>73 </a:t>
            </a:r>
            <a:r>
              <a:rPr lang="hu-HU" sz="2400" b="1" dirty="0" err="1"/>
              <a:t>Masada</a:t>
            </a:r>
            <a:r>
              <a:rPr lang="hu-HU" sz="2400" b="1" dirty="0"/>
              <a:t> ostroma</a:t>
            </a:r>
          </a:p>
          <a:p>
            <a:endParaRPr lang="hu-HU" sz="2400" b="1" dirty="0"/>
          </a:p>
          <a:p>
            <a:endParaRPr lang="hu-HU" sz="2400" b="1" dirty="0"/>
          </a:p>
          <a:p>
            <a:r>
              <a:rPr lang="hu-HU" sz="2400" b="1" dirty="0" err="1"/>
              <a:t>Legio</a:t>
            </a:r>
            <a:r>
              <a:rPr lang="hu-HU" sz="2400" b="1" dirty="0"/>
              <a:t> X </a:t>
            </a:r>
            <a:r>
              <a:rPr lang="hu-HU" sz="2400" b="1" dirty="0" err="1"/>
              <a:t>Fretensis</a:t>
            </a:r>
            <a:r>
              <a:rPr lang="hu-HU" sz="2400" b="1" dirty="0"/>
              <a:t> – </a:t>
            </a:r>
            <a:r>
              <a:rPr lang="hu-HU" sz="2400" b="1" dirty="0" err="1"/>
              <a:t>Flavius</a:t>
            </a:r>
            <a:r>
              <a:rPr lang="hu-HU" sz="2400" b="1" dirty="0"/>
              <a:t> Silva</a:t>
            </a:r>
          </a:p>
          <a:p>
            <a:pPr marL="0" indent="0">
              <a:buNone/>
            </a:pPr>
            <a:r>
              <a:rPr lang="hu-HU" sz="2400" b="1" dirty="0"/>
              <a:t>	</a:t>
            </a:r>
            <a:r>
              <a:rPr lang="hu-HU" sz="2400" b="1" dirty="0" err="1"/>
              <a:t>kb</a:t>
            </a:r>
            <a:r>
              <a:rPr lang="hu-HU" sz="2400" b="1" dirty="0"/>
              <a:t> 5000 fő</a:t>
            </a:r>
          </a:p>
          <a:p>
            <a:r>
              <a:rPr lang="hu-HU" sz="2400" b="1" dirty="0" err="1"/>
              <a:t>Sicariusok</a:t>
            </a:r>
            <a:r>
              <a:rPr lang="hu-HU" sz="2400" b="1" dirty="0"/>
              <a:t> – </a:t>
            </a:r>
            <a:r>
              <a:rPr lang="hu-HU" sz="2400" b="1" dirty="0" err="1"/>
              <a:t>Eleazar</a:t>
            </a:r>
            <a:r>
              <a:rPr lang="hu-HU" sz="2400" b="1" dirty="0"/>
              <a:t> </a:t>
            </a:r>
            <a:r>
              <a:rPr lang="hu-HU" sz="2400" b="1" dirty="0" err="1"/>
              <a:t>Ben</a:t>
            </a:r>
            <a:r>
              <a:rPr lang="hu-HU" sz="2400" b="1" dirty="0"/>
              <a:t> </a:t>
            </a:r>
            <a:r>
              <a:rPr lang="hu-HU" sz="2400" b="1" dirty="0" err="1"/>
              <a:t>Jair</a:t>
            </a:r>
            <a:endParaRPr lang="hu-HU" sz="2400" b="1" dirty="0"/>
          </a:p>
          <a:p>
            <a:pPr marL="0" indent="0">
              <a:buNone/>
            </a:pPr>
            <a:r>
              <a:rPr lang="hu-HU" sz="2400" b="1" dirty="0"/>
              <a:t>	</a:t>
            </a:r>
            <a:r>
              <a:rPr lang="hu-HU" sz="2400" b="1" dirty="0" err="1"/>
              <a:t>kb</a:t>
            </a:r>
            <a:r>
              <a:rPr lang="hu-HU" sz="2400" b="1" dirty="0"/>
              <a:t> 960 fő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5056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5015AD6-33D2-41F0-A72A-7CBD848C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181" y="0"/>
            <a:ext cx="6425819" cy="6858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3D7EB3A5-F857-4992-A3A7-1D669019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59969"/>
            <a:ext cx="8911687" cy="1280890"/>
          </a:xfrm>
        </p:spPr>
        <p:txBody>
          <a:bodyPr/>
          <a:lstStyle/>
          <a:p>
            <a:r>
              <a:rPr lang="hu-HU" b="1" dirty="0" err="1"/>
              <a:t>Masada</a:t>
            </a:r>
            <a:r>
              <a:rPr lang="hu-HU" b="1" dirty="0"/>
              <a:t> ostroma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89" y="2677056"/>
            <a:ext cx="5574592" cy="418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96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A77AB0-A7C0-4F19-9AC8-326D03E94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Felhasznált irodalom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66A5E4-9765-4F42-82A4-10535D35A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703" y="1736435"/>
            <a:ext cx="8915400" cy="4628506"/>
          </a:xfrm>
        </p:spPr>
        <p:txBody>
          <a:bodyPr>
            <a:normAutofit/>
          </a:bodyPr>
          <a:lstStyle/>
          <a:p>
            <a:r>
              <a:rPr lang="en-US" dirty="0"/>
              <a:t>Southern, Pat, </a:t>
            </a:r>
            <a:r>
              <a:rPr lang="en-US" dirty="0" err="1"/>
              <a:t>és</a:t>
            </a:r>
            <a:r>
              <a:rPr lang="en-US" dirty="0"/>
              <a:t> Karen R. Dixon. 2000. </a:t>
            </a:r>
            <a:r>
              <a:rPr lang="en-US" i="1" dirty="0"/>
              <a:t>The Late Roman Army</a:t>
            </a:r>
            <a:r>
              <a:rPr lang="en-US" dirty="0"/>
              <a:t>. [</a:t>
            </a:r>
            <a:r>
              <a:rPr lang="en-US" dirty="0" err="1"/>
              <a:t>Repr</a:t>
            </a:r>
            <a:r>
              <a:rPr lang="en-US" dirty="0"/>
              <a:t>.] in paperback. London: Routledge.</a:t>
            </a:r>
          </a:p>
          <a:p>
            <a:r>
              <a:rPr lang="en-US" dirty="0" err="1"/>
              <a:t>Nicasie</a:t>
            </a:r>
            <a:r>
              <a:rPr lang="en-US" dirty="0"/>
              <a:t>, </a:t>
            </a:r>
            <a:r>
              <a:rPr lang="en-US" dirty="0" err="1"/>
              <a:t>Martinus</a:t>
            </a:r>
            <a:r>
              <a:rPr lang="en-US" dirty="0"/>
              <a:t> Johannes. 1998. „Twilight of Empire: The Roman Army from the Reign of Diocletian until the Battle of Adrianople”. J. C. </a:t>
            </a:r>
            <a:r>
              <a:rPr lang="en-US" dirty="0" err="1"/>
              <a:t>Gieben</a:t>
            </a:r>
            <a:r>
              <a:rPr lang="en-US" dirty="0"/>
              <a:t>.</a:t>
            </a:r>
            <a:endParaRPr lang="hu-HU" dirty="0"/>
          </a:p>
          <a:p>
            <a:r>
              <a:rPr lang="hu-HU" dirty="0" err="1"/>
              <a:t>Goldsworthy</a:t>
            </a:r>
            <a:r>
              <a:rPr lang="hu-HU" dirty="0"/>
              <a:t>, Adrian és </a:t>
            </a:r>
            <a:r>
              <a:rPr lang="hu-HU" dirty="0" err="1"/>
              <a:t>Endreffy</a:t>
            </a:r>
            <a:r>
              <a:rPr lang="hu-HU" dirty="0"/>
              <a:t> Loránd. 2004. A római hadsereg története. Pécs: Alexandra Kiadó.</a:t>
            </a:r>
          </a:p>
          <a:p>
            <a:r>
              <a:rPr lang="en-US" dirty="0"/>
              <a:t>Roth, Jonathan P. 1999. The logistics of the Roman army at war (264 B.C.-A.D. 235). Leiden ; Boston: Brill.</a:t>
            </a:r>
            <a:endParaRPr lang="hu-HU" dirty="0"/>
          </a:p>
          <a:p>
            <a:r>
              <a:rPr lang="en-US" dirty="0"/>
              <a:t>Duncan B. Campbell. (2011). ANCIENT CATAPULTS: Some Hypotheses Reexamined. Hesperia: The Journal of the American School of Classical Studies at Athens, 80(4), 677–700.</a:t>
            </a:r>
            <a:endParaRPr lang="hu-HU" dirty="0"/>
          </a:p>
          <a:p>
            <a:r>
              <a:rPr lang="en-US" dirty="0"/>
              <a:t>Gwyn Davies. (2011). Under Siege: The Roman Field Works at Masada. Bulletin of the American Schools of Oriental Research, 362, 65–83.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4178125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TM02892315[[fn=Szálak]]</Template>
  <TotalTime>511</TotalTime>
  <Words>296</Words>
  <Application>Microsoft Office PowerPoint</Application>
  <PresentationFormat>Szélesvásznú</PresentationFormat>
  <Paragraphs>53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Szálak</vt:lpstr>
      <vt:lpstr>A római hadsereg ostromtechnikái</vt:lpstr>
      <vt:lpstr>Tartalom</vt:lpstr>
      <vt:lpstr>Az ostromok fajtái</vt:lpstr>
      <vt:lpstr>A római „tüzérség” felépítése</vt:lpstr>
      <vt:lpstr>Eszközök Onager </vt:lpstr>
      <vt:lpstr>Eszközök Catapulta/Ballista</vt:lpstr>
      <vt:lpstr>Eszközök Catapulta/Ballista</vt:lpstr>
      <vt:lpstr>Alkalmazott technikák</vt:lpstr>
      <vt:lpstr>Alkalmazott technikák </vt:lpstr>
      <vt:lpstr>Masada ostroma</vt:lpstr>
      <vt:lpstr>Masada ostroma</vt:lpstr>
      <vt:lpstr>Felhasznált irodalom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Békefi Balázs</dc:creator>
  <cp:lastModifiedBy>Békefi Balázs</cp:lastModifiedBy>
  <cp:revision>32</cp:revision>
  <dcterms:created xsi:type="dcterms:W3CDTF">2025-04-01T18:21:49Z</dcterms:created>
  <dcterms:modified xsi:type="dcterms:W3CDTF">2025-04-08T14:45:41Z</dcterms:modified>
</cp:coreProperties>
</file>