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3" r:id="rId3"/>
    <p:sldId id="261" r:id="rId4"/>
    <p:sldId id="257" r:id="rId5"/>
    <p:sldId id="264" r:id="rId6"/>
    <p:sldId id="258" r:id="rId7"/>
    <p:sldId id="267" r:id="rId8"/>
    <p:sldId id="260" r:id="rId9"/>
    <p:sldId id="265" r:id="rId10"/>
    <p:sldId id="266" r:id="rId11"/>
    <p:sldId id="268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erékszögű háromszög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zabadkézi sokszög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Szabadkézi sokszög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Szabadkézi sokszög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Egyenes összekötő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Sávnyí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Sávnyí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Szabadkézi sokszög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Derékszögű háromszög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Egyenes összekötő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ávnyí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Sávnyí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F9675C2-5091-46C1-A98D-6FC78F255C27}" type="datetimeFigureOut">
              <a:rPr lang="hu-HU" smtClean="0"/>
              <a:pPr/>
              <a:t>2025. 05. 18.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4E64E26-241C-4B31-A54B-87A58FC19B7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Római hadsereg a 3-4. században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p: Roman Empire in the reign of Septimius Severus; work by Eckhart  Olshausen : r/ancientro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358246" cy="557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hu-HU" dirty="0" smtClean="0"/>
              <a:t>Légió (5200-6000 fő)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Courier New" pitchFamily="49" charset="0"/>
              <a:buChar char="o"/>
            </a:pPr>
            <a:r>
              <a:rPr lang="hu-HU" dirty="0" err="1" smtClean="0"/>
              <a:t>Cohortes</a:t>
            </a:r>
            <a:r>
              <a:rPr lang="hu-HU" dirty="0" smtClean="0"/>
              <a:t> </a:t>
            </a:r>
            <a:r>
              <a:rPr lang="hu-HU" dirty="0" err="1" smtClean="0"/>
              <a:t>legionis</a:t>
            </a:r>
            <a:r>
              <a:rPr lang="hu-HU" dirty="0" smtClean="0"/>
              <a:t> (8-10 fő, 10 db)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Courier New" pitchFamily="49" charset="0"/>
              <a:buChar char="o"/>
            </a:pPr>
            <a:r>
              <a:rPr lang="hu-HU" dirty="0" err="1" smtClean="0"/>
              <a:t>Equites</a:t>
            </a:r>
            <a:r>
              <a:rPr lang="hu-HU" dirty="0" smtClean="0"/>
              <a:t> </a:t>
            </a:r>
            <a:r>
              <a:rPr lang="hu-HU" dirty="0" err="1" smtClean="0"/>
              <a:t>legionis</a:t>
            </a:r>
            <a:r>
              <a:rPr lang="hu-HU" dirty="0" smtClean="0"/>
              <a:t> (120 fő)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hu-HU" dirty="0" err="1" smtClean="0"/>
              <a:t>Auxilia</a:t>
            </a:r>
            <a:endParaRPr lang="hu-HU" dirty="0" smtClean="0"/>
          </a:p>
          <a:p>
            <a:pPr lvl="1"/>
            <a:r>
              <a:rPr lang="hu-HU" dirty="0" err="1" smtClean="0"/>
              <a:t>Alae</a:t>
            </a:r>
            <a:r>
              <a:rPr lang="hu-HU" dirty="0" smtClean="0"/>
              <a:t> (</a:t>
            </a:r>
            <a:r>
              <a:rPr lang="hu-HU" dirty="0" smtClean="0">
                <a:latin typeface="Calibri"/>
                <a:cs typeface="Calibri"/>
              </a:rPr>
              <a:t>500 fő</a:t>
            </a:r>
            <a:r>
              <a:rPr lang="hu-HU" dirty="0" smtClean="0"/>
              <a:t>)</a:t>
            </a:r>
          </a:p>
          <a:p>
            <a:pPr lvl="1"/>
            <a:r>
              <a:rPr lang="hu-HU" dirty="0" err="1" smtClean="0"/>
              <a:t>Cohortes</a:t>
            </a:r>
            <a:r>
              <a:rPr lang="hu-HU" dirty="0" smtClean="0"/>
              <a:t> </a:t>
            </a:r>
            <a:r>
              <a:rPr lang="hu-HU" dirty="0" err="1" smtClean="0"/>
              <a:t>equitatae</a:t>
            </a:r>
            <a:r>
              <a:rPr lang="hu-HU" dirty="0" smtClean="0"/>
              <a:t> (120 + 480 fő)</a:t>
            </a:r>
          </a:p>
          <a:p>
            <a:pPr lvl="1"/>
            <a:r>
              <a:rPr lang="hu-HU" dirty="0" err="1" smtClean="0"/>
              <a:t>Cohortes</a:t>
            </a:r>
            <a:r>
              <a:rPr lang="hu-HU" dirty="0" smtClean="0"/>
              <a:t> </a:t>
            </a:r>
            <a:r>
              <a:rPr lang="hu-HU" dirty="0" err="1" smtClean="0"/>
              <a:t>peditatae</a:t>
            </a:r>
            <a:r>
              <a:rPr lang="hu-HU" dirty="0" smtClean="0"/>
              <a:t> (8-10 fő)</a:t>
            </a:r>
          </a:p>
          <a:p>
            <a:pPr lvl="1"/>
            <a:endParaRPr lang="hu-HU" dirty="0" smtClean="0"/>
          </a:p>
          <a:p>
            <a:pPr lvl="1"/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Római hadsereg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Marcus Aurelius (</a:t>
            </a:r>
            <a:r>
              <a:rPr lang="hu-HU" dirty="0" err="1" smtClean="0"/>
              <a:t>ur</a:t>
            </a:r>
            <a:r>
              <a:rPr lang="hu-HU" dirty="0" smtClean="0"/>
              <a:t>. 161-180)</a:t>
            </a:r>
          </a:p>
          <a:p>
            <a:pPr lvl="1"/>
            <a:r>
              <a:rPr lang="hu-HU" dirty="0" err="1" smtClean="0"/>
              <a:t>Vexillationes</a:t>
            </a:r>
            <a:endParaRPr lang="hu-HU" dirty="0" smtClean="0"/>
          </a:p>
          <a:p>
            <a:pPr lvl="1"/>
            <a:r>
              <a:rPr lang="hu-HU" dirty="0" err="1" smtClean="0"/>
              <a:t>Cursus</a:t>
            </a:r>
            <a:r>
              <a:rPr lang="hu-HU" dirty="0" smtClean="0"/>
              <a:t> </a:t>
            </a:r>
            <a:r>
              <a:rPr lang="hu-HU" dirty="0" err="1" smtClean="0"/>
              <a:t>honorum</a:t>
            </a:r>
            <a:r>
              <a:rPr lang="hu-HU" dirty="0" smtClean="0"/>
              <a:t> </a:t>
            </a:r>
            <a:r>
              <a:rPr lang="hu-HU" dirty="0" smtClean="0">
                <a:latin typeface="Calibri"/>
                <a:cs typeface="Calibri"/>
              </a:rPr>
              <a:t>↓</a:t>
            </a:r>
            <a:endParaRPr lang="hu-HU" dirty="0" smtClean="0"/>
          </a:p>
          <a:p>
            <a:r>
              <a:rPr lang="hu-HU" dirty="0" err="1" smtClean="0"/>
              <a:t>Septimius</a:t>
            </a:r>
            <a:r>
              <a:rPr lang="hu-HU" dirty="0" smtClean="0"/>
              <a:t> </a:t>
            </a:r>
            <a:r>
              <a:rPr lang="hu-HU" dirty="0" err="1" smtClean="0"/>
              <a:t>Severus</a:t>
            </a:r>
            <a:r>
              <a:rPr lang="hu-HU" dirty="0"/>
              <a:t> </a:t>
            </a:r>
            <a:r>
              <a:rPr lang="hu-HU" dirty="0" smtClean="0"/>
              <a:t>(</a:t>
            </a:r>
            <a:r>
              <a:rPr lang="hu-HU" dirty="0" err="1" smtClean="0"/>
              <a:t>ur</a:t>
            </a:r>
            <a:r>
              <a:rPr lang="hu-HU" dirty="0" smtClean="0"/>
              <a:t>. 193-211)</a:t>
            </a:r>
          </a:p>
          <a:p>
            <a:pPr lvl="1"/>
            <a:r>
              <a:rPr lang="hu-HU" dirty="0" smtClean="0"/>
              <a:t>Zsold </a:t>
            </a:r>
            <a:r>
              <a:rPr lang="hu-HU" dirty="0" smtClean="0">
                <a:latin typeface="Calibri"/>
                <a:cs typeface="Calibri"/>
              </a:rPr>
              <a:t>↑</a:t>
            </a:r>
          </a:p>
          <a:p>
            <a:pPr lvl="1"/>
            <a:r>
              <a:rPr lang="hu-HU" dirty="0" smtClean="0">
                <a:latin typeface="Calibri"/>
                <a:cs typeface="Calibri"/>
              </a:rPr>
              <a:t>Előléptetések</a:t>
            </a:r>
          </a:p>
          <a:p>
            <a:pPr lvl="1"/>
            <a:r>
              <a:rPr lang="hu-HU" dirty="0" err="1" smtClean="0">
                <a:latin typeface="Calibri"/>
                <a:cs typeface="Calibri"/>
              </a:rPr>
              <a:t>Equites</a:t>
            </a:r>
            <a:r>
              <a:rPr lang="hu-HU" dirty="0" smtClean="0">
                <a:latin typeface="Calibri"/>
                <a:cs typeface="Calibri"/>
              </a:rPr>
              <a:t> &gt; szenátus</a:t>
            </a:r>
          </a:p>
          <a:p>
            <a:pPr lvl="1"/>
            <a:r>
              <a:rPr lang="hu-HU" dirty="0" err="1" smtClean="0">
                <a:latin typeface="Calibri"/>
                <a:cs typeface="Calibri"/>
              </a:rPr>
              <a:t>Praetoriánus</a:t>
            </a:r>
            <a:r>
              <a:rPr lang="hu-HU" dirty="0" smtClean="0">
                <a:latin typeface="Calibri"/>
                <a:cs typeface="Calibri"/>
              </a:rPr>
              <a:t> gárda</a:t>
            </a:r>
          </a:p>
          <a:p>
            <a:pPr lvl="1"/>
            <a:r>
              <a:rPr lang="hu-HU" dirty="0" smtClean="0">
                <a:latin typeface="Calibri"/>
                <a:cs typeface="Calibri"/>
              </a:rPr>
              <a:t>II </a:t>
            </a:r>
            <a:r>
              <a:rPr lang="hu-HU" dirty="0" err="1" smtClean="0">
                <a:latin typeface="Calibri"/>
                <a:cs typeface="Calibri"/>
              </a:rPr>
              <a:t>Parthica</a:t>
            </a:r>
            <a:endParaRPr lang="hu-HU" dirty="0" smtClean="0"/>
          </a:p>
          <a:p>
            <a:endParaRPr lang="hu-HU" dirty="0" smtClean="0"/>
          </a:p>
          <a:p>
            <a:pPr lvl="1"/>
            <a:endParaRPr lang="hu-HU" dirty="0" smtClean="0"/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változások kezdete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Gallienus</a:t>
            </a:r>
            <a:r>
              <a:rPr lang="hu-HU" dirty="0" smtClean="0"/>
              <a:t> (</a:t>
            </a:r>
            <a:r>
              <a:rPr lang="hu-HU" dirty="0" err="1" smtClean="0"/>
              <a:t>ur</a:t>
            </a:r>
            <a:r>
              <a:rPr lang="hu-HU" dirty="0" smtClean="0"/>
              <a:t>. 253/60-68)</a:t>
            </a:r>
          </a:p>
          <a:p>
            <a:pPr lvl="1"/>
            <a:r>
              <a:rPr lang="hu-HU" dirty="0" smtClean="0"/>
              <a:t>Milánói helyőrség</a:t>
            </a:r>
          </a:p>
          <a:p>
            <a:pPr lvl="2"/>
            <a:r>
              <a:rPr lang="hu-HU" dirty="0" smtClean="0"/>
              <a:t>Gallok, germánok, belső lázadások ellen</a:t>
            </a:r>
          </a:p>
          <a:p>
            <a:pPr lvl="2"/>
            <a:r>
              <a:rPr lang="hu-HU" dirty="0" smtClean="0"/>
              <a:t>Vezetője fellázad</a:t>
            </a:r>
          </a:p>
          <a:p>
            <a:pPr lvl="2"/>
            <a:r>
              <a:rPr lang="hu-HU" dirty="0" smtClean="0"/>
              <a:t>285-től megszűnik?</a:t>
            </a:r>
          </a:p>
          <a:p>
            <a:pPr lvl="1"/>
            <a:r>
              <a:rPr lang="hu-HU" dirty="0" err="1" smtClean="0"/>
              <a:t>Equites</a:t>
            </a:r>
            <a:r>
              <a:rPr lang="hu-HU" dirty="0" smtClean="0"/>
              <a:t> </a:t>
            </a:r>
            <a:r>
              <a:rPr lang="hu-HU" dirty="0" err="1" smtClean="0"/>
              <a:t>legionis</a:t>
            </a:r>
            <a:r>
              <a:rPr lang="hu-HU" dirty="0" smtClean="0"/>
              <a:t> </a:t>
            </a:r>
            <a:r>
              <a:rPr lang="hu-HU" dirty="0" smtClean="0">
                <a:latin typeface="Calibri"/>
                <a:cs typeface="Calibri"/>
              </a:rPr>
              <a:t>↑</a:t>
            </a:r>
          </a:p>
          <a:p>
            <a:pPr lvl="1"/>
            <a:r>
              <a:rPr lang="hu-HU" dirty="0" err="1" smtClean="0">
                <a:latin typeface="Calibri"/>
                <a:cs typeface="Calibri"/>
              </a:rPr>
              <a:t>Protectores</a:t>
            </a:r>
            <a:endParaRPr lang="hu-HU" dirty="0" smtClean="0"/>
          </a:p>
          <a:p>
            <a:pPr lvl="1"/>
            <a:endParaRPr lang="hu-HU" dirty="0" smtClean="0"/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változások kezdete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Tetrarchia</a:t>
            </a:r>
          </a:p>
          <a:p>
            <a:r>
              <a:rPr lang="hu-HU" dirty="0" err="1" smtClean="0"/>
              <a:t>Maximianus</a:t>
            </a:r>
            <a:r>
              <a:rPr lang="hu-HU" dirty="0" smtClean="0"/>
              <a:t>: </a:t>
            </a:r>
            <a:r>
              <a:rPr lang="hu-HU" dirty="0" err="1" smtClean="0"/>
              <a:t>auxilia</a:t>
            </a:r>
            <a:r>
              <a:rPr lang="hu-HU" dirty="0" smtClean="0"/>
              <a:t> </a:t>
            </a:r>
            <a:r>
              <a:rPr lang="hu-HU" dirty="0" err="1" smtClean="0"/>
              <a:t>palatini</a:t>
            </a:r>
            <a:endParaRPr lang="hu-HU" dirty="0" smtClean="0"/>
          </a:p>
          <a:p>
            <a:r>
              <a:rPr lang="hu-HU" dirty="0" err="1" smtClean="0"/>
              <a:t>Comitatenses</a:t>
            </a:r>
            <a:endParaRPr lang="hu-HU" dirty="0" smtClean="0"/>
          </a:p>
          <a:p>
            <a:r>
              <a:rPr lang="hu-HU" dirty="0" err="1" smtClean="0"/>
              <a:t>Scholae</a:t>
            </a:r>
            <a:endParaRPr lang="hu-HU" dirty="0" smtClean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Diocletianus (</a:t>
            </a:r>
            <a:r>
              <a:rPr lang="hu-HU" dirty="0" err="1" smtClean="0"/>
              <a:t>ur</a:t>
            </a:r>
            <a:r>
              <a:rPr lang="hu-HU" dirty="0" smtClean="0"/>
              <a:t>. 284-305) reformjai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Képernyőfelvétel (1680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000108"/>
            <a:ext cx="4290687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Limitanei</a:t>
            </a:r>
            <a:r>
              <a:rPr lang="hu-HU" dirty="0" smtClean="0"/>
              <a:t>/</a:t>
            </a:r>
            <a:r>
              <a:rPr lang="hu-HU" dirty="0" err="1" smtClean="0"/>
              <a:t>ripenses</a:t>
            </a:r>
            <a:endParaRPr lang="hu-HU" dirty="0" smtClean="0"/>
          </a:p>
          <a:p>
            <a:r>
              <a:rPr lang="hu-HU" dirty="0" err="1" smtClean="0"/>
              <a:t>Comitatenses</a:t>
            </a:r>
            <a:r>
              <a:rPr lang="hu-HU" dirty="0" smtClean="0"/>
              <a:t> </a:t>
            </a:r>
            <a:r>
              <a:rPr lang="hu-HU" dirty="0" smtClean="0">
                <a:latin typeface="Calibri"/>
                <a:cs typeface="Calibri"/>
              </a:rPr>
              <a:t>→</a:t>
            </a:r>
            <a:r>
              <a:rPr lang="hu-HU" dirty="0" smtClean="0"/>
              <a:t> </a:t>
            </a:r>
            <a:r>
              <a:rPr lang="hu-HU" dirty="0" err="1" smtClean="0"/>
              <a:t>palatini</a:t>
            </a:r>
            <a:r>
              <a:rPr lang="hu-HU" dirty="0" smtClean="0"/>
              <a:t>?</a:t>
            </a: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Constantinus (306-337) reformjai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Late Roman Soldier, IV-V cent. AD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0"/>
            <a:ext cx="3401621" cy="5786454"/>
          </a:xfrm>
          <a:prstGeom prst="rect">
            <a:avLst/>
          </a:prstGeom>
          <a:noFill/>
        </p:spPr>
      </p:pic>
      <p:pic>
        <p:nvPicPr>
          <p:cNvPr id="20484" name="Picture 4" descr="10 Interesting Facts On Ancient Roman Soldie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34542"/>
            <a:ext cx="2928926" cy="55161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3c79afbf9250829010bad3b23eb01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500042"/>
            <a:ext cx="2928926" cy="5314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Források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Pat </a:t>
            </a:r>
            <a:r>
              <a:rPr lang="hu-HU" b="1" dirty="0" smtClean="0"/>
              <a:t>Southern – </a:t>
            </a:r>
            <a:r>
              <a:rPr lang="hu-HU" b="1" dirty="0" smtClean="0"/>
              <a:t>Karen R. </a:t>
            </a:r>
            <a:r>
              <a:rPr lang="hu-HU" b="1" dirty="0" err="1" smtClean="0"/>
              <a:t>Dixon</a:t>
            </a:r>
            <a:r>
              <a:rPr lang="hu-HU" b="1" dirty="0" smtClean="0"/>
              <a:t>: </a:t>
            </a:r>
            <a:r>
              <a:rPr lang="hu-HU" b="1" i="1" dirty="0" err="1" smtClean="0"/>
              <a:t>Crisis</a:t>
            </a:r>
            <a:r>
              <a:rPr lang="hu-HU" b="1" i="1" dirty="0" smtClean="0"/>
              <a:t> and </a:t>
            </a:r>
            <a:r>
              <a:rPr lang="hu-HU" b="1" i="1" dirty="0" err="1" smtClean="0"/>
              <a:t>Transition</a:t>
            </a:r>
            <a:r>
              <a:rPr lang="hu-HU" b="1" dirty="0" smtClean="0"/>
              <a:t>. In:</a:t>
            </a:r>
            <a:r>
              <a:rPr lang="hu-HU" b="1" i="1" dirty="0" smtClean="0"/>
              <a:t>The </a:t>
            </a:r>
            <a:r>
              <a:rPr lang="hu-HU" b="1" i="1" dirty="0" err="1" smtClean="0"/>
              <a:t>Late</a:t>
            </a:r>
            <a:r>
              <a:rPr lang="hu-HU" b="1" i="1" dirty="0" smtClean="0"/>
              <a:t> </a:t>
            </a:r>
            <a:r>
              <a:rPr lang="hu-HU" b="1" i="1" dirty="0" err="1" smtClean="0"/>
              <a:t>Roman</a:t>
            </a:r>
            <a:r>
              <a:rPr lang="hu-HU" b="1" i="1" dirty="0" smtClean="0"/>
              <a:t> </a:t>
            </a:r>
            <a:r>
              <a:rPr lang="hu-HU" b="1" i="1" dirty="0" err="1" smtClean="0"/>
              <a:t>Army</a:t>
            </a:r>
            <a:r>
              <a:rPr lang="hu-HU" b="1" i="1" dirty="0" smtClean="0"/>
              <a:t>. </a:t>
            </a:r>
            <a:r>
              <a:rPr lang="hu-HU" b="1" dirty="0" smtClean="0"/>
              <a:t>London, New York, </a:t>
            </a:r>
            <a:r>
              <a:rPr lang="hu-HU" b="1" dirty="0" err="1" smtClean="0"/>
              <a:t>Routledge</a:t>
            </a:r>
            <a:r>
              <a:rPr lang="hu-HU" b="1" dirty="0" smtClean="0"/>
              <a:t>, </a:t>
            </a:r>
            <a:r>
              <a:rPr lang="hu-HU" b="1" dirty="0" smtClean="0"/>
              <a:t>2014</a:t>
            </a:r>
            <a:endParaRPr lang="hu-HU" b="1" dirty="0" smtClean="0"/>
          </a:p>
          <a:p>
            <a:r>
              <a:rPr lang="hu-HU" dirty="0" smtClean="0"/>
              <a:t>Andrew </a:t>
            </a:r>
            <a:r>
              <a:rPr lang="hu-HU" dirty="0" smtClean="0"/>
              <a:t>Gardner: </a:t>
            </a:r>
            <a:r>
              <a:rPr lang="hu-HU" i="1" dirty="0" err="1" smtClean="0"/>
              <a:t>Hadrian’s</a:t>
            </a:r>
            <a:r>
              <a:rPr lang="hu-HU" i="1" dirty="0" smtClean="0"/>
              <a:t> Wall and </a:t>
            </a:r>
            <a:r>
              <a:rPr lang="hu-HU" i="1" dirty="0" err="1" smtClean="0"/>
              <a:t>Border</a:t>
            </a:r>
            <a:r>
              <a:rPr lang="hu-HU" i="1" dirty="0" smtClean="0"/>
              <a:t> Studies: </a:t>
            </a:r>
            <a:r>
              <a:rPr lang="hu-HU" i="1" dirty="0" err="1" smtClean="0"/>
              <a:t>Problems</a:t>
            </a:r>
            <a:r>
              <a:rPr lang="hu-HU" i="1" dirty="0" smtClean="0"/>
              <a:t> and </a:t>
            </a:r>
            <a:r>
              <a:rPr lang="hu-HU" i="1" dirty="0" err="1" smtClean="0"/>
              <a:t>Prospects</a:t>
            </a:r>
            <a:r>
              <a:rPr lang="hu-HU" dirty="0" smtClean="0"/>
              <a:t>.  UCL </a:t>
            </a:r>
            <a:r>
              <a:rPr lang="hu-HU" dirty="0" err="1" smtClean="0"/>
              <a:t>Intitute</a:t>
            </a:r>
            <a:r>
              <a:rPr lang="hu-HU" dirty="0" smtClean="0"/>
              <a:t> of </a:t>
            </a:r>
            <a:r>
              <a:rPr lang="hu-HU" dirty="0" err="1" smtClean="0"/>
              <a:t>Archeaeology</a:t>
            </a:r>
            <a:r>
              <a:rPr lang="hu-HU" dirty="0" smtClean="0"/>
              <a:t>, 2012</a:t>
            </a:r>
            <a:endParaRPr lang="hu-HU" dirty="0" smtClean="0"/>
          </a:p>
          <a:p>
            <a:r>
              <a:rPr lang="en-US" dirty="0" smtClean="0"/>
              <a:t>Bishop</a:t>
            </a:r>
            <a:r>
              <a:rPr lang="hu-HU" dirty="0" smtClean="0"/>
              <a:t>,</a:t>
            </a:r>
            <a:r>
              <a:rPr lang="en-US" dirty="0" smtClean="0"/>
              <a:t> </a:t>
            </a:r>
            <a:r>
              <a:rPr lang="en-US" dirty="0" smtClean="0"/>
              <a:t>M.C. </a:t>
            </a:r>
            <a:r>
              <a:rPr lang="hu-HU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Coulston</a:t>
            </a:r>
            <a:r>
              <a:rPr lang="en-US" dirty="0" smtClean="0"/>
              <a:t>, J.C.N</a:t>
            </a:r>
            <a:r>
              <a:rPr lang="en-US" dirty="0" smtClean="0"/>
              <a:t>.</a:t>
            </a:r>
            <a:r>
              <a:rPr lang="hu-HU" dirty="0" smtClean="0"/>
              <a:t>:</a:t>
            </a:r>
            <a:r>
              <a:rPr lang="en-US" dirty="0" smtClean="0"/>
              <a:t> </a:t>
            </a:r>
            <a:r>
              <a:rPr lang="en-US" i="1" dirty="0" smtClean="0"/>
              <a:t>Roman military equipment: from the Punic wars to the fall of Rome</a:t>
            </a:r>
            <a:r>
              <a:rPr lang="en-US" dirty="0" smtClean="0"/>
              <a:t>.</a:t>
            </a:r>
            <a:r>
              <a:rPr lang="hu-HU" dirty="0" smtClean="0"/>
              <a:t> London, </a:t>
            </a:r>
            <a:r>
              <a:rPr lang="hu-HU" dirty="0" err="1" smtClean="0"/>
              <a:t>Oxbow</a:t>
            </a:r>
            <a:r>
              <a:rPr lang="hu-HU" dirty="0" smtClean="0"/>
              <a:t> Books, </a:t>
            </a:r>
            <a:r>
              <a:rPr lang="en-US" dirty="0" smtClean="0"/>
              <a:t>2006 </a:t>
            </a:r>
            <a:r>
              <a:rPr lang="en-US" dirty="0" smtClean="0"/>
              <a:t>(</a:t>
            </a:r>
            <a:r>
              <a:rPr lang="en-US" dirty="0" smtClean="0"/>
              <a:t>2</a:t>
            </a:r>
            <a:r>
              <a:rPr lang="hu-HU" dirty="0" smtClean="0"/>
              <a:t>. kiad.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5391</TotalTime>
  <Words>185</Words>
  <Application>Microsoft Office PowerPoint</Application>
  <PresentationFormat>Diavetítés a képernyőre (4:3 oldalarány)</PresentationFormat>
  <Paragraphs>40</Paragraphs>
  <Slides>11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Sétatér</vt:lpstr>
      <vt:lpstr>Római hadsereg a 3-4. században</vt:lpstr>
      <vt:lpstr>2. dia</vt:lpstr>
      <vt:lpstr>Római hadsereg</vt:lpstr>
      <vt:lpstr>A változások kezdete</vt:lpstr>
      <vt:lpstr>A változások kezdete</vt:lpstr>
      <vt:lpstr>Diocletianus (ur. 284-305) reformjai</vt:lpstr>
      <vt:lpstr>7. dia</vt:lpstr>
      <vt:lpstr>Constantinus (306-337) reformjai</vt:lpstr>
      <vt:lpstr>9. dia</vt:lpstr>
      <vt:lpstr>10. dia</vt:lpstr>
      <vt:lpstr>Források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Severustól Constantinusig</dc:title>
  <dc:creator>User</dc:creator>
  <cp:lastModifiedBy>User</cp:lastModifiedBy>
  <cp:revision>124</cp:revision>
  <dcterms:created xsi:type="dcterms:W3CDTF">2025-04-07T17:04:07Z</dcterms:created>
  <dcterms:modified xsi:type="dcterms:W3CDTF">2025-05-17T22:59:55Z</dcterms:modified>
</cp:coreProperties>
</file>