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notesMasterIdLst>
    <p:notesMasterId r:id="rId19"/>
  </p:notesMasterIdLst>
  <p:handoutMasterIdLst>
    <p:handoutMasterId r:id="rId20"/>
  </p:handoutMasterIdLst>
  <p:sldIdLst>
    <p:sldId id="256" r:id="rId2"/>
    <p:sldId id="316" r:id="rId3"/>
    <p:sldId id="300" r:id="rId4"/>
    <p:sldId id="317" r:id="rId5"/>
    <p:sldId id="312" r:id="rId6"/>
    <p:sldId id="301" r:id="rId7"/>
    <p:sldId id="302" r:id="rId8"/>
    <p:sldId id="303" r:id="rId9"/>
    <p:sldId id="304" r:id="rId10"/>
    <p:sldId id="306" r:id="rId11"/>
    <p:sldId id="305" r:id="rId12"/>
    <p:sldId id="307" r:id="rId13"/>
    <p:sldId id="308" r:id="rId14"/>
    <p:sldId id="309" r:id="rId15"/>
    <p:sldId id="310" r:id="rId16"/>
    <p:sldId id="318" r:id="rId17"/>
    <p:sldId id="288" r:id="rId18"/>
  </p:sldIdLst>
  <p:sldSz cx="12192000" cy="6858000"/>
  <p:notesSz cx="6889750" cy="9671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C69FD835-01EF-486D-B120-B3490741E668}">
          <p14:sldIdLst>
            <p14:sldId id="256"/>
            <p14:sldId id="316"/>
            <p14:sldId id="300"/>
            <p14:sldId id="317"/>
            <p14:sldId id="312"/>
            <p14:sldId id="301"/>
            <p14:sldId id="302"/>
            <p14:sldId id="303"/>
            <p14:sldId id="304"/>
            <p14:sldId id="306"/>
            <p14:sldId id="305"/>
            <p14:sldId id="307"/>
            <p14:sldId id="308"/>
            <p14:sldId id="309"/>
            <p14:sldId id="310"/>
            <p14:sldId id="318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5388" autoAdjust="0"/>
  </p:normalViewPr>
  <p:slideViewPr>
    <p:cSldViewPr snapToGrid="0">
      <p:cViewPr varScale="1">
        <p:scale>
          <a:sx n="85" d="100"/>
          <a:sy n="85" d="100"/>
        </p:scale>
        <p:origin x="336" y="2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2" d="100"/>
          <a:sy n="102" d="100"/>
        </p:scale>
        <p:origin x="2155" y="-11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787930E6-1692-1A77-6A07-9592EE229C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9C14A42-4B30-C38B-BBA0-353F7B2047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323ADB-2AA5-4D87-AD41-1DB303EA77FD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28BDF573-0DFA-40C8-6DC9-8B908E8D62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86864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1B4ED667-BE33-637A-D626-EB8806EDDF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075" y="9186864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7E4FF-0DBE-486B-89E0-38BAEDC723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517072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5558" cy="485232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902598" y="1"/>
            <a:ext cx="2985558" cy="485232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r">
              <a:defRPr sz="1300"/>
            </a:lvl1pPr>
          </a:lstStyle>
          <a:p>
            <a:fld id="{A170CF6D-720B-479A-A46E-A9992A79664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546100" y="1209675"/>
            <a:ext cx="5797550" cy="32623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51" tIns="48225" rIns="96451" bIns="48225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8975" y="4654194"/>
            <a:ext cx="5511800" cy="3807977"/>
          </a:xfrm>
          <a:prstGeom prst="rect">
            <a:avLst/>
          </a:prstGeom>
        </p:spPr>
        <p:txBody>
          <a:bodyPr vert="horz" lIns="96451" tIns="48225" rIns="96451" bIns="48225" rtlCol="0"/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1" y="9185821"/>
            <a:ext cx="2985558" cy="485231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902598" y="9185821"/>
            <a:ext cx="2985558" cy="485231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r">
              <a:defRPr sz="1300"/>
            </a:lvl1pPr>
          </a:lstStyle>
          <a:p>
            <a:fld id="{E00FFE2A-2941-4C2E-8731-016C03F0C94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9415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389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0866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8744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0128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1212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033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9711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3252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6941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86068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56337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15661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08321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43222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62195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68226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0229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993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9763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860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43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460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543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4941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104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6693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2773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28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775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9958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338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332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534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844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6EA9918-F6E5-4501-A3D6-FD6A544EBAC2}" type="datetimeFigureOut">
              <a:rPr lang="hu-HU" smtClean="0"/>
              <a:t>2025. 04. 04.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993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  <p:sldLayoutId id="214748380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A85E0B6C-5D30-E57C-442C-BC27637A5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8856"/>
            <a:ext cx="10515600" cy="1325563"/>
          </a:xfrm>
        </p:spPr>
        <p:txBody>
          <a:bodyPr>
            <a:noAutofit/>
          </a:bodyPr>
          <a:lstStyle/>
          <a:p>
            <a:r>
              <a:rPr lang="hu-HU" sz="2800" dirty="0"/>
              <a:t>A vallási identitás a 6. századi történetírók és krónikások szemszögéből</a:t>
            </a:r>
            <a:br>
              <a:rPr lang="hu-HU" sz="2800" dirty="0"/>
            </a:br>
            <a:br>
              <a:rPr lang="hu-HU" sz="2800" dirty="0"/>
            </a:br>
            <a:r>
              <a:rPr lang="hu-HU" sz="2800" dirty="0" err="1"/>
              <a:t>Ecaterina</a:t>
            </a:r>
            <a:r>
              <a:rPr lang="hu-HU" sz="2800" dirty="0"/>
              <a:t> </a:t>
            </a:r>
            <a:r>
              <a:rPr lang="hu-HU" sz="2800" dirty="0" err="1"/>
              <a:t>Lung</a:t>
            </a:r>
            <a:r>
              <a:rPr lang="hu-HU" sz="2800" dirty="0"/>
              <a:t> tanulmánya alapján</a:t>
            </a:r>
            <a:br>
              <a:rPr lang="hu-HU" sz="2800" dirty="0"/>
            </a:br>
            <a:br>
              <a:rPr lang="hu-HU" sz="2800" dirty="0"/>
            </a:br>
            <a:br>
              <a:rPr lang="hu-HU" sz="2800" dirty="0"/>
            </a:br>
            <a:endParaRPr lang="hu-HU" sz="2800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F55FDFAC-4F49-AD2D-31E1-04FF733955F6}"/>
              </a:ext>
            </a:extLst>
          </p:cNvPr>
          <p:cNvSpPr txBox="1"/>
          <p:nvPr/>
        </p:nvSpPr>
        <p:spPr>
          <a:xfrm>
            <a:off x="4416725" y="3582791"/>
            <a:ext cx="64824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hu-HU" dirty="0"/>
          </a:p>
          <a:p>
            <a:pPr algn="ctr"/>
            <a:endParaRPr lang="hu-HU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352EDABB-B4A8-A081-B95F-B2E5DEC4D600}"/>
              </a:ext>
            </a:extLst>
          </p:cNvPr>
          <p:cNvSpPr txBox="1"/>
          <p:nvPr/>
        </p:nvSpPr>
        <p:spPr>
          <a:xfrm>
            <a:off x="7901884" y="5331429"/>
            <a:ext cx="345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  <a:p>
            <a:r>
              <a:rPr lang="hu-HU" dirty="0"/>
              <a:t>Lichtneckert Zoltán – 2025.03.28.</a:t>
            </a:r>
          </a:p>
        </p:txBody>
      </p:sp>
      <p:pic>
        <p:nvPicPr>
          <p:cNvPr id="6" name="Kép 5" descr="A képen szöveg, rajz, művészet, vázla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921CE78-8797-DE90-F74A-10B6BAF9C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13" y="2549344"/>
            <a:ext cx="2311478" cy="358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484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1522005-1582-0F1E-AC6A-9DFDB48C0F57}"/>
              </a:ext>
            </a:extLst>
          </p:cNvPr>
          <p:cNvSpPr txBox="1">
            <a:spLocks/>
          </p:cNvSpPr>
          <p:nvPr/>
        </p:nvSpPr>
        <p:spPr>
          <a:xfrm>
            <a:off x="824451" y="563023"/>
            <a:ext cx="9063127" cy="386294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hu-HU" sz="2200" b="1" u="sng" dirty="0"/>
              <a:t>A kötetről: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200" dirty="0"/>
              <a:t>Tanulmánykötet: Pogányok és keresztények a Késő Római Birodalomban</a:t>
            </a:r>
          </a:p>
          <a:p>
            <a:pPr algn="l">
              <a:lnSpc>
                <a:spcPct val="150000"/>
              </a:lnSpc>
            </a:pPr>
            <a:r>
              <a:rPr lang="hu-HU" sz="2200" dirty="0"/>
              <a:t> – Új bizonyíték, új megközelítés (4-8. század) CEU, 2017, nemzetközi konferenciából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200" dirty="0"/>
              <a:t>Termékeny kutatási területnek: "pogányok" és "keresztények" </a:t>
            </a:r>
            <a:r>
              <a:rPr lang="hu-HU" sz="2200" dirty="0" err="1"/>
              <a:t>újraértelmezése</a:t>
            </a:r>
            <a:r>
              <a:rPr lang="hu-HU" sz="2200" dirty="0"/>
              <a:t>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200" dirty="0"/>
              <a:t>Az „pogányok” és „keresztények” kapcsolatok paradigmaváltás  „konfliktusmodell” helyett új magyarázó modellek, pl.: multikulturalizmus, </a:t>
            </a:r>
          </a:p>
          <a:p>
            <a:pPr algn="l">
              <a:lnSpc>
                <a:spcPct val="150000"/>
              </a:lnSpc>
            </a:pPr>
            <a:endParaRPr lang="hu-HU" sz="2200" dirty="0"/>
          </a:p>
          <a:p>
            <a:pPr algn="l"/>
            <a:endParaRPr lang="hu-HU" sz="22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22C685DF-1CBB-11AE-9595-F6CAA3DD142E}"/>
              </a:ext>
            </a:extLst>
          </p:cNvPr>
          <p:cNvSpPr txBox="1"/>
          <p:nvPr/>
        </p:nvSpPr>
        <p:spPr>
          <a:xfrm>
            <a:off x="824451" y="4474917"/>
            <a:ext cx="850041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u="sng" dirty="0"/>
              <a:t>A szerzőről: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dirty="0"/>
              <a:t>középkorral foglalkozó román történész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dirty="0"/>
              <a:t>2008-2012 között a Bukaresti Egyetem Történettudományi Karának dékánhelyettese 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dirty="0"/>
              <a:t>jelenleg a Bukaresti Egyetem Középkorkutatási Központjának igazgatója.</a:t>
            </a:r>
          </a:p>
        </p:txBody>
      </p:sp>
      <p:pic>
        <p:nvPicPr>
          <p:cNvPr id="4" name="Kép 3" descr="A képen ruházat, Emberi arc, személy, mikrofon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A8565F70-20A6-AED1-24E9-B6742116F7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797" y="4582048"/>
            <a:ext cx="1872752" cy="1570842"/>
          </a:xfrm>
          <a:prstGeom prst="rect">
            <a:avLst/>
          </a:prstGeom>
        </p:spPr>
      </p:pic>
      <p:pic>
        <p:nvPicPr>
          <p:cNvPr id="7" name="Kép 6" descr="A képen Emberi arc, Nyilvános megszólalás, Szónok, szöveg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5382919-3789-A537-13BE-3D1D652B59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704" y="705111"/>
            <a:ext cx="2032203" cy="135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095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5FA0A963-8E2F-20F5-6A3D-EDB695B1B704}"/>
              </a:ext>
            </a:extLst>
          </p:cNvPr>
          <p:cNvSpPr txBox="1"/>
          <p:nvPr/>
        </p:nvSpPr>
        <p:spPr>
          <a:xfrm>
            <a:off x="765142" y="715060"/>
            <a:ext cx="10661715" cy="4759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hu-HU" sz="3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Bevezetés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Elmúlt évtizedek</a:t>
            </a:r>
            <a:r>
              <a:rPr lang="hu-HU" sz="22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Az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identitás kérdése 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központi szerepet kapott a Késő Római Kor kutatásaiban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Népvándorlás után új a középkori identitások alapja, történeti elbeszélések segítenek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Korábbi feltevés: Első említéskor az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etnikai identitások visszavonhatatlanul rögzültek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1960-as évektől 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identitások változékony jellegűek.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Az 1980-as években „nemzetek évszázadában”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saját koruk valóságát 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vetítették vissza a múltba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Ma: Az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etnikai identitást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 politikai hatalom birtokosaival kényszerítik,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társadalmi és kulturális konstrukció</a:t>
            </a:r>
            <a:endParaRPr lang="hu-HU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163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CC2C2F-0DFC-F227-5CDD-DAB8275EC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		Vallási identitás – Önmeghatározás a valláson keresztül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19D4BC8E-D2C8-E8BA-B6E7-780696BD6970}"/>
              </a:ext>
            </a:extLst>
          </p:cNvPr>
          <p:cNvSpPr txBox="1"/>
          <p:nvPr/>
        </p:nvSpPr>
        <p:spPr>
          <a:xfrm>
            <a:off x="909320" y="2345751"/>
            <a:ext cx="10373360" cy="4452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14550" lvl="4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Identitás: etnikai, társadalmi, kulturális </a:t>
            </a:r>
            <a:endParaRPr lang="hu-HU" sz="2000" kern="1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latin typeface="Garamond" panose="02020404030301010803" pitchFamily="18" charset="0"/>
                <a:cs typeface="Times New Roman" panose="02020603050405020304" pitchFamily="18" charset="0"/>
              </a:rPr>
              <a:t>Pszichológiai megközelítésben az identitás az </a:t>
            </a:r>
            <a:r>
              <a:rPr lang="hu-HU" sz="2000" b="1" kern="1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önkép</a:t>
            </a:r>
            <a:r>
              <a:rPr lang="hu-HU" sz="2000" b="1" kern="100" dirty="0">
                <a:latin typeface="Garamond" panose="02020404030301010803" pitchFamily="18" charset="0"/>
                <a:cs typeface="Times New Roman" panose="02020603050405020304" pitchFamily="18" charset="0"/>
              </a:rPr>
              <a:t> és az objektum asszimilációját </a:t>
            </a:r>
            <a:r>
              <a:rPr lang="hu-HU" sz="2000" kern="100" dirty="0">
                <a:latin typeface="Garamond" panose="02020404030301010803" pitchFamily="18" charset="0"/>
                <a:cs typeface="Times New Roman" panose="02020603050405020304" pitchFamily="18" charset="0"/>
              </a:rPr>
              <a:t>jelenti, az </a:t>
            </a:r>
            <a:r>
              <a:rPr lang="hu-HU" sz="2000" b="1" kern="100" dirty="0">
                <a:latin typeface="Garamond" panose="02020404030301010803" pitchFamily="18" charset="0"/>
                <a:cs typeface="Times New Roman" panose="02020603050405020304" pitchFamily="18" charset="0"/>
              </a:rPr>
              <a:t>identifikáció </a:t>
            </a:r>
            <a:r>
              <a:rPr lang="hu-HU" sz="2000" kern="100" dirty="0">
                <a:latin typeface="Garamond" panose="02020404030301010803" pitchFamily="18" charset="0"/>
                <a:cs typeface="Times New Roman" panose="02020603050405020304" pitchFamily="18" charset="0"/>
              </a:rPr>
              <a:t>lehet </a:t>
            </a:r>
            <a:r>
              <a:rPr lang="hu-HU" sz="2000" b="1" kern="100" dirty="0">
                <a:latin typeface="Garamond" panose="02020404030301010803" pitchFamily="18" charset="0"/>
                <a:cs typeface="Times New Roman" panose="02020603050405020304" pitchFamily="18" charset="0"/>
              </a:rPr>
              <a:t>aktív és passzív</a:t>
            </a:r>
            <a:r>
              <a:rPr lang="hu-HU" sz="2000" kern="100" dirty="0">
                <a:latin typeface="Garamond" panose="02020404030301010803" pitchFamily="18" charset="0"/>
                <a:cs typeface="Times New Roman" panose="02020603050405020304" pitchFamily="18" charset="0"/>
              </a:rPr>
              <a:t>, de az asszimiláció mindig célkitűzés marad.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latin typeface="Garamond" panose="02020404030301010803" pitchFamily="18" charset="0"/>
                <a:cs typeface="Times New Roman" panose="02020603050405020304" pitchFamily="18" charset="0"/>
              </a:rPr>
              <a:t>Kollektív identitás. A személy döntések és ígéretek során </a:t>
            </a:r>
            <a:r>
              <a:rPr lang="hu-HU" sz="2000" b="1" kern="100" dirty="0">
                <a:latin typeface="Garamond" panose="02020404030301010803" pitchFamily="18" charset="0"/>
                <a:cs typeface="Times New Roman" panose="02020603050405020304" pitchFamily="18" charset="0"/>
              </a:rPr>
              <a:t>csatlakozik valamely közösséghez</a:t>
            </a:r>
            <a:r>
              <a:rPr lang="hu-HU" sz="2000" kern="100" dirty="0">
                <a:latin typeface="Garamond" panose="02020404030301010803" pitchFamily="18" charset="0"/>
                <a:cs typeface="Times New Roman" panose="02020603050405020304" pitchFamily="18" charset="0"/>
              </a:rPr>
              <a:t>, amelynek törekszik teljes mértékben osztani jellemzőit. 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latin typeface="Garamond" panose="02020404030301010803" pitchFamily="18" charset="0"/>
                <a:cs typeface="Times New Roman" panose="02020603050405020304" pitchFamily="18" charset="0"/>
              </a:rPr>
              <a:t>a </a:t>
            </a:r>
            <a:r>
              <a:rPr lang="hu-HU" sz="2000" b="1" kern="100" dirty="0">
                <a:latin typeface="Garamond" panose="02020404030301010803" pitchFamily="18" charset="0"/>
                <a:cs typeface="Times New Roman" panose="02020603050405020304" pitchFamily="18" charset="0"/>
              </a:rPr>
              <a:t>csoport tagjai által osztott elképzelésekre </a:t>
            </a:r>
            <a:r>
              <a:rPr lang="hu-HU" sz="2000" kern="100" dirty="0">
                <a:latin typeface="Garamond" panose="02020404030301010803" pitchFamily="18" charset="0"/>
                <a:cs typeface="Times New Roman" panose="02020603050405020304" pitchFamily="18" charset="0"/>
              </a:rPr>
              <a:t>utal, melyek meghatározzák a csoport: alapvető jellemvonásait, értékeit, erősségeit és gyengeségeit, reményeit és félelmeit, hírnevét és fennállásának körülményeit, intézményeit és hagyományait, múltját, jelenlegi céljait és jövőbeli kilátásait. 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latin typeface="Garamond" panose="02020404030301010803" pitchFamily="18" charset="0"/>
                <a:cs typeface="Times New Roman" panose="02020603050405020304" pitchFamily="18" charset="0"/>
              </a:rPr>
              <a:t>Az ilyen azonosulásnak </a:t>
            </a:r>
            <a:r>
              <a:rPr lang="hu-HU" sz="2000" b="1" kern="100" dirty="0">
                <a:latin typeface="Garamond" panose="02020404030301010803" pitchFamily="18" charset="0"/>
                <a:cs typeface="Times New Roman" panose="02020603050405020304" pitchFamily="18" charset="0"/>
              </a:rPr>
              <a:t>tág értelemben vallási jellegzetessége </a:t>
            </a:r>
            <a:r>
              <a:rPr lang="hu-HU" sz="2000" kern="100" dirty="0">
                <a:latin typeface="Garamond" panose="02020404030301010803" pitchFamily="18" charset="0"/>
                <a:cs typeface="Times New Roman" panose="02020603050405020304" pitchFamily="18" charset="0"/>
              </a:rPr>
              <a:t>van, hiszen valamely közösség által megjelenített és megkövetelt eszme és szabályrendszerhez való rituális csatlakozásról van szó.</a:t>
            </a:r>
          </a:p>
          <a:p>
            <a:endParaRPr lang="hu-HU" sz="2000" dirty="0"/>
          </a:p>
        </p:txBody>
      </p:sp>
      <p:pic>
        <p:nvPicPr>
          <p:cNvPr id="5" name="Kép 4" descr="A képen szöveg, poszter, Emberi arc, ruháza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5CF0DBCB-BFAD-8C1F-D205-8B090EE306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68"/>
          <a:stretch/>
        </p:blipFill>
        <p:spPr>
          <a:xfrm>
            <a:off x="692388" y="663193"/>
            <a:ext cx="1789555" cy="213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040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CA824696-F0D4-ACD1-2640-9B9316CBB9B5}"/>
              </a:ext>
            </a:extLst>
          </p:cNvPr>
          <p:cNvSpPr txBox="1"/>
          <p:nvPr/>
        </p:nvSpPr>
        <p:spPr>
          <a:xfrm>
            <a:off x="779282" y="409091"/>
            <a:ext cx="10633435" cy="60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hu-HU" sz="22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hu-HU" sz="22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Ez a tanulmány azt vizsgálja, hogyan használták a vallást a 6. századi történetírók mint eszközt saját közösségük identitásának kialakítására és megerősítésére</a:t>
            </a:r>
            <a:endParaRPr lang="hu-HU" sz="22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dirty="0"/>
              <a:t>A késő ókorban fő jellegzetesség: az </a:t>
            </a:r>
            <a:r>
              <a:rPr lang="hu-HU" sz="2200" b="1" dirty="0"/>
              <a:t>identitás </a:t>
            </a:r>
            <a:r>
              <a:rPr lang="hu-HU" sz="2200" b="1" dirty="0" err="1"/>
              <a:t>reflexivebbé</a:t>
            </a:r>
            <a:r>
              <a:rPr lang="hu-HU" sz="2200" b="1" dirty="0"/>
              <a:t> </a:t>
            </a:r>
            <a:r>
              <a:rPr lang="hu-HU" sz="2200" dirty="0"/>
              <a:t>(egyének írásában)  és </a:t>
            </a:r>
            <a:r>
              <a:rPr lang="hu-HU" sz="2200" b="1" dirty="0"/>
              <a:t>rugalmasabbá </a:t>
            </a:r>
            <a:r>
              <a:rPr lang="hu-HU" sz="2200" dirty="0"/>
              <a:t>vált (Szent Ágoston - pogányok)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dirty="0"/>
              <a:t>5  sz pogányok hétköznapiak 6 sz bonyolultabb időszakot jelölt. </a:t>
            </a:r>
            <a:endParaRPr lang="hu-HU" sz="2200" b="1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vallást alulérték</a:t>
            </a:r>
            <a:r>
              <a:rPr lang="hu-HU" sz="22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elt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az </a:t>
            </a:r>
            <a:r>
              <a:rPr lang="hu-HU" sz="2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etnicitáshoz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viszonyítva. ok: keresztény monoteizmus univerzális igénye.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 szociálpszichológia :a vallás az egyéni és csoportidentitás magja és stabilizálja azt</a:t>
            </a:r>
            <a:endParaRPr lang="hu-HU" sz="22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 6. sz-i történetírók megőrizték a népszerű mítoszokat és legendákat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Ian Wood: </a:t>
            </a:r>
            <a:r>
              <a:rPr lang="hu-HU" sz="2200" i="1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„A közösségek gyakran</a:t>
            </a:r>
            <a:r>
              <a:rPr lang="hu-HU" sz="2200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elfantáziálják eredetüket, s ez kulcsszerepet játszik önazonosságuk megalkotásában.”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 önazonosság = vallási összetevő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H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étköznapi emberek Szórakoztató</a:t>
            </a:r>
            <a:r>
              <a:rPr lang="hu-HU" sz="22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történeti elbeszélések, </a:t>
            </a:r>
            <a:r>
              <a:rPr lang="hu-HU" sz="2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vs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. teológiai értekezések, egyházi elit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De: k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ülönböző típusú elbeszélések, eltérő funkció</a:t>
            </a:r>
            <a:r>
              <a:rPr lang="hu-HU" sz="22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cél és kulturális háttér</a:t>
            </a:r>
          </a:p>
        </p:txBody>
      </p:sp>
    </p:spTree>
    <p:extLst>
      <p:ext uri="{BB962C8B-B14F-4D97-AF65-F5344CB8AC3E}">
        <p14:creationId xmlns:p14="http://schemas.microsoft.com/office/powerpoint/2010/main" val="999152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4F6862C8-B72E-A7EB-D459-1372B80FD758}"/>
              </a:ext>
            </a:extLst>
          </p:cNvPr>
          <p:cNvSpPr txBox="1"/>
          <p:nvPr/>
        </p:nvSpPr>
        <p:spPr>
          <a:xfrm>
            <a:off x="3840345" y="671802"/>
            <a:ext cx="7507051" cy="5292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Antik görögül ír: vád vallási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közömbösség, eretnekség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kerüli a keresztény terminológiát</a:t>
            </a:r>
            <a:r>
              <a:rPr lang="hu-HU" sz="20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De: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elismeri a keresztény csodákat: </a:t>
            </a:r>
            <a:r>
              <a:rPr lang="hu-HU" sz="20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Róma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ostrom, </a:t>
            </a:r>
            <a:r>
              <a:rPr lang="hu-HU" sz="20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Apameia</a:t>
            </a:r>
            <a:endParaRPr lang="hu-HU" sz="2000" b="1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hu-HU" sz="20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etrakszita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gótokról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hu-HU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</a:t>
            </a:r>
            <a:r>
              <a:rPr lang="hu-HU" sz="2000" i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egyszerű lélekkel és mindenféle hiábavaló kérdezősködés nélkül tisztelik a hitet.”</a:t>
            </a:r>
            <a:r>
              <a:rPr lang="hu-HU" sz="2000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bosszantottak a </a:t>
            </a:r>
            <a:r>
              <a:rPr lang="hu-HU" sz="20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krisztológiai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viták és dogmatikus konfliktusok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Szerző véleménye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elutasította az isteni természet körüli folyamatos filozofálgatást,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Prokopiosz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burkolt kritikája nem </a:t>
            </a:r>
            <a:r>
              <a:rPr lang="hu-HU" sz="20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kereszténység elutasítása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probléma lényege, hogy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valójában nem tudjuk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hogyan nyilvánították ki vallási meggyőződésüket a 6. századi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bizánci laikusok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6. századi Bizáncban a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vallásosságnak különböző összetett szintjei</a:t>
            </a:r>
            <a:endParaRPr lang="hu-HU" sz="20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Kép 4" descr="A képen festmény, Emberi arc, művészet, rajz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5B806F2-7C1B-E94E-2E05-63198B2094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77" y="661642"/>
            <a:ext cx="3106928" cy="2071286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53357C49-0140-95AC-36BD-6CB543FF2AF4}"/>
              </a:ext>
            </a:extLst>
          </p:cNvPr>
          <p:cNvSpPr txBox="1"/>
          <p:nvPr/>
        </p:nvSpPr>
        <p:spPr>
          <a:xfrm>
            <a:off x="743576" y="2663194"/>
            <a:ext cx="319850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b="1" dirty="0" err="1"/>
              <a:t>Prokopiosz</a:t>
            </a:r>
            <a:r>
              <a:rPr lang="hu-HU" b="1" dirty="0"/>
              <a:t> (</a:t>
            </a:r>
            <a:r>
              <a:rPr lang="hu-HU" dirty="0"/>
              <a:t>Kr. u. 500 - 562)</a:t>
            </a:r>
          </a:p>
          <a:p>
            <a:pPr algn="just"/>
            <a:endParaRPr lang="hu-HU" b="1" dirty="0"/>
          </a:p>
          <a:p>
            <a:pPr algn="just"/>
            <a:r>
              <a:rPr lang="hu-HU" b="1" dirty="0"/>
              <a:t>Tevékenység:</a:t>
            </a:r>
            <a:r>
              <a:rPr lang="hu-HU" dirty="0"/>
              <a:t> Történetíró, jogász, író katonai ügyek, bizánci történelem, görögül írt </a:t>
            </a:r>
          </a:p>
          <a:p>
            <a:pPr algn="just"/>
            <a:endParaRPr lang="hu-HU" b="1" dirty="0"/>
          </a:p>
          <a:p>
            <a:pPr algn="just"/>
            <a:r>
              <a:rPr lang="hu-HU" b="1" dirty="0"/>
              <a:t>Művei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hu-HU" i="1" dirty="0"/>
              <a:t>De </a:t>
            </a:r>
            <a:r>
              <a:rPr lang="hu-HU" i="1" dirty="0" err="1"/>
              <a:t>aedificiis</a:t>
            </a:r>
            <a:r>
              <a:rPr lang="hu-HU" dirty="0"/>
              <a:t> (Épületekről, </a:t>
            </a:r>
            <a:r>
              <a:rPr lang="hu-HU" dirty="0" err="1"/>
              <a:t>Justinianus</a:t>
            </a:r>
            <a:r>
              <a:rPr lang="hu-HU" dirty="0"/>
              <a:t> magasztalása)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hu-HU" i="1" dirty="0"/>
              <a:t>De </a:t>
            </a:r>
            <a:r>
              <a:rPr lang="hu-HU" i="1" dirty="0" err="1"/>
              <a:t>bellis</a:t>
            </a:r>
            <a:r>
              <a:rPr lang="hu-HU" dirty="0"/>
              <a:t> (Háborúkról perzsa, vandál, </a:t>
            </a:r>
            <a:r>
              <a:rPr lang="hu-HU" dirty="0" err="1"/>
              <a:t>osztrogót</a:t>
            </a:r>
            <a:r>
              <a:rPr lang="hu-HU" dirty="0"/>
              <a:t>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hu-HU" i="1" dirty="0" err="1"/>
              <a:t>Historia</a:t>
            </a:r>
            <a:r>
              <a:rPr lang="hu-HU" i="1" dirty="0"/>
              <a:t> </a:t>
            </a:r>
            <a:r>
              <a:rPr lang="hu-HU" i="1" dirty="0" err="1"/>
              <a:t>arcana</a:t>
            </a:r>
            <a:r>
              <a:rPr lang="hu-HU" dirty="0"/>
              <a:t> (Titkos történet, </a:t>
            </a:r>
            <a:r>
              <a:rPr lang="hu-HU" dirty="0" err="1"/>
              <a:t>Justinianus</a:t>
            </a:r>
            <a:r>
              <a:rPr lang="hu-HU" dirty="0"/>
              <a:t> kritikája,</a:t>
            </a:r>
          </a:p>
        </p:txBody>
      </p:sp>
    </p:spTree>
    <p:extLst>
      <p:ext uri="{BB962C8B-B14F-4D97-AF65-F5344CB8AC3E}">
        <p14:creationId xmlns:p14="http://schemas.microsoft.com/office/powerpoint/2010/main" val="2703537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6805FCF6-307A-9C6A-A23F-872B21DA6B3A}"/>
              </a:ext>
            </a:extLst>
          </p:cNvPr>
          <p:cNvSpPr txBox="1"/>
          <p:nvPr/>
        </p:nvSpPr>
        <p:spPr>
          <a:xfrm>
            <a:off x="4033520" y="727143"/>
            <a:ext cx="7448327" cy="4345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Prokopiosz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történetét folytatta a bizánci háborúkról, klasszicizáló stílusban,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vád: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pogányság, ateizmus </a:t>
            </a:r>
            <a:r>
              <a:rPr lang="hu-HU" sz="22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inkább az ősi </a:t>
            </a:r>
            <a:r>
              <a:rPr lang="hu-HU" sz="22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Onoguris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nevet használja, mint az új, keresztény Szent István nevet, mert </a:t>
            </a:r>
            <a:r>
              <a:rPr lang="hu-HU" sz="2200" i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„ez jobban illik a történetírás stílusához”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antik (klasszicista) stílus önmagában nem tekinthető a pogányság bizonyítékának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„a hellén kultúra átitatta a keresztény gondolkodást és kifejezésmódot.”</a:t>
            </a:r>
            <a:endParaRPr lang="hu-HU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hu-HU" sz="2200" dirty="0"/>
          </a:p>
        </p:txBody>
      </p:sp>
      <p:pic>
        <p:nvPicPr>
          <p:cNvPr id="5" name="Kép 4" descr="A képen festmény, rajz, Emberi arc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787BE470-8F18-9F1F-8BE0-3539705C0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53" y="727143"/>
            <a:ext cx="2723127" cy="2396353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38B1FEA1-DCEA-60EA-1DE0-4FBFC78AF61F}"/>
              </a:ext>
            </a:extLst>
          </p:cNvPr>
          <p:cNvSpPr txBox="1"/>
          <p:nvPr/>
        </p:nvSpPr>
        <p:spPr>
          <a:xfrm>
            <a:off x="873760" y="3187750"/>
            <a:ext cx="34950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/>
              <a:t>Agathiasz</a:t>
            </a:r>
            <a:r>
              <a:rPr lang="hu-HU" b="1" dirty="0"/>
              <a:t> </a:t>
            </a:r>
          </a:p>
          <a:p>
            <a:r>
              <a:rPr lang="hu-HU" dirty="0"/>
              <a:t>(Kr. u. 536 körül – 577/582)</a:t>
            </a:r>
          </a:p>
          <a:p>
            <a:r>
              <a:rPr lang="hu-HU" b="1" dirty="0"/>
              <a:t>Tevékenység: </a:t>
            </a:r>
            <a:r>
              <a:rPr lang="hu-HU" dirty="0"/>
              <a:t>Bizánci költő és történetíró. Elsősorban az 552–558-as évekre fő forrás.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b="1" dirty="0"/>
              <a:t>Főbb művek:</a:t>
            </a: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dirty="0" err="1"/>
              <a:t>Justinianus</a:t>
            </a:r>
            <a:r>
              <a:rPr lang="hu-HU" i="1" dirty="0"/>
              <a:t> uralkodásának története</a:t>
            </a:r>
            <a:r>
              <a:rPr lang="hu-HU" dirty="0"/>
              <a:t> (más néven </a:t>
            </a:r>
            <a:r>
              <a:rPr lang="hu-HU" i="1" dirty="0" err="1"/>
              <a:t>Histories</a:t>
            </a:r>
            <a:r>
              <a:rPr lang="hu-HU" dirty="0"/>
              <a:t>):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err="1"/>
              <a:t>Prokopiosz</a:t>
            </a:r>
            <a:r>
              <a:rPr lang="hu-HU" dirty="0"/>
              <a:t> </a:t>
            </a:r>
            <a:r>
              <a:rPr lang="hu-HU" i="1" dirty="0"/>
              <a:t>A háborúk története</a:t>
            </a:r>
            <a:r>
              <a:rPr lang="hu-HU" dirty="0"/>
              <a:t> című művének folytatása, amely az 552-559 közötti éveket öleli fel.</a:t>
            </a:r>
          </a:p>
        </p:txBody>
      </p:sp>
    </p:spTree>
    <p:extLst>
      <p:ext uri="{BB962C8B-B14F-4D97-AF65-F5344CB8AC3E}">
        <p14:creationId xmlns:p14="http://schemas.microsoft.com/office/powerpoint/2010/main" val="1524621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EDEF1023-D86E-E480-564E-C739C537BD70}"/>
              </a:ext>
            </a:extLst>
          </p:cNvPr>
          <p:cNvSpPr txBox="1"/>
          <p:nvPr/>
        </p:nvSpPr>
        <p:spPr>
          <a:xfrm>
            <a:off x="3901440" y="748561"/>
            <a:ext cx="7495566" cy="4869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Egyházi íróknál a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hit túlzott hangsúly 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 még ők sem korlátozták magukat kizárólag az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isteni gondviselés 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szerinti eseményértelmezésre.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keresztény önmeghatározásuk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nem torzította automatikusan 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történelmi események ábrázolását.</a:t>
            </a:r>
            <a:endParaRPr lang="hu-HU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Ritka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ellentmondás 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Tours-i Gergelynél: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Sajnálkozik b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arbár hódítók</a:t>
            </a:r>
            <a:r>
              <a:rPr lang="hu-HU" sz="22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pogány templom</a:t>
            </a:r>
            <a:r>
              <a:rPr lang="hu-HU" sz="2200" b="1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rombolásai 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miatt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ás esetekben határozottan a pogány templomok eltörlését szorgalmazta.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bben az esetben a pogány templom szépsége inkább a barbár betolakodó kegyetlenségét hivatott kiemelni.</a:t>
            </a:r>
            <a:endParaRPr lang="hu-HU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Kép 3" descr="A képen festmény, művészet, rajz, Képző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BC18C80-F817-E3C1-5C8C-312051E171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43" y="730631"/>
            <a:ext cx="3011012" cy="2039037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6550D07B-3E19-58F5-5900-549B4A442B3A}"/>
              </a:ext>
            </a:extLst>
          </p:cNvPr>
          <p:cNvSpPr txBox="1"/>
          <p:nvPr/>
        </p:nvSpPr>
        <p:spPr>
          <a:xfrm>
            <a:off x="698543" y="2764572"/>
            <a:ext cx="301101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sz="2000" b="1" dirty="0"/>
              <a:t>Tours-i Gergely </a:t>
            </a:r>
          </a:p>
          <a:p>
            <a:pPr>
              <a:buNone/>
            </a:pPr>
            <a:r>
              <a:rPr lang="hu-HU" sz="2000" b="1" dirty="0"/>
              <a:t>(Kr. u. </a:t>
            </a:r>
            <a:r>
              <a:rPr lang="hu-HU" sz="2000" dirty="0"/>
              <a:t>kb. 539 – 594)</a:t>
            </a:r>
          </a:p>
          <a:p>
            <a:pPr>
              <a:buNone/>
            </a:pPr>
            <a:endParaRPr lang="hu-HU" sz="2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hu-HU" sz="2000" b="1" dirty="0"/>
              <a:t>Tevékenység: </a:t>
            </a:r>
            <a:r>
              <a:rPr lang="hu-HU" sz="2000" dirty="0" err="1"/>
              <a:t>Gallo</a:t>
            </a:r>
            <a:r>
              <a:rPr lang="hu-HU" sz="2000" dirty="0"/>
              <a:t>-római történetíró és Tours püspöke.</a:t>
            </a:r>
            <a:endParaRPr lang="hu-HU" sz="2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hu-HU" sz="2000" b="1" dirty="0"/>
              <a:t>Főbb művek:</a:t>
            </a:r>
            <a:endParaRPr lang="hu-HU" sz="16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hu-HU" sz="1600" i="1" dirty="0"/>
              <a:t>A frankok története</a:t>
            </a:r>
            <a:r>
              <a:rPr lang="hu-HU" sz="1600" dirty="0"/>
              <a:t> (más néven </a:t>
            </a:r>
            <a:r>
              <a:rPr lang="hu-HU" sz="1600" i="1" dirty="0" err="1"/>
              <a:t>Historia</a:t>
            </a:r>
            <a:r>
              <a:rPr lang="hu-HU" sz="1600" i="1" dirty="0"/>
              <a:t> Francorum</a:t>
            </a:r>
            <a:r>
              <a:rPr lang="hu-HU" sz="1600" dirty="0"/>
              <a:t>): Elsődleges forrás a Meroving-frankok történetéhez.</a:t>
            </a:r>
          </a:p>
        </p:txBody>
      </p:sp>
    </p:spTree>
    <p:extLst>
      <p:ext uri="{BB962C8B-B14F-4D97-AF65-F5344CB8AC3E}">
        <p14:creationId xmlns:p14="http://schemas.microsoft.com/office/powerpoint/2010/main" val="4207126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762596D4-8D61-130C-588F-B5413D6B4E75}"/>
              </a:ext>
            </a:extLst>
          </p:cNvPr>
          <p:cNvSpPr txBox="1"/>
          <p:nvPr/>
        </p:nvSpPr>
        <p:spPr>
          <a:xfrm>
            <a:off x="3942080" y="723011"/>
            <a:ext cx="7367885" cy="5431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gyüttérzés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pogány filozófusnő </a:t>
            </a:r>
            <a:r>
              <a:rPr lang="hu-HU" sz="22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Hüpatia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halál miatt 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keresztények öltek meg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eresztény, de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együttérzés egy pogány személ</a:t>
            </a:r>
            <a:r>
              <a:rPr lang="hu-HU" sz="2200" b="1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 miatt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?????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egpróbálja összeegyeztetni a klasszikus mitológiát, római jogot a bibliai történelemmel, és még hermetikus és </a:t>
            </a:r>
            <a:r>
              <a:rPr lang="hu-HU" sz="2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orphikus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(pogány) szövegeket is idéz a kereszténység alátámasztására.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yakran „másolt be” forrásrészleteket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hu-HU" sz="22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Történetírók saját vallásos meggyőződését óvatosan vizsgálni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eresztény történetíró nem feltétlen keresztény nézőpontból 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ábrázol eseményeket vagy értelmez jelenségeket. </a:t>
            </a:r>
          </a:p>
          <a:p>
            <a:endParaRPr lang="hu-HU" sz="2200" dirty="0"/>
          </a:p>
        </p:txBody>
      </p:sp>
      <p:pic>
        <p:nvPicPr>
          <p:cNvPr id="4" name="Kép 3" descr="A képen szimbólum, kör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C90415E0-3949-30E5-470D-6001A2F69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63" y="738541"/>
            <a:ext cx="2495878" cy="2180041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E3D5FFEF-E3D2-FDB4-1C5F-FAA9693E2F9B}"/>
              </a:ext>
            </a:extLst>
          </p:cNvPr>
          <p:cNvSpPr txBox="1"/>
          <p:nvPr/>
        </p:nvSpPr>
        <p:spPr>
          <a:xfrm>
            <a:off x="811830" y="2901512"/>
            <a:ext cx="351633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Ióannész</a:t>
            </a:r>
            <a:r>
              <a:rPr lang="hu-HU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/>
              <a:t>Malalasz</a:t>
            </a:r>
            <a:r>
              <a:rPr lang="hu-HU" b="1" dirty="0"/>
              <a:t> </a:t>
            </a:r>
          </a:p>
          <a:p>
            <a:r>
              <a:rPr lang="hu-HU" b="1" dirty="0"/>
              <a:t>(Kr.u. </a:t>
            </a:r>
            <a:r>
              <a:rPr lang="hu-HU" dirty="0"/>
              <a:t>kb. 491 – 578)</a:t>
            </a:r>
          </a:p>
          <a:p>
            <a:endParaRPr lang="hu-HU" b="1" dirty="0"/>
          </a:p>
          <a:p>
            <a:pPr>
              <a:buFont typeface="Arial" panose="020B0604020202020204" pitchFamily="34" charset="0"/>
              <a:buChar char="•"/>
            </a:pPr>
            <a:r>
              <a:rPr lang="hu-HU" b="1" dirty="0"/>
              <a:t>Foglalkozás:</a:t>
            </a:r>
            <a:r>
              <a:rPr lang="hu-HU" dirty="0"/>
              <a:t> Bizánci krónikás </a:t>
            </a:r>
            <a:r>
              <a:rPr lang="hu-HU" dirty="0" err="1"/>
              <a:t>Antiochiából</a:t>
            </a:r>
            <a:r>
              <a:rPr lang="hu-HU" dirty="0"/>
              <a:t>., </a:t>
            </a:r>
            <a:r>
              <a:rPr lang="hu-HU" dirty="0" err="1"/>
              <a:t>koiné</a:t>
            </a:r>
            <a:endParaRPr lang="hu-HU" b="1" dirty="0"/>
          </a:p>
          <a:p>
            <a:pPr>
              <a:buFont typeface="Arial" panose="020B0604020202020204" pitchFamily="34" charset="0"/>
              <a:buChar char="•"/>
            </a:pPr>
            <a:r>
              <a:rPr lang="hu-HU" b="1" dirty="0"/>
              <a:t>Főbb művek:</a:t>
            </a: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dirty="0" err="1"/>
              <a:t>Chronographia</a:t>
            </a:r>
            <a:r>
              <a:rPr lang="hu-HU" dirty="0"/>
              <a:t> (más néven </a:t>
            </a:r>
            <a:r>
              <a:rPr lang="hu-HU" i="1" dirty="0"/>
              <a:t>A Krónika</a:t>
            </a:r>
            <a:r>
              <a:rPr lang="hu-HU" dirty="0"/>
              <a:t>): Egyetemes krónika, amely a mitikus időktől I. </a:t>
            </a:r>
            <a:r>
              <a:rPr lang="hu-HU" dirty="0" err="1"/>
              <a:t>Justinianus</a:t>
            </a:r>
            <a:r>
              <a:rPr lang="hu-HU" dirty="0"/>
              <a:t> uralkodásáig terjedő eseményeket öleli fel.</a:t>
            </a:r>
          </a:p>
        </p:txBody>
      </p:sp>
    </p:spTree>
    <p:extLst>
      <p:ext uri="{BB962C8B-B14F-4D97-AF65-F5344CB8AC3E}">
        <p14:creationId xmlns:p14="http://schemas.microsoft.com/office/powerpoint/2010/main" val="2397530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F6B59050-31B4-212A-2341-DB4B28794BDA}"/>
              </a:ext>
            </a:extLst>
          </p:cNvPr>
          <p:cNvSpPr txBox="1"/>
          <p:nvPr/>
        </p:nvSpPr>
        <p:spPr>
          <a:xfrm>
            <a:off x="3271520" y="605695"/>
            <a:ext cx="7879028" cy="4836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Hogyan mutatják be a 6. századi történetírók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 vallás szerepét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az egyéni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vagy csoportidentitás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alakításában? </a:t>
            </a:r>
            <a:r>
              <a:rPr lang="hu-HU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Több mint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másfél évszázaddal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azután, hogy a kereszténység államvallássá vált a Római Birodalomban, a történetírók és krónikások még mindig szükségét érezték annak, hogy saját felekezetüket másokéval szemben igazolják.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Saját vallási identitás, </a:t>
            </a:r>
            <a:r>
              <a:rPr lang="hu-HU" sz="2000" b="1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mások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osztályozása</a:t>
            </a:r>
            <a:endParaRPr lang="hu-HU" sz="2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Tours-i Gergely hitének részletes hangsúlyozásával kezd, következmény:</a:t>
            </a:r>
          </a:p>
          <a:p>
            <a:pPr marL="742950" lvl="1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b="1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Ó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szövetségi királyokhoz hasonlítja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Meroving uralkodókat,  ezért megkérdőjelezik beszámolóinak történelmi pontossága. </a:t>
            </a:r>
          </a:p>
          <a:p>
            <a:pPr marL="742950" lvl="1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frank királyokat azon az alapon ítéli meg, hogy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hogyan viselkedtek a keresztény Isten szolgáival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(ő maga is)</a:t>
            </a:r>
            <a:endParaRPr lang="hu-HU" sz="2000" kern="100" dirty="0"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Kép 3" descr="A képen művészet, festmény, Emberi arc, rajz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516DDDF4-A810-1E27-F3D6-826CAFB6B9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04" y="718311"/>
            <a:ext cx="2233295" cy="196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11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4802BCB-DD34-6AE6-01EA-E5DE78BA0991}"/>
              </a:ext>
            </a:extLst>
          </p:cNvPr>
          <p:cNvSpPr txBox="1"/>
          <p:nvPr/>
        </p:nvSpPr>
        <p:spPr>
          <a:xfrm>
            <a:off x="3677920" y="615151"/>
            <a:ext cx="7762239" cy="4436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000" b="1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 szerzők </a:t>
            </a:r>
            <a:r>
              <a:rPr lang="hu-HU" sz="2000" b="1" kern="100" dirty="0" err="1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hitéletbeli</a:t>
            </a:r>
            <a:r>
              <a:rPr lang="hu-HU" sz="2000" b="1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önmeghatározása</a:t>
            </a:r>
            <a:endParaRPr lang="hu-HU" sz="2000" b="1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0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  <a:r>
              <a:rPr lang="hu-HU" sz="2000" b="1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Iordanes</a:t>
            </a:r>
            <a:r>
              <a:rPr lang="hu-HU" sz="20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a gótok történetírója: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Sejtelmes, megtérése előtt </a:t>
            </a:r>
            <a:r>
              <a:rPr lang="hu-HU" sz="20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egy barbár bizánci hadvezér titkára </a:t>
            </a:r>
            <a:r>
              <a:rPr lang="hu-HU" sz="20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volt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hu-HU" sz="20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ehéz elképzelni, hogy egy </a:t>
            </a:r>
            <a:r>
              <a:rPr lang="hu-HU" sz="20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gót még mindig pogány lett volna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b="1" kern="100" dirty="0" err="1">
                <a:latin typeface="+mj-lt"/>
                <a:cs typeface="Times New Roman" panose="02020603050405020304" pitchFamily="18" charset="0"/>
              </a:rPr>
              <a:t>Conversio</a:t>
            </a:r>
            <a:r>
              <a:rPr lang="hu-HU" sz="2000" kern="100" dirty="0">
                <a:latin typeface="+mj-lt"/>
                <a:cs typeface="Times New Roman" panose="02020603050405020304" pitchFamily="18" charset="0"/>
              </a:rPr>
              <a:t>: pogányból/keresztény, ariánus/niceai ortodox, szerzetes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hu-HU" sz="20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0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3. A kereszténységet többféle módon használták </a:t>
            </a:r>
            <a:r>
              <a:rPr lang="hu-HU" sz="20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identitásjelölőként:</a:t>
            </a:r>
            <a:r>
              <a:rPr lang="hu-HU" sz="2000" b="1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Felsőbbrendűséget </a:t>
            </a:r>
            <a:r>
              <a:rPr lang="hu-HU" sz="20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biztosított saját közösségük számára.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Lehetővé tette mások </a:t>
            </a:r>
            <a:r>
              <a:rPr lang="hu-HU" sz="20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„alárendelését” </a:t>
            </a:r>
            <a:r>
              <a:rPr lang="hu-HU" sz="20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vallási, kulturális vagy erkölcsi különbségek alapján.</a:t>
            </a:r>
          </a:p>
        </p:txBody>
      </p:sp>
      <p:pic>
        <p:nvPicPr>
          <p:cNvPr id="7" name="Kép 6" descr="A képen szöveg, rajz, festmény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B81F96F-0E79-69C0-94DB-CA867F0E07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59"/>
          <a:stretch/>
        </p:blipFill>
        <p:spPr>
          <a:xfrm>
            <a:off x="751841" y="687713"/>
            <a:ext cx="2652927" cy="2606376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A8F70D04-DE39-3B2E-8641-8528E0D83FA1}"/>
              </a:ext>
            </a:extLst>
          </p:cNvPr>
          <p:cNvSpPr txBox="1"/>
          <p:nvPr/>
        </p:nvSpPr>
        <p:spPr>
          <a:xfrm>
            <a:off x="872420" y="3294089"/>
            <a:ext cx="292607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b="1" dirty="0" err="1"/>
              <a:t>Iordanes</a:t>
            </a:r>
            <a:r>
              <a:rPr lang="hu-HU" dirty="0"/>
              <a:t> </a:t>
            </a:r>
          </a:p>
          <a:p>
            <a:pPr>
              <a:buNone/>
            </a:pPr>
            <a:r>
              <a:rPr lang="hu-HU" dirty="0"/>
              <a:t>( Kr.u. 6. század)</a:t>
            </a:r>
            <a:endParaRPr lang="hu-HU" b="1" dirty="0"/>
          </a:p>
          <a:p>
            <a:pPr>
              <a:buFont typeface="Arial" panose="020B0604020202020204" pitchFamily="34" charset="0"/>
              <a:buChar char="•"/>
            </a:pPr>
            <a:r>
              <a:rPr lang="hu-HU" b="1" dirty="0"/>
              <a:t>Tevékenység</a:t>
            </a:r>
            <a:r>
              <a:rPr lang="hu-HU" dirty="0"/>
              <a:t> Gót történetíró.</a:t>
            </a:r>
            <a:endParaRPr lang="hu-HU" b="1" dirty="0"/>
          </a:p>
          <a:p>
            <a:pPr>
              <a:buFont typeface="Arial" panose="020B0604020202020204" pitchFamily="34" charset="0"/>
              <a:buChar char="•"/>
            </a:pPr>
            <a:r>
              <a:rPr lang="hu-HU" b="1" dirty="0"/>
              <a:t>Főbb művek:</a:t>
            </a: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dirty="0" err="1"/>
              <a:t>Getica</a:t>
            </a:r>
            <a:r>
              <a:rPr lang="hu-HU" dirty="0"/>
              <a:t> (más néven </a:t>
            </a:r>
            <a:r>
              <a:rPr lang="hu-HU" i="1" dirty="0"/>
              <a:t>De </a:t>
            </a:r>
            <a:r>
              <a:rPr lang="hu-HU" i="1" dirty="0" err="1"/>
              <a:t>Origine</a:t>
            </a:r>
            <a:r>
              <a:rPr lang="hu-HU" i="1" dirty="0"/>
              <a:t> </a:t>
            </a:r>
            <a:r>
              <a:rPr lang="hu-HU" i="1" dirty="0" err="1"/>
              <a:t>Actibusque</a:t>
            </a:r>
            <a:r>
              <a:rPr lang="hu-HU" i="1" dirty="0"/>
              <a:t> </a:t>
            </a:r>
            <a:r>
              <a:rPr lang="hu-HU" i="1" dirty="0" err="1"/>
              <a:t>Getarum</a:t>
            </a:r>
            <a:r>
              <a:rPr lang="hu-HU" dirty="0"/>
              <a:t> vagy </a:t>
            </a:r>
            <a:r>
              <a:rPr lang="hu-HU" i="1" dirty="0"/>
              <a:t>A gótok eredete és tettei</a:t>
            </a:r>
            <a:r>
              <a:rPr lang="hu-HU" dirty="0"/>
              <a:t>): A gótok története.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i="1" dirty="0"/>
              <a:t>Romana</a:t>
            </a:r>
            <a:r>
              <a:rPr lang="hu-HU" dirty="0"/>
              <a:t>: A római történelem rövidítése.</a:t>
            </a:r>
          </a:p>
        </p:txBody>
      </p:sp>
    </p:spTree>
    <p:extLst>
      <p:ext uri="{BB962C8B-B14F-4D97-AF65-F5344CB8AC3E}">
        <p14:creationId xmlns:p14="http://schemas.microsoft.com/office/powerpoint/2010/main" val="4267815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D459C7E5-FE37-FFCD-CF3B-E0A69F7505A0}"/>
              </a:ext>
            </a:extLst>
          </p:cNvPr>
          <p:cNvSpPr txBox="1"/>
          <p:nvPr/>
        </p:nvSpPr>
        <p:spPr>
          <a:xfrm>
            <a:off x="773836" y="614837"/>
            <a:ext cx="10624008" cy="4972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hu-HU" sz="2200" b="1" u="sng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hu-HU" sz="2200" b="1" u="sng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ogány múlt beillesztése stratégiája: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2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r>
              <a:rPr lang="hu-HU" sz="2200" b="1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		</a:t>
            </a:r>
            <a:r>
              <a:rPr lang="hu-HU" sz="2200" kern="100" dirty="0">
                <a:latin typeface="+mj-lt"/>
                <a:cs typeface="Times New Roman" panose="02020603050405020304" pitchFamily="18" charset="0"/>
              </a:rPr>
              <a:t>A 6. századi történetírók számára a világ nem egyszerűen </a:t>
            </a:r>
            <a:r>
              <a:rPr lang="hu-HU" sz="2200" b="1" kern="100" dirty="0">
                <a:latin typeface="+mj-lt"/>
                <a:cs typeface="Times New Roman" panose="02020603050405020304" pitchFamily="18" charset="0"/>
              </a:rPr>
              <a:t>„keresztények”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200" b="1" kern="100" dirty="0">
                <a:latin typeface="+mj-lt"/>
                <a:cs typeface="Times New Roman" panose="02020603050405020304" pitchFamily="18" charset="0"/>
              </a:rPr>
              <a:t>      		</a:t>
            </a:r>
            <a:r>
              <a:rPr lang="hu-HU" sz="2200" kern="100" dirty="0">
                <a:latin typeface="+mj-lt"/>
                <a:cs typeface="Times New Roman" panose="02020603050405020304" pitchFamily="18" charset="0"/>
              </a:rPr>
              <a:t>„</a:t>
            </a:r>
            <a:r>
              <a:rPr lang="hu-HU" sz="2200" b="1" kern="100" dirty="0">
                <a:latin typeface="+mj-lt"/>
                <a:cs typeface="Times New Roman" panose="02020603050405020304" pitchFamily="18" charset="0"/>
              </a:rPr>
              <a:t>pogányok”</a:t>
            </a:r>
            <a:r>
              <a:rPr lang="hu-HU" sz="2200" kern="100" dirty="0">
                <a:latin typeface="+mj-lt"/>
                <a:cs typeface="Times New Roman" panose="02020603050405020304" pitchFamily="18" charset="0"/>
              </a:rPr>
              <a:t> kettősségében létezett: </a:t>
            </a:r>
            <a:r>
              <a:rPr lang="hu-HU" sz="2200" i="1" kern="100" dirty="0">
                <a:latin typeface="+mj-lt"/>
                <a:cs typeface="Times New Roman" panose="02020603050405020304" pitchFamily="18" charset="0"/>
              </a:rPr>
              <a:t>megosztott keresztények/pogányok/ görög/római/megtérítendő barbárokat/rivális, </a:t>
            </a:r>
            <a:r>
              <a:rPr lang="hu-HU" sz="2200" i="1" kern="100" dirty="0" err="1">
                <a:latin typeface="+mj-lt"/>
                <a:cs typeface="Times New Roman" panose="02020603050405020304" pitchFamily="18" charset="0"/>
              </a:rPr>
              <a:t>zoroasztriánusok</a:t>
            </a:r>
            <a:r>
              <a:rPr lang="hu-HU" sz="2200" i="1" kern="100" dirty="0">
                <a:latin typeface="+mj-lt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hu-HU" sz="2200" kern="100" dirty="0"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  <a:r>
              <a:rPr lang="hu-HU" sz="22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Figyelmen kívül hagyták 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 múltat, Pl.</a:t>
            </a:r>
            <a:r>
              <a:rPr lang="hu-HU" sz="22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2200" u="sng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Prokopiosz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alig találunk utalást az ókori istenekre.  </a:t>
            </a:r>
            <a:r>
              <a:rPr lang="hu-HU" sz="2200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Kivétel, Róma gótok ostroma Janus templomának: nem helyesli, de nem is ítéli el egyértelműen.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2. P</a:t>
            </a:r>
            <a:r>
              <a:rPr lang="hu-HU" sz="22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ogány istenek jelentőségének csökkentése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hu-HU" sz="2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Malalasz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hu-HU" sz="2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euhemerizmus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: a mítoszok szereplőit eredetileg történelmi személyeknek tekinti.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3. A </a:t>
            </a:r>
            <a:r>
              <a:rPr lang="hu-HU" sz="22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pogány istenek valójában démonok 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voltak.</a:t>
            </a:r>
            <a:r>
              <a:rPr lang="hu-HU" sz="22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2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Malalasz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is osztja a nézetet, hogy </a:t>
            </a:r>
            <a:r>
              <a:rPr lang="hu-HU" sz="2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Justinianus</a:t>
            </a:r>
            <a:r>
              <a:rPr lang="hu-HU" sz="2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-féle törvénykönyv „hellén tévedés” az ókori vallást  </a:t>
            </a:r>
          </a:p>
        </p:txBody>
      </p:sp>
      <p:pic>
        <p:nvPicPr>
          <p:cNvPr id="4" name="Kép 3" descr="A képen Tárgyi lelet, szobor, Mellszobor, Vésé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A791CBA7-047B-6FB2-1576-F5409AEEAD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37" y="676357"/>
            <a:ext cx="1446850" cy="217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80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1EF1DBAA-3E99-A23C-ED3F-82CE24B6DB1C}"/>
              </a:ext>
            </a:extLst>
          </p:cNvPr>
          <p:cNvSpPr txBox="1"/>
          <p:nvPr/>
        </p:nvSpPr>
        <p:spPr>
          <a:xfrm>
            <a:off x="847791" y="730752"/>
            <a:ext cx="10539167" cy="4768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  <a:buNone/>
            </a:pPr>
            <a:r>
              <a:rPr lang="hu-HU" sz="24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Iordanes</a:t>
            </a:r>
            <a:r>
              <a:rPr lang="hu-HU" sz="2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és a gótok vallási múltjának ábrázolása</a:t>
            </a:r>
            <a:r>
              <a:rPr lang="hu-HU" sz="24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2628900" lvl="5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Zavar: soha meg nem tért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ariánus 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gótok</a:t>
            </a:r>
          </a:p>
          <a:p>
            <a:pPr marL="2628900" lvl="5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Ellentmondás: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Mars</a:t>
            </a:r>
            <a:r>
              <a:rPr lang="hu-HU" sz="2200" b="1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22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csak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mesében isten, de a gótok között született. </a:t>
            </a:r>
          </a:p>
          <a:p>
            <a:pPr marL="2628900" lvl="5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Ö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sszefűzi a </a:t>
            </a:r>
            <a:r>
              <a:rPr lang="hu-HU" sz="22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geták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történetét a gótokéval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klasszikus római múlt</a:t>
            </a:r>
          </a:p>
          <a:p>
            <a:pPr marL="2628900" lvl="5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Elítéli az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emberáldozatot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de mély vallásosság jele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gót király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boszorkányokat száműz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a nőket aztán démonok vették magukhoz, és így született meg a hunok népe</a:t>
            </a:r>
            <a:r>
              <a:rPr lang="hu-HU" sz="2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hu-HU" sz="22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vallásváltást 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/ </a:t>
            </a:r>
            <a:r>
              <a:rPr lang="hu-HU" sz="2200" kern="100" dirty="0" err="1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hu-HU" sz="22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lhatárolódás</a:t>
            </a:r>
            <a:r>
              <a:rPr lang="hu-HU" sz="22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</a:t>
            </a: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boszorkányságtól 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2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hunok eredetmagyarázataként is szolgál: a hunok a gótok „elfajzott” oldalág, de elnyom</a:t>
            </a:r>
            <a:endParaRPr lang="hu-HU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Kép 3" descr="A képen művészet, múzeum, mitológia, személy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3CFF2A62-E234-7F16-53FD-CA7981A45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94" y="661767"/>
            <a:ext cx="2119029" cy="326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57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E8A7F2BB-2E00-3597-0708-BC0BD9A9AD0C}"/>
              </a:ext>
            </a:extLst>
          </p:cNvPr>
          <p:cNvSpPr txBox="1"/>
          <p:nvPr/>
        </p:nvSpPr>
        <p:spPr>
          <a:xfrm>
            <a:off x="811655" y="628874"/>
            <a:ext cx="10548593" cy="4931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Tours-i Gergely pogánysághoz való viszonyát és </a:t>
            </a:r>
            <a:r>
              <a:rPr lang="hu-HU" sz="24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Clovis</a:t>
            </a:r>
            <a:r>
              <a:rPr lang="hu-HU" sz="2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keresztelkedésének története</a:t>
            </a:r>
            <a:endParaRPr lang="hu-HU" sz="2000" kern="100" dirty="0"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0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riánus jobban zavarja mint a pogányság látszólag</a:t>
            </a:r>
            <a:endParaRPr lang="hu-HU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0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Clovis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megkeresztelkedés </a:t>
            </a:r>
            <a:r>
              <a:rPr lang="hu-HU" sz="2000" i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„Hajtsd meg szelíden a nyakad, </a:t>
            </a:r>
            <a:r>
              <a:rPr lang="hu-HU" sz="2000" i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szigamber</a:t>
            </a:r>
            <a:r>
              <a:rPr lang="hu-HU" sz="2000" i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; imádd azt, amit elégettél, és égesd el azt, amit imádtál.”</a:t>
            </a:r>
            <a:r>
              <a:rPr lang="hu-HU" sz="2000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Új értelmezés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vegye le a pogány nyakékét nem metaforikus, hanem szó szerinti utasítás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Hitelességi kérdés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Clovis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valóban pogány volt-e/ariánus / korábbi kapcsolat a kereszténységgel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Clovis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alakját Konstantin császárról/ manipulált kronológia, katonai sikereit a megtérése után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Pogányként tér meg, és uralkodásának a közepén kerüljön sor a keresztelésre.</a:t>
            </a:r>
            <a:endParaRPr lang="hu-HU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Kutatói </a:t>
            </a:r>
            <a:r>
              <a:rPr lang="hu-HU" sz="20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gyetértés: jelenet erősen eltorzított, történeti hitelesség kérdéses.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Cél: </a:t>
            </a:r>
            <a:r>
              <a:rPr lang="hu-HU" sz="20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Clovis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keresztelését a frank uralom alapító pillanata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új legitimációt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adott.</a:t>
            </a:r>
            <a:endParaRPr lang="hu-HU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143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0EF97705-4863-0997-2141-6F0C7C2B80D0}"/>
              </a:ext>
            </a:extLst>
          </p:cNvPr>
          <p:cNvSpPr txBox="1"/>
          <p:nvPr/>
        </p:nvSpPr>
        <p:spPr>
          <a:xfrm>
            <a:off x="3048247" y="630923"/>
            <a:ext cx="8127753" cy="5040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 volt a történetírók hozzáállása azokhoz, akik a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kereszténység államvallássá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válása után is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megtartották pogány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hiedelmeiket Bizáncban?</a:t>
            </a:r>
            <a:endParaRPr lang="hu-HU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 Pogányokon </a:t>
            </a:r>
            <a:r>
              <a:rPr lang="hu-HU" sz="2000" b="1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belül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„hellént” megkülönböztették „barbároktól”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0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Malalasz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„barbárok” akik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Konstantin császár látomása után harcol,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valószínűleg több eseményt összezavar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 A „hellénekhez” való viszony: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0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Agathias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 </a:t>
            </a:r>
            <a:r>
              <a:rPr lang="hu-HU" sz="20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Justinianus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császár 529-ben </a:t>
            </a:r>
            <a:r>
              <a:rPr lang="hu-HU" sz="20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bezáratta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az athéni filozófiai iskolát</a:t>
            </a:r>
            <a:r>
              <a:rPr lang="hu-HU" sz="2000" b="1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menedéket kértek a perzsa királytól 532-ben visszatértek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békeszerződés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biztosította számukra a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vallásszabadságot?!?!</a:t>
            </a:r>
            <a:r>
              <a:rPr lang="hu-HU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nem hitüket bírálja, hanem a </a:t>
            </a:r>
            <a:r>
              <a:rPr lang="hu-HU" sz="20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naivitast</a:t>
            </a:r>
            <a:r>
              <a:rPr lang="hu-HU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 </a:t>
            </a:r>
            <a:r>
              <a:rPr lang="hu-HU" sz="20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zoroasztrianizmus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„hamis vallás”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3. </a:t>
            </a:r>
            <a:r>
              <a:rPr lang="hu-HU" sz="20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Prokopiosz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20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abaszgok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„mindenben megváltoztak”, és „civilizáltabb életmód”</a:t>
            </a:r>
            <a:endParaRPr lang="hu-HU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hu-HU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Kép 6" descr="A képen ruházat, személy, rajz, festmény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A7A47546-22CB-ED43-AFF6-A53EB7B780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694651"/>
            <a:ext cx="2337047" cy="245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870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0222E1D3-2AEF-FB10-ECD1-D5E74B49F9B6}"/>
              </a:ext>
            </a:extLst>
          </p:cNvPr>
          <p:cNvSpPr txBox="1"/>
          <p:nvPr/>
        </p:nvSpPr>
        <p:spPr>
          <a:xfrm>
            <a:off x="755483" y="715617"/>
            <a:ext cx="1070444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Zárógondolatok</a:t>
            </a:r>
          </a:p>
          <a:p>
            <a:r>
              <a:rPr lang="hu-HU" sz="20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Ez a tanulmány azt vizsgálja, hogyan használták a vallást a 6. századi történetírók mint eszközt saját közösségük identitásának kialakítására és megerősítésére</a:t>
            </a:r>
            <a:endParaRPr lang="hu-HU" sz="20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hu-H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Egyetlen forráscsoport , egy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értelmiségi csoportot</a:t>
            </a:r>
            <a:endParaRPr lang="hu-H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/>
              <a:t>Ezek az eszközök szorosan kapcsolódtak a szerzők </a:t>
            </a:r>
            <a:r>
              <a:rPr lang="hu-HU" sz="2000" b="1" dirty="0"/>
              <a:t>személyes meggyőződéséhez</a:t>
            </a:r>
            <a:r>
              <a:rPr lang="hu-HU" sz="2000" dirty="0"/>
              <a:t>, történetírói céljaihoz és kulturális környezetéhez,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b="1" dirty="0"/>
              <a:t>Keresztény, de árnyalt módon</a:t>
            </a:r>
            <a:r>
              <a:rPr lang="hu-HU" sz="2000" dirty="0"/>
              <a:t>, egyéni szándékaik és műfaji konvencióik szerint használták</a:t>
            </a:r>
            <a:r>
              <a:rPr lang="hu-HU" sz="20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kern="1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allási </a:t>
            </a:r>
            <a:r>
              <a:rPr lang="hu-HU" sz="20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torzító szemüveg nem minden esetben </a:t>
            </a:r>
            <a:r>
              <a:rPr lang="hu-HU" sz="20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működik ugyanúgy </a:t>
            </a:r>
            <a:endParaRPr lang="hu-HU" dirty="0"/>
          </a:p>
          <a:p>
            <a:endParaRPr lang="hu-HU" dirty="0"/>
          </a:p>
          <a:p>
            <a:r>
              <a:rPr lang="hu-HU" dirty="0"/>
              <a:t>1. </a:t>
            </a:r>
            <a:r>
              <a:rPr lang="hu-HU" b="1" dirty="0"/>
              <a:t>Kereszténység mint önazonosság alapja</a:t>
            </a:r>
            <a:r>
              <a:rPr lang="hu-HU" dirty="0"/>
              <a:t>: Tours-i Gergely katolikus hitvallás hitmegerősítés, elkülönítés</a:t>
            </a:r>
          </a:p>
          <a:p>
            <a:pPr>
              <a:buNone/>
            </a:pPr>
            <a:r>
              <a:rPr lang="hu-HU" dirty="0"/>
              <a:t>2. </a:t>
            </a:r>
            <a:r>
              <a:rPr lang="hu-HU" b="1" dirty="0"/>
              <a:t>Az „én” és a „másik” </a:t>
            </a:r>
            <a:r>
              <a:rPr lang="hu-HU" b="1" dirty="0" err="1"/>
              <a:t>ellentéte</a:t>
            </a:r>
            <a:r>
              <a:rPr lang="hu-HU" b="1" dirty="0"/>
              <a:t>:  </a:t>
            </a:r>
            <a:r>
              <a:rPr lang="hu-HU" dirty="0" err="1"/>
              <a:t>Malalas</a:t>
            </a:r>
            <a:r>
              <a:rPr lang="hu-HU" dirty="0"/>
              <a:t>/</a:t>
            </a:r>
            <a:r>
              <a:rPr lang="hu-HU" dirty="0" err="1"/>
              <a:t>Hüpateia</a:t>
            </a:r>
            <a:r>
              <a:rPr lang="hu-HU" dirty="0"/>
              <a:t>: A „másik” identitásával szemben nem elutasító, de hierarchikus</a:t>
            </a:r>
          </a:p>
          <a:p>
            <a:pPr>
              <a:buNone/>
            </a:pPr>
            <a:r>
              <a:rPr lang="hu-HU" b="1" dirty="0"/>
              <a:t>3. A múlt keresztény értelmezése: </a:t>
            </a:r>
            <a:r>
              <a:rPr lang="hu-HU" dirty="0" err="1"/>
              <a:t>Malalas</a:t>
            </a:r>
            <a:r>
              <a:rPr lang="hu-HU" dirty="0"/>
              <a:t>, pogány elemeket keresztény keretbe helyezni, </a:t>
            </a:r>
            <a:r>
              <a:rPr lang="hu-HU" dirty="0" err="1"/>
              <a:t>euhemerizmus</a:t>
            </a:r>
            <a:endParaRPr lang="hu-HU" dirty="0"/>
          </a:p>
          <a:p>
            <a:pPr>
              <a:buNone/>
            </a:pPr>
            <a:r>
              <a:rPr lang="hu-HU" b="1" dirty="0"/>
              <a:t>4. Mitikus eredetek és csodák:</a:t>
            </a:r>
            <a:r>
              <a:rPr lang="hu-HU" dirty="0"/>
              <a:t>  Közösségek kiválasztottságának és isteni jóváhagyásának bizonyítására (pl. </a:t>
            </a:r>
            <a:r>
              <a:rPr lang="hu-HU" dirty="0" err="1"/>
              <a:t>Procopius</a:t>
            </a:r>
            <a:r>
              <a:rPr lang="hu-HU" dirty="0"/>
              <a:t> írásaiban Róma falait Szent Péter védi meg).</a:t>
            </a:r>
          </a:p>
          <a:p>
            <a:pPr>
              <a:buNone/>
            </a:pPr>
            <a:r>
              <a:rPr lang="hu-HU" b="1" dirty="0"/>
              <a:t>5. Identitás a történelmi narratíván keresztül: </a:t>
            </a:r>
            <a:r>
              <a:rPr lang="hu-HU" dirty="0"/>
              <a:t>Királyok próféták (Tours-i Gergely), (</a:t>
            </a:r>
            <a:r>
              <a:rPr lang="hu-HU" dirty="0" err="1"/>
              <a:t>Iordanes</a:t>
            </a:r>
            <a:r>
              <a:rPr lang="hu-HU" dirty="0"/>
              <a:t> a gótokkal </a:t>
            </a:r>
            <a:r>
              <a:rPr lang="hu-HU" dirty="0" err="1"/>
              <a:t>rómanizál</a:t>
            </a:r>
            <a:r>
              <a:rPr lang="hu-HU" dirty="0"/>
              <a:t>)</a:t>
            </a:r>
          </a:p>
          <a:p>
            <a:pPr>
              <a:buNone/>
            </a:pPr>
            <a:r>
              <a:rPr lang="hu-HU" b="1" dirty="0"/>
              <a:t>6. Kultúra és vallás összeegyeztetése:</a:t>
            </a:r>
            <a:r>
              <a:rPr lang="hu-HU" dirty="0"/>
              <a:t>  </a:t>
            </a:r>
            <a:r>
              <a:rPr lang="hu-HU" dirty="0" err="1"/>
              <a:t>Agathias</a:t>
            </a:r>
            <a:r>
              <a:rPr lang="hu-HU" dirty="0"/>
              <a:t> keresztény nem pogány hellenisztikus értékeket próbáltak megőrizni</a:t>
            </a:r>
          </a:p>
          <a:p>
            <a:pPr>
              <a:buNone/>
            </a:pPr>
            <a:r>
              <a:rPr lang="hu-HU" b="1" dirty="0"/>
              <a:t>7. Kereszténység mint civilizáció:</a:t>
            </a:r>
            <a:r>
              <a:rPr lang="hu-HU" dirty="0"/>
              <a:t>  </a:t>
            </a:r>
            <a:r>
              <a:rPr lang="hu-HU" dirty="0" err="1"/>
              <a:t>Procopius</a:t>
            </a:r>
            <a:r>
              <a:rPr lang="hu-HU" dirty="0"/>
              <a:t> kereszténység szabadság és civilizáció </a:t>
            </a:r>
            <a:r>
              <a:rPr lang="hu-HU" dirty="0" err="1"/>
              <a:t>abaszgok</a:t>
            </a:r>
            <a:r>
              <a:rPr lang="hu-HU" dirty="0"/>
              <a:t> megtérése</a:t>
            </a:r>
          </a:p>
        </p:txBody>
      </p:sp>
    </p:spTree>
    <p:extLst>
      <p:ext uri="{BB962C8B-B14F-4D97-AF65-F5344CB8AC3E}">
        <p14:creationId xmlns:p14="http://schemas.microsoft.com/office/powerpoint/2010/main" val="1752381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A22320-A15E-5B3C-7FA8-2030006E32E4}"/>
              </a:ext>
            </a:extLst>
          </p:cNvPr>
          <p:cNvSpPr txBox="1">
            <a:spLocks/>
          </p:cNvSpPr>
          <p:nvPr/>
        </p:nvSpPr>
        <p:spPr>
          <a:xfrm>
            <a:off x="1295402" y="530267"/>
            <a:ext cx="9601196" cy="506053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dirty="0"/>
              <a:t>Felhasznált irodalom</a:t>
            </a:r>
            <a:endParaRPr lang="hu-HU" sz="1600" dirty="0"/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81EE57DC-4568-D098-00AF-10E29667FD84}"/>
              </a:ext>
            </a:extLst>
          </p:cNvPr>
          <p:cNvSpPr txBox="1">
            <a:spLocks/>
          </p:cNvSpPr>
          <p:nvPr/>
        </p:nvSpPr>
        <p:spPr>
          <a:xfrm>
            <a:off x="396240" y="1036320"/>
            <a:ext cx="11165840" cy="4935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hu-HU" sz="1800" i="1" dirty="0"/>
              <a:t>*</a:t>
            </a:r>
            <a:r>
              <a:rPr lang="hu-HU" sz="1800" i="1" dirty="0" err="1"/>
              <a:t>Ecaterina</a:t>
            </a:r>
            <a:r>
              <a:rPr lang="hu-HU" sz="1800" i="1" dirty="0"/>
              <a:t> </a:t>
            </a:r>
            <a:r>
              <a:rPr lang="hu-HU" sz="1800" i="1" dirty="0" err="1"/>
              <a:t>Lung</a:t>
            </a:r>
            <a:r>
              <a:rPr lang="hu-HU" sz="1800" i="1" dirty="0"/>
              <a:t>:</a:t>
            </a:r>
            <a:r>
              <a:rPr lang="hu-HU" sz="1800" dirty="0"/>
              <a:t> A vallási identitás a 6. századi történetírók és krónikások szemszögéből. In: Pogányok és keresztények a Késő Római Birodalomban – Új bizonyíték, új megközelítés (4-8. százat). Szerkesztő: </a:t>
            </a:r>
            <a:r>
              <a:rPr lang="en-US" sz="1800" dirty="0"/>
              <a:t>Marianne Sághy and Edward M. Schoolman</a:t>
            </a:r>
            <a:r>
              <a:rPr lang="hu-HU" sz="1800" dirty="0"/>
              <a:t>, Közép-Európai Egyetem, Budapest, 2017.</a:t>
            </a:r>
          </a:p>
          <a:p>
            <a:pPr marL="457200" lvl="1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hu-HU" sz="1800" i="1" dirty="0"/>
              <a:t>*</a:t>
            </a:r>
            <a:r>
              <a:rPr lang="en-US" sz="1800" i="1" dirty="0"/>
              <a:t>Jerome </a:t>
            </a:r>
            <a:r>
              <a:rPr lang="en-US" sz="1800" i="1" dirty="0" err="1"/>
              <a:t>Lagouanere</a:t>
            </a:r>
            <a:r>
              <a:rPr lang="hu-HU" sz="1800" i="1" dirty="0"/>
              <a:t>:</a:t>
            </a:r>
            <a:r>
              <a:rPr lang="en-US" sz="1800" dirty="0"/>
              <a:t> </a:t>
            </a:r>
            <a:r>
              <a:rPr lang="hu-HU" sz="1800" dirty="0"/>
              <a:t>A pogányság fogalmának használata és jelentése Szent Ágoston műveiben. In: Pogányok és keresztények a Késő Római Birodalomban – Új bizonyíték, új megközelítés (4-8. százat). Szerkesztő: </a:t>
            </a:r>
            <a:r>
              <a:rPr lang="en-US" sz="1800" dirty="0"/>
              <a:t>Marianne Sághy and Edward M. Schoolman</a:t>
            </a:r>
            <a:r>
              <a:rPr lang="hu-HU" sz="1800" dirty="0"/>
              <a:t>, Közép-Európai Egyetem, Budapest, 2017.</a:t>
            </a:r>
          </a:p>
          <a:p>
            <a:pPr marL="457200" lvl="1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hu-HU" sz="1800" i="1" dirty="0"/>
              <a:t>*</a:t>
            </a:r>
            <a:r>
              <a:rPr lang="en-US" sz="1800" i="1" dirty="0"/>
              <a:t>Ian Wood</a:t>
            </a:r>
            <a:r>
              <a:rPr lang="hu-HU" sz="1800" i="1" dirty="0"/>
              <a:t>: </a:t>
            </a:r>
            <a:r>
              <a:rPr lang="en-US" sz="1800" dirty="0"/>
              <a:t>Barbarians, Historians and </a:t>
            </a:r>
            <a:r>
              <a:rPr lang="en-US" sz="1800" dirty="0" err="1"/>
              <a:t>th</a:t>
            </a:r>
            <a:r>
              <a:rPr lang="hu-HU" sz="1800" dirty="0"/>
              <a:t>e</a:t>
            </a:r>
            <a:r>
              <a:rPr lang="en-US" sz="1800" dirty="0"/>
              <a:t> Construction of</a:t>
            </a:r>
            <a:r>
              <a:rPr lang="hu-HU" sz="1800" dirty="0"/>
              <a:t> </a:t>
            </a:r>
            <a:r>
              <a:rPr lang="en-US" sz="1800" dirty="0"/>
              <a:t>National Id</a:t>
            </a:r>
            <a:r>
              <a:rPr lang="hu-HU" sz="1800" dirty="0"/>
              <a:t>e</a:t>
            </a:r>
            <a:r>
              <a:rPr lang="en-US" sz="1800" dirty="0" err="1"/>
              <a:t>nti</a:t>
            </a:r>
            <a:r>
              <a:rPr lang="hu-HU" sz="1800" dirty="0"/>
              <a:t>t</a:t>
            </a:r>
            <a:r>
              <a:rPr lang="en-US" sz="1800" dirty="0"/>
              <a:t>y</a:t>
            </a:r>
            <a:r>
              <a:rPr lang="hu-HU" sz="1800" dirty="0"/>
              <a:t>, </a:t>
            </a:r>
            <a:r>
              <a:rPr lang="en-US" sz="1800" dirty="0"/>
              <a:t>]</a:t>
            </a:r>
            <a:r>
              <a:rPr lang="en-US" sz="1800" dirty="0" err="1"/>
              <a:t>ourna</a:t>
            </a:r>
            <a:r>
              <a:rPr lang="hu-HU" sz="1800" dirty="0"/>
              <a:t>l</a:t>
            </a:r>
            <a:r>
              <a:rPr lang="en-US" sz="1800" dirty="0"/>
              <a:t> of Late Antiquity, nr. 1,</a:t>
            </a:r>
            <a:r>
              <a:rPr lang="hu-HU" sz="1800" dirty="0"/>
              <a:t>1, 2008.</a:t>
            </a:r>
          </a:p>
          <a:p>
            <a:pPr marL="457200" lvl="1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hu-HU" sz="1800" i="1" dirty="0"/>
              <a:t>*Máté-Tóth András:</a:t>
            </a:r>
            <a:r>
              <a:rPr lang="hu-HU" sz="1800" dirty="0"/>
              <a:t> Vallási identitásfaktorok. In: A szociológia szemüvegén keresztül : tanulmányok </a:t>
            </a:r>
            <a:r>
              <a:rPr lang="hu-HU" sz="1800" dirty="0" err="1"/>
              <a:t>Feleky</a:t>
            </a:r>
            <a:r>
              <a:rPr lang="hu-HU" sz="1800" dirty="0"/>
              <a:t> Gábor 60. születésnapjára, 2012. pp. 206-216.</a:t>
            </a:r>
          </a:p>
          <a:p>
            <a:pPr marL="457200" lvl="1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hu-HU" sz="1800" dirty="0">
                <a:ln w="3175" cmpd="sng">
                  <a:noFill/>
                </a:ln>
                <a:ea typeface="+mj-ea"/>
                <a:cs typeface="+mj-cs"/>
              </a:rPr>
              <a:t>*</a:t>
            </a:r>
            <a:r>
              <a:rPr lang="en-US" sz="1800" dirty="0">
                <a:ln w="3175" cmpd="sng">
                  <a:noFill/>
                </a:ln>
                <a:ea typeface="+mj-ea"/>
                <a:cs typeface="+mj-cs"/>
              </a:rPr>
              <a:t>www.britannica.com/biography/Procopius-Byzantine-historian,</a:t>
            </a:r>
            <a:r>
              <a:rPr lang="hu-HU" sz="1800" dirty="0">
                <a:ln w="3175" cmpd="sng">
                  <a:noFill/>
                </a:ln>
                <a:ea typeface="+mj-ea"/>
                <a:cs typeface="+mj-cs"/>
              </a:rPr>
              <a:t>/</a:t>
            </a:r>
            <a:r>
              <a:rPr lang="en-US" sz="1800" dirty="0">
                <a:ln w="3175" cmpd="sng">
                  <a:noFill/>
                </a:ln>
                <a:ea typeface="+mj-ea"/>
                <a:cs typeface="+mj-cs"/>
              </a:rPr>
              <a:t>Agathias</a:t>
            </a:r>
            <a:r>
              <a:rPr lang="hu-HU" sz="1800" dirty="0">
                <a:ln w="3175" cmpd="sng">
                  <a:noFill/>
                </a:ln>
                <a:ea typeface="+mj-ea"/>
                <a:cs typeface="+mj-cs"/>
              </a:rPr>
              <a:t>/</a:t>
            </a:r>
            <a:r>
              <a:rPr lang="en-US" sz="1800" dirty="0">
                <a:ln w="3175" cmpd="sng">
                  <a:noFill/>
                </a:ln>
                <a:ea typeface="+mj-ea"/>
                <a:cs typeface="+mj-cs"/>
              </a:rPr>
              <a:t> John-</a:t>
            </a:r>
            <a:r>
              <a:rPr lang="en-US" sz="1800" dirty="0" err="1">
                <a:ln w="3175" cmpd="sng">
                  <a:noFill/>
                </a:ln>
                <a:ea typeface="+mj-ea"/>
                <a:cs typeface="+mj-cs"/>
              </a:rPr>
              <a:t>Malalas</a:t>
            </a:r>
            <a:r>
              <a:rPr lang="en-US" sz="1800" dirty="0">
                <a:ln w="3175" cmpd="sng">
                  <a:noFill/>
                </a:ln>
                <a:ea typeface="+mj-ea"/>
                <a:cs typeface="+mj-cs"/>
              </a:rPr>
              <a:t>/Saint-Gregory-of-Tours/Jordanes</a:t>
            </a:r>
          </a:p>
          <a:p>
            <a:endParaRPr lang="hu-HU" dirty="0"/>
          </a:p>
          <a:p>
            <a:pPr marL="457200" lvl="1" indent="0">
              <a:lnSpc>
                <a:spcPct val="150000"/>
              </a:lnSpc>
              <a:spcBef>
                <a:spcPct val="0"/>
              </a:spcBef>
              <a:buNone/>
            </a:pPr>
            <a:endParaRPr lang="hu-HU" sz="1800" dirty="0"/>
          </a:p>
          <a:p>
            <a:pPr algn="just">
              <a:lnSpc>
                <a:spcPct val="150000"/>
              </a:lnSpc>
            </a:pPr>
            <a:endParaRPr lang="hu-HU" sz="18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hu-HU" sz="18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Font typeface="Arial"/>
              <a:buNone/>
            </a:pPr>
            <a:endParaRPr lang="hu-HU" sz="18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24160925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kus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u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u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5391</TotalTime>
  <Words>1987</Words>
  <Application>Microsoft Office PowerPoint</Application>
  <PresentationFormat>Szélesvásznú</PresentationFormat>
  <Paragraphs>181</Paragraphs>
  <Slides>17</Slides>
  <Notes>17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2" baseType="lpstr">
      <vt:lpstr>Aptos</vt:lpstr>
      <vt:lpstr>Arial</vt:lpstr>
      <vt:lpstr>Calibri</vt:lpstr>
      <vt:lpstr>Garamond</vt:lpstr>
      <vt:lpstr>Organikus</vt:lpstr>
      <vt:lpstr>A vallási identitás a 6. századi történetírók és krónikások szemszögéből  Ecaterina Lung tanulmánya alapján   </vt:lpstr>
      <vt:lpstr>PowerPoint-bemutató</vt:lpstr>
      <vt:lpstr>PowerPoint-bemutató</vt:lpstr>
      <vt:lpstr>  Vallási identitás – Önmeghatározás a valláson keresztül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Farkas Gábor</dc:creator>
  <cp:lastModifiedBy>Zoltan Lichtneckert</cp:lastModifiedBy>
  <cp:revision>259</cp:revision>
  <cp:lastPrinted>2025-04-04T09:37:13Z</cp:lastPrinted>
  <dcterms:created xsi:type="dcterms:W3CDTF">2023-11-06T17:20:09Z</dcterms:created>
  <dcterms:modified xsi:type="dcterms:W3CDTF">2025-04-04T12:02:59Z</dcterms:modified>
</cp:coreProperties>
</file>