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6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www.antikvarium.hu%2Fkonyv%2Fapuleius-az-aranyszamar-689816-0&amp;psig=AOvVaw3QB36RiBPtmpZ4CpUx3ZeZ&amp;ust=1743618592731000&amp;source=images&amp;cd=vfe&amp;opi=89978449&amp;ved=0CBQQjRxqFwoTCICbrsy7t4wDFQAAAAAdAAAAABAE" TargetMode="External"/><Relationship Id="rId2" Type="http://schemas.openxmlformats.org/officeDocument/2006/relationships/hyperlink" Target="https://www.google.com/url?sa=i&amp;url=https%3A%2F%2Fen.wikipedia.org%2Fwiki%2FApuleius&amp;psig=AOvVaw0umdIibr38X7dfNLNY7oMO&amp;ust=1743618537815000&amp;source=images&amp;cd=vfe&amp;opi=89978449&amp;ved=0CBQQjRxqFwoTCPiKp7C7t4wDFQAAAAAdAAAAABA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url?sa=i&amp;url=https%3A%2F%2Fmek.oszk.hu%2F22900%2F22921%2F22921.pdf&amp;psig=AOvVaw04nwGLRLPhKm1uJrYAEvrZ&amp;ust=1743619356841000&amp;source=images&amp;cd=vfe&amp;opi=89978449&amp;ved=0CBQQjRxqFwoTCPC1tbW-t4wDFQAAAAAdAAAAABAI" TargetMode="External"/><Relationship Id="rId4" Type="http://schemas.openxmlformats.org/officeDocument/2006/relationships/hyperlink" Target="https://www.google.com/url?sa=i&amp;url=https%3A%2F%2Fhu.wikipedia.org%2Fwiki%2FPsz%25C3%25BCkh%25C3%25A9&amp;psig=AOvVaw3qveIxBurvOnAYayS_ASl9&amp;ust=1743618948609000&amp;source=images&amp;cd=vfe&amp;opi=89978449&amp;ved=0CBQQjRxqFwoTCPC8hd2_t4wDFQAAAAAdAAAAABA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23935" y="2835858"/>
            <a:ext cx="8361229" cy="2098226"/>
          </a:xfrm>
        </p:spPr>
        <p:txBody>
          <a:bodyPr/>
          <a:lstStyle/>
          <a:p>
            <a:r>
              <a:rPr lang="hu-HU" b="1" dirty="0"/>
              <a:t>Lucius Apuleius: Amor és Psyche</a:t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33739" y="5477508"/>
            <a:ext cx="6831673" cy="1086237"/>
          </a:xfrm>
        </p:spPr>
        <p:txBody>
          <a:bodyPr/>
          <a:lstStyle/>
          <a:p>
            <a:r>
              <a:rPr lang="hu-HU" dirty="0"/>
              <a:t>Készítette: Czérna Kornélia</a:t>
            </a:r>
          </a:p>
        </p:txBody>
      </p:sp>
    </p:spTree>
    <p:extLst>
      <p:ext uri="{BB962C8B-B14F-4D97-AF65-F5344CB8AC3E}">
        <p14:creationId xmlns:p14="http://schemas.microsoft.com/office/powerpoint/2010/main" val="26156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Lucius Apuleius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45726" y="1729514"/>
            <a:ext cx="5270269" cy="3581400"/>
          </a:xfrm>
        </p:spPr>
        <p:txBody>
          <a:bodyPr>
            <a:normAutofit/>
          </a:bodyPr>
          <a:lstStyle/>
          <a:p>
            <a:r>
              <a:rPr lang="hu-HU" dirty="0"/>
              <a:t>Észak-Afrika  </a:t>
            </a:r>
          </a:p>
          <a:p>
            <a:r>
              <a:rPr lang="hu-HU" dirty="0"/>
              <a:t>Kr. u. 125 ~</a:t>
            </a:r>
          </a:p>
          <a:p>
            <a:r>
              <a:rPr lang="hu-HU" dirty="0"/>
              <a:t>Kr. u. 180 ~</a:t>
            </a:r>
          </a:p>
          <a:p>
            <a:pPr lvl="0"/>
            <a:r>
              <a:rPr lang="hu-HU" dirty="0"/>
              <a:t>Athénban tanult (filozófia, zene, irodalom) </a:t>
            </a:r>
          </a:p>
          <a:p>
            <a:pPr lvl="0"/>
            <a:r>
              <a:rPr lang="hu-HU" dirty="0"/>
              <a:t>Egyiptom, Hellász, Perzsia 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dirty="0"/>
              <a:t> Karthágó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1026" name="Picture 2" descr="Apuleius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121" y="1428750"/>
            <a:ext cx="5558956" cy="418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46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55376" y="548642"/>
            <a:ext cx="6126479" cy="8645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3200" dirty="0"/>
              <a:t>fő műve: Az aranyszamár</a:t>
            </a:r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pPr marL="0" lvl="0" indent="0">
              <a:buNone/>
            </a:pPr>
            <a:endParaRPr lang="hu-HU" sz="3200" dirty="0"/>
          </a:p>
          <a:p>
            <a:endParaRPr lang="hu-HU" dirty="0"/>
          </a:p>
        </p:txBody>
      </p:sp>
      <p:pic>
        <p:nvPicPr>
          <p:cNvPr id="2050" name="Picture 2" descr="Apuleius: Az aranyszamár (Franklin Könyvkiadó) - antikvarium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86" y="122069"/>
            <a:ext cx="2921700" cy="3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1410393" y="523389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endParaRPr lang="hu-H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leghíresebb novellája: Amor és Psyche </a:t>
            </a:r>
          </a:p>
        </p:txBody>
      </p:sp>
      <p:pic>
        <p:nvPicPr>
          <p:cNvPr id="2052" name="Picture 4" descr="Apuleius: Amor és Psyche | antikvár | bookli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" r="2985" b="4424"/>
          <a:stretch/>
        </p:blipFill>
        <p:spPr bwMode="auto">
          <a:xfrm>
            <a:off x="8348133" y="2290971"/>
            <a:ext cx="3073400" cy="406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műről</a:t>
            </a:r>
          </a:p>
        </p:txBody>
      </p:sp>
    </p:spTree>
    <p:extLst>
      <p:ext uri="{BB962C8B-B14F-4D97-AF65-F5344CB8AC3E}">
        <p14:creationId xmlns:p14="http://schemas.microsoft.com/office/powerpoint/2010/main" val="13576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169324" y="1072341"/>
            <a:ext cx="55806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Aptos"/>
              <a:buChar char="-"/>
            </a:pP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42 oldal – 8 fejezet</a:t>
            </a:r>
          </a:p>
          <a:p>
            <a:pPr marL="342900" lvl="0" indent="-342900">
              <a:spcAft>
                <a:spcPts val="0"/>
              </a:spcAft>
              <a:buFont typeface="Aptos"/>
              <a:buChar char="-"/>
            </a:pP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népi hagyomány</a:t>
            </a:r>
          </a:p>
          <a:p>
            <a:pPr marL="342900" lvl="0" indent="-342900">
              <a:spcAft>
                <a:spcPts val="0"/>
              </a:spcAft>
              <a:buFont typeface="Aptos"/>
              <a:buChar char="-"/>
            </a:pP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mitológia, mitikus elemek – mese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u-HU" kern="100" dirty="0">
                <a:solidFill>
                  <a:srgbClr val="FF0000"/>
                </a:solidFill>
                <a:latin typeface="Aptos"/>
                <a:ea typeface="Aptos"/>
                <a:cs typeface="Times New Roman" panose="02020603050405020304" pitchFamily="18" charset="0"/>
              </a:rPr>
              <a:t>3</a:t>
            </a: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 királylány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legfiatalabb – legszebb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próbatételek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a rosszakarók elbuknak, főhőseink elnyerik jutalmukat – szerelem kiteljesedése</a:t>
            </a:r>
          </a:p>
          <a:p>
            <a:pPr marL="342900" lvl="0" indent="-342900">
              <a:spcAft>
                <a:spcPts val="0"/>
              </a:spcAft>
              <a:buFont typeface="Aptos"/>
              <a:buChar char="-"/>
            </a:pPr>
            <a:r>
              <a:rPr lang="hu-HU" i="1" kern="100" dirty="0" err="1">
                <a:latin typeface="Aptos"/>
                <a:ea typeface="Aptos"/>
                <a:cs typeface="Times New Roman" panose="02020603050405020304" pitchFamily="18" charset="0"/>
              </a:rPr>
              <a:t>Metamorphoseon</a:t>
            </a:r>
            <a:r>
              <a:rPr lang="hu-HU" i="1" kern="100" dirty="0"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hu-HU" i="1" kern="100" dirty="0" err="1">
                <a:latin typeface="Aptos"/>
                <a:ea typeface="Aptos"/>
                <a:cs typeface="Times New Roman" panose="02020603050405020304" pitchFamily="18" charset="0"/>
              </a:rPr>
              <a:t>libri</a:t>
            </a:r>
            <a:r>
              <a:rPr lang="hu-HU" i="1" kern="100" dirty="0">
                <a:latin typeface="Aptos"/>
                <a:ea typeface="Aptos"/>
                <a:cs typeface="Times New Roman" panose="02020603050405020304" pitchFamily="18" charset="0"/>
              </a:rPr>
              <a:t> IX</a:t>
            </a: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. </a:t>
            </a: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kern="100" dirty="0">
                <a:latin typeface="Aptos"/>
                <a:ea typeface="Aptos"/>
                <a:cs typeface="Times New Roman" panose="02020603050405020304" pitchFamily="18" charset="0"/>
              </a:rPr>
              <a:t> Az aranyszamár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926" y="479503"/>
            <a:ext cx="5806599" cy="573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963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55622" y="232756"/>
            <a:ext cx="7938654" cy="6018415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 </a:t>
            </a:r>
          </a:p>
          <a:p>
            <a:pPr lvl="1"/>
            <a:r>
              <a:rPr lang="hu-HU" dirty="0"/>
              <a:t>A történet</a:t>
            </a:r>
          </a:p>
          <a:p>
            <a:r>
              <a:rPr lang="hu-HU" dirty="0"/>
              <a:t>I.fejezet – Királylányok, Venus dühe, Apollo jóslata</a:t>
            </a:r>
          </a:p>
          <a:p>
            <a:r>
              <a:rPr lang="hu-HU" dirty="0"/>
              <a:t>II. fejezet – Jólét és nász a láthatatlan férjjel, a figyelmeztetés</a:t>
            </a:r>
          </a:p>
          <a:p>
            <a:r>
              <a:rPr lang="hu-HU" dirty="0"/>
              <a:t>III. fejezet – A nővérek látogatása, ármánykodás</a:t>
            </a:r>
          </a:p>
          <a:p>
            <a:r>
              <a:rPr lang="hu-HU" dirty="0"/>
              <a:t>IV. fejezet – Amor felfedése és bosszú</a:t>
            </a:r>
          </a:p>
          <a:p>
            <a:r>
              <a:rPr lang="hu-HU" dirty="0"/>
              <a:t>V. fejezet – Venus haragja </a:t>
            </a:r>
          </a:p>
          <a:p>
            <a:r>
              <a:rPr lang="hu-HU" dirty="0"/>
              <a:t>VI. fejezet – Psyche Amort keresi és bujkál </a:t>
            </a:r>
          </a:p>
          <a:p>
            <a:r>
              <a:rPr lang="hu-HU" dirty="0"/>
              <a:t>VII. fejezet – Próbatételek </a:t>
            </a:r>
          </a:p>
          <a:p>
            <a:pPr lvl="0"/>
            <a:r>
              <a:rPr lang="hu-HU" dirty="0"/>
              <a:t>összekevert magok válogatása (hangyák) </a:t>
            </a:r>
          </a:p>
          <a:p>
            <a:pPr lvl="0"/>
            <a:r>
              <a:rPr lang="hu-HU" dirty="0"/>
              <a:t>egy szál az aranyszínű juh gyapjújából (a nádas tanácsa) </a:t>
            </a:r>
          </a:p>
          <a:p>
            <a:pPr lvl="0"/>
            <a:r>
              <a:rPr lang="hu-HU" dirty="0"/>
              <a:t>egy korsóval a Styx vizéből (Jupiter ragadozó sasa) </a:t>
            </a:r>
          </a:p>
          <a:p>
            <a:pPr lvl="0"/>
            <a:r>
              <a:rPr lang="hu-HU" dirty="0"/>
              <a:t>Proserpina/Perszephoné szépségéből egy szelencényi – Alvilág (a torony javaslata)</a:t>
            </a:r>
          </a:p>
          <a:p>
            <a:r>
              <a:rPr lang="hu-HU" dirty="0"/>
              <a:t>DE a szelencét nem lett volna szabad kinyitnia! </a:t>
            </a:r>
          </a:p>
          <a:p>
            <a:r>
              <a:rPr lang="hu-HU" dirty="0"/>
              <a:t>„styxi álom”</a:t>
            </a:r>
          </a:p>
          <a:p>
            <a:r>
              <a:rPr lang="hu-HU" dirty="0"/>
              <a:t>		VIII. fejezet – Psyche halhatatlansága, menyegző</a:t>
            </a:r>
          </a:p>
          <a:p>
            <a:r>
              <a:rPr lang="hu-HU" dirty="0"/>
              <a:t>		</a:t>
            </a:r>
          </a:p>
          <a:p>
            <a:r>
              <a:rPr lang="hu-HU" dirty="0"/>
              <a:t>Nagyon ókor :D 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dirty="0"/>
              <a:t> szerelem, intrika, bosszú, istenek és emberek, testvérgyilkosság </a:t>
            </a:r>
          </a:p>
        </p:txBody>
      </p:sp>
      <p:pic>
        <p:nvPicPr>
          <p:cNvPr id="4098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8" y="0"/>
            <a:ext cx="37573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455621" y="658100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1200" dirty="0">
                <a:solidFill>
                  <a:srgbClr val="202122"/>
                </a:solidFill>
                <a:latin typeface="Arial" panose="020B0604020202020204" pitchFamily="34" charset="0"/>
              </a:rPr>
              <a:t>Pszükhé elrablása – </a:t>
            </a:r>
            <a:r>
              <a:rPr lang="hu-HU" sz="1200" dirty="0">
                <a:latin typeface="Arial" panose="020B0604020202020204" pitchFamily="34" charset="0"/>
              </a:rPr>
              <a:t>William-Adolphe Bouguereau</a:t>
            </a:r>
            <a:r>
              <a:rPr lang="hu-HU" sz="1200" dirty="0">
                <a:solidFill>
                  <a:srgbClr val="202122"/>
                </a:solidFill>
                <a:latin typeface="Arial" panose="020B0604020202020204" pitchFamily="34" charset="0"/>
              </a:rPr>
              <a:t>, 1895 /meisterdrucke.hu/</a:t>
            </a:r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847753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61956" y="777240"/>
            <a:ext cx="2103120" cy="1485900"/>
          </a:xfrm>
        </p:spPr>
        <p:txBody>
          <a:bodyPr/>
          <a:lstStyle/>
          <a:p>
            <a:r>
              <a:rPr lang="hu-HU" dirty="0"/>
              <a:t>Hatása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68832" y="4405087"/>
            <a:ext cx="4522124" cy="2095465"/>
          </a:xfrm>
        </p:spPr>
        <p:txBody>
          <a:bodyPr/>
          <a:lstStyle/>
          <a:p>
            <a:pPr lvl="0"/>
            <a:r>
              <a:rPr lang="hu-HU" dirty="0"/>
              <a:t>Brocky Károly: Ámor és Psyche, olaj, 1850, Szépművészeti Múzeum, Budapest</a:t>
            </a:r>
          </a:p>
          <a:p>
            <a:r>
              <a:rPr lang="hu-HU" dirty="0"/>
              <a:t>Antonio Canova: Ámor és Psyche félig fekve, márvány, 1787-1793, Louvre, Paris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72" y="0"/>
            <a:ext cx="4080933" cy="402717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207" y="0"/>
            <a:ext cx="4610793" cy="402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1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822DE4-72B7-2B04-9D5A-773361D57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Filozófia és vallás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F0270C-7DEF-BD96-A262-C3371BB46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460240"/>
          </a:xfrm>
        </p:spPr>
        <p:txBody>
          <a:bodyPr/>
          <a:lstStyle/>
          <a:p>
            <a:r>
              <a:rPr lang="hu-HU" dirty="0"/>
              <a:t>Thomas Taylor (1758-1835) - neoplatonizmus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hu-HU" b="1" dirty="0">
                <a:sym typeface="Wingdings" panose="05000000000000000000" pitchFamily="2" charset="2"/>
              </a:rPr>
              <a:t>Plotinus</a:t>
            </a:r>
            <a:r>
              <a:rPr lang="hu-HU" dirty="0">
                <a:sym typeface="Wingdings" panose="05000000000000000000" pitchFamily="2" charset="2"/>
              </a:rPr>
              <a:t> filozófiája – a lélek leereszkedése, a felfoghatatlan értelmezhetősége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hu-HU" dirty="0">
                <a:sym typeface="Wingdings" panose="05000000000000000000" pitchFamily="2" charset="2"/>
              </a:rPr>
              <a:t>Vágy – erkölcsi tévedés – az emberi lélek bukásának allegóriája – isteni megkülönböztetés, „feloldozás”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hu-HU" dirty="0">
                <a:sym typeface="Wingdings" panose="05000000000000000000" pitchFamily="2" charset="2"/>
              </a:rPr>
              <a:t>Mitológia  Kereszténység </a:t>
            </a:r>
          </a:p>
          <a:p>
            <a:pPr marL="0" indent="0">
              <a:buNone/>
            </a:pPr>
            <a:r>
              <a:rPr lang="hu-HU" dirty="0">
                <a:sym typeface="Wingdings" panose="05000000000000000000" pitchFamily="2" charset="2"/>
              </a:rPr>
              <a:t>		- Cupido megmegvilágítása lámpával --- tiltott gyümölcs</a:t>
            </a:r>
          </a:p>
          <a:p>
            <a:pPr marL="0" indent="0">
              <a:buNone/>
            </a:pPr>
            <a:r>
              <a:rPr lang="hu-HU" dirty="0">
                <a:sym typeface="Wingdings" panose="05000000000000000000" pitchFamily="2" charset="2"/>
              </a:rPr>
              <a:t>		- Isteni palota --- édenkert</a:t>
            </a:r>
          </a:p>
          <a:p>
            <a:pPr marL="0" indent="0">
              <a:buNone/>
            </a:pPr>
            <a:r>
              <a:rPr lang="hu-HU" dirty="0">
                <a:sym typeface="Wingdings" panose="05000000000000000000" pitchFamily="2" charset="2"/>
              </a:rPr>
              <a:t>		- „A lélek gyengesége az isteni kegyelem nélkül” --- Énekek éneke</a:t>
            </a:r>
          </a:p>
          <a:p>
            <a:pPr marL="0" indent="0">
              <a:buNone/>
            </a:pPr>
            <a:r>
              <a:rPr lang="hu-HU" dirty="0">
                <a:sym typeface="Wingdings" panose="05000000000000000000" pitchFamily="2" charset="2"/>
              </a:rPr>
              <a:t>		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7176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79076" y="311727"/>
            <a:ext cx="2701636" cy="1485900"/>
          </a:xfrm>
        </p:spPr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68832" y="1512258"/>
            <a:ext cx="4522124" cy="2095465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Lucius Apuleius: Ámor és Psyche meséje. Ford.: Révay József. Budapest, Kner I. Könyvnyomtató, 1921</a:t>
            </a:r>
          </a:p>
          <a:p>
            <a:r>
              <a:rPr lang="hu-HU" dirty="0"/>
              <a:t>Falus Róbert: Az antik világ irodalmai, Budapest, Gondolat Könyvkiadó, 1980</a:t>
            </a:r>
          </a:p>
          <a:p>
            <a:r>
              <a:rPr lang="hu-HU" dirty="0"/>
              <a:t>Trencsényi-Waldapfel Imre: Mitológia, Budapest, Gondolat Könyvkiadó, 1974</a:t>
            </a:r>
          </a:p>
          <a:p>
            <a:r>
              <a:rPr lang="hu-HU" dirty="0"/>
              <a:t>John Uebersax: Cupid and Psyche, 2018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6146" name="Picture 2" descr="Amor és Psyc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938" y="952759"/>
            <a:ext cx="177165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alus Róbert: Az antik világ irodalmai (Gondolat Könyvkiadó, 1980) -  antikvarium.h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7"/>
          <a:stretch/>
        </p:blipFill>
        <p:spPr bwMode="auto">
          <a:xfrm>
            <a:off x="9168939" y="627021"/>
            <a:ext cx="2353685" cy="33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Mitológi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6" r="8494"/>
          <a:stretch/>
        </p:blipFill>
        <p:spPr bwMode="auto">
          <a:xfrm>
            <a:off x="5079076" y="3607723"/>
            <a:ext cx="2126269" cy="291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169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Képek: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u-HU" dirty="0">
                <a:hlinkClick r:id="rId2"/>
              </a:rPr>
              <a:t>https://www.google.com/url?sa=i&amp;url=https%3A%2F%2Fen.wikipedia.org%2Fwiki%2FApuleius&amp;psig=AOvVaw0umdIibr38X7dfNLNY7oMO&amp;ust=1743618537815000&amp;source=images&amp;cd=vfe&amp;opi=89978449&amp;ved=0CBQQjRxqFwoTCPiKp7C7t4wDFQAAAAAdAAAAABAE</a:t>
            </a:r>
            <a:endParaRPr lang="hu-HU" dirty="0"/>
          </a:p>
          <a:p>
            <a:r>
              <a:rPr lang="hu-HU" dirty="0">
                <a:hlinkClick r:id="rId3"/>
              </a:rPr>
              <a:t>https://www.google.com/url?sa=i&amp;url=https%3A%2F%2Fwww.antikvarium.hu%2Fkonyv%2Fapuleius-az-aranyszamar-689816-0&amp;psig=AOvVaw3QB36RiBPtmpZ4CpUx3ZeZ&amp;ust=1743618592731000&amp;source=images&amp;cd=vfe&amp;opi=89978449&amp;ved=0CBQQjRxqFwoTCICbrsy7t4wDFQAAAAAdAAAAABAE</a:t>
            </a:r>
            <a:endParaRPr lang="hu-HU" dirty="0"/>
          </a:p>
          <a:p>
            <a:r>
              <a:rPr lang="hu-HU" dirty="0"/>
              <a:t>https://www.google.com/url?sa=i&amp;url=https%3A%2F%2Fbookline.hu%2Fproduct%2Fhome.action%3F_v%3DApuleius_Amor_es_Psyche%26type%3D20%26id%3D4018&amp;psig=AOvVaw3lhwoaIuO7I4_xcURgoKX2&amp;ust=1743618696757000&amp;source=images&amp;cd=vfe&amp;opi=89978449&amp;ved=0CBQQjRxqFwoTCNibrfy7t4wDFQAAAAAdAAAAABAc</a:t>
            </a:r>
          </a:p>
          <a:p>
            <a:r>
              <a:rPr lang="hu-HU" dirty="0">
                <a:hlinkClick r:id="rId4"/>
              </a:rPr>
              <a:t>https://www.google.com/url?sa=i&amp;url=https%3A%2F%2Fhu.wikipedia.org%2Fwiki%2FPsz%25C3%25BCkh%25C3%25A9&amp;psig=AOvVaw3qveIxBurvOnAYayS_ASl9&amp;ust=1743618948609000&amp;source=images&amp;cd=vfe&amp;opi=89978449&amp;ved=0CBQQjRxqFwoTCPC8hd2_t4wDFQAAAAAdAAAAABAE</a:t>
            </a:r>
            <a:endParaRPr lang="hu-HU" dirty="0"/>
          </a:p>
          <a:p>
            <a:r>
              <a:rPr lang="hu-HU" dirty="0">
                <a:hlinkClick r:id="rId5"/>
              </a:rPr>
              <a:t>https://www.google.com/url?sa=i&amp;url=https%3A%2F%2Fmek.oszk.hu%2F22900%2F22921%2F22921.pdf&amp;psig=AOvVaw04nwGLRLPhKm1uJrYAEvrZ&amp;ust=1743619356841000&amp;source=images&amp;cd=vfe&amp;opi=89978449&amp;ved=0CBQQjRxqFwoTCPC1tbW-t4wDFQAAAAAdAAAAABAI</a:t>
            </a:r>
            <a:endParaRPr lang="hu-HU" dirty="0"/>
          </a:p>
          <a:p>
            <a:r>
              <a:rPr lang="hu-HU" dirty="0"/>
              <a:t>https://www.google.com/url?sa=i&amp;url=https%3A%2F%2Fwww.antikvarium.hu%2Fkonyv%2Ffalus-robert-az-antik-vilag-irodalmai-61861-0&amp;psig=AOvVaw0DJvQXLBUtpoN13Pf9F4wI&amp;ust=1743619385399000&amp;source=images&amp;cd=vfe&amp;opi=89978449&amp;ved=0CBQQjRxqFwoTCOis_sO-t4wDFQAAAAAdAAAAABAE</a:t>
            </a:r>
          </a:p>
          <a:p>
            <a:r>
              <a:rPr lang="hu-HU" dirty="0"/>
              <a:t>https://www.google.com/url?sa=i&amp;url=https%3A%2F%2Fwww.antikvarium.hu%2Fkonyv%2Ftrencsenyi-waldapfel-imre-mitologia-58097-0&amp;psig=AOvVaw2FlrZcReolfYKoIdnxYMVD&amp;ust=1743619419231000&amp;source=images&amp;cd=vfe&amp;opi=89978449&amp;ved=0CBQQjRxqFwoTCLCeztK-t4wDFQAAAAAdAAAAABAE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9242079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TM10001105[[fn=Körülvágás]]</Template>
  <TotalTime>164</TotalTime>
  <Words>826</Words>
  <Application>Microsoft Office PowerPoint</Application>
  <PresentationFormat>Szélesvásznú</PresentationFormat>
  <Paragraphs>72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7" baseType="lpstr">
      <vt:lpstr>Aptos</vt:lpstr>
      <vt:lpstr>Arial</vt:lpstr>
      <vt:lpstr>Franklin Gothic Book</vt:lpstr>
      <vt:lpstr>Symbol</vt:lpstr>
      <vt:lpstr>Tahoma</vt:lpstr>
      <vt:lpstr>Wingdings</vt:lpstr>
      <vt:lpstr>Crop</vt:lpstr>
      <vt:lpstr>Lucius Apuleius: Amor és Psyche </vt:lpstr>
      <vt:lpstr>Lucius Apuleius</vt:lpstr>
      <vt:lpstr>PowerPoint-bemutató</vt:lpstr>
      <vt:lpstr>A műről</vt:lpstr>
      <vt:lpstr>PowerPoint-bemutató</vt:lpstr>
      <vt:lpstr>PowerPoint-bemutató</vt:lpstr>
      <vt:lpstr>Hatása</vt:lpstr>
      <vt:lpstr>Filozófia és vallás</vt:lpstr>
      <vt:lpstr>Irodalom</vt:lpstr>
      <vt:lpstr>Képek: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Lucius Apuleius: Amor és Psyche</dc:title>
  <dc:creator>csincsilla12@gmail.com</dc:creator>
  <cp:lastModifiedBy>Czérna Kornélia</cp:lastModifiedBy>
  <cp:revision>5</cp:revision>
  <dcterms:created xsi:type="dcterms:W3CDTF">2025-04-01T18:27:27Z</dcterms:created>
  <dcterms:modified xsi:type="dcterms:W3CDTF">2025-04-04T20:32:30Z</dcterms:modified>
</cp:coreProperties>
</file>