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Átellenes sarkain kerekített téglalap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9" name="Dátum hely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Átellenes sarkain kerekített téglalap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C611C78-CE67-4F4C-B07F-C5183DCE3B1A}" type="datetimeFigureOut">
              <a:rPr lang="hu-HU" smtClean="0"/>
              <a:pPr/>
              <a:t>2025.03.30.</a:t>
            </a:fld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6BDA297-001D-4A3B-BD79-D9C01B85B51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késő római hadsereg morálja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Készítette: Kárász Marianna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7" descr="lorica-segmentat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46238"/>
            <a:ext cx="6788943" cy="452596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vázlat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Bevezetés: jó katonai morál</a:t>
            </a:r>
          </a:p>
          <a:p>
            <a:r>
              <a:rPr lang="hu-HU" dirty="0"/>
              <a:t> </a:t>
            </a:r>
            <a:r>
              <a:rPr lang="hu-HU" dirty="0" smtClean="0"/>
              <a:t>                   jó hadsereg morál</a:t>
            </a:r>
          </a:p>
          <a:p>
            <a:r>
              <a:rPr lang="hu-HU" dirty="0" smtClean="0"/>
              <a:t>Elemzés:    a morál mérése </a:t>
            </a:r>
          </a:p>
          <a:p>
            <a:r>
              <a:rPr lang="hu-HU" dirty="0"/>
              <a:t> </a:t>
            </a:r>
            <a:r>
              <a:rPr lang="hu-HU" dirty="0" smtClean="0"/>
              <a:t>                    - kohézió fogalma</a:t>
            </a:r>
          </a:p>
          <a:p>
            <a:r>
              <a:rPr lang="hu-HU" dirty="0"/>
              <a:t> </a:t>
            </a:r>
            <a:r>
              <a:rPr lang="hu-HU" dirty="0" smtClean="0"/>
              <a:t>                    - fegyelem hibái</a:t>
            </a:r>
          </a:p>
          <a:p>
            <a:r>
              <a:rPr lang="hu-HU" dirty="0"/>
              <a:t> </a:t>
            </a:r>
            <a:r>
              <a:rPr lang="hu-HU" dirty="0" smtClean="0"/>
              <a:t>                    - vezetés alapján</a:t>
            </a:r>
          </a:p>
          <a:p>
            <a:r>
              <a:rPr lang="hu-HU" dirty="0" smtClean="0"/>
              <a:t>Következtetés: a késő római hadseregről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Késő római kor ideje: 248- 467</a:t>
            </a:r>
          </a:p>
          <a:p>
            <a:r>
              <a:rPr lang="hu-HU" dirty="0" smtClean="0"/>
              <a:t>Római hadsereg vesztes csatái</a:t>
            </a:r>
          </a:p>
          <a:p>
            <a:r>
              <a:rPr lang="hu-HU" dirty="0" smtClean="0"/>
              <a:t>Történetírók: </a:t>
            </a:r>
            <a:r>
              <a:rPr lang="hu-HU" dirty="0" err="1" smtClean="0"/>
              <a:t>Procopius</a:t>
            </a:r>
            <a:r>
              <a:rPr lang="hu-HU" dirty="0" smtClean="0"/>
              <a:t>, </a:t>
            </a:r>
            <a:r>
              <a:rPr lang="hu-HU" dirty="0" err="1" smtClean="0"/>
              <a:t>Zosimus</a:t>
            </a:r>
            <a:r>
              <a:rPr lang="hu-HU" dirty="0" smtClean="0"/>
              <a:t>, A </a:t>
            </a:r>
            <a:r>
              <a:rPr lang="hu-HU" dirty="0" err="1" smtClean="0"/>
              <a:t>mmianus</a:t>
            </a:r>
            <a:endParaRPr lang="hu-HU" dirty="0" smtClean="0"/>
          </a:p>
          <a:p>
            <a:r>
              <a:rPr lang="hu-HU" dirty="0" smtClean="0"/>
              <a:t>Tacitus: minden csatában a szem az első vereség</a:t>
            </a:r>
          </a:p>
          <a:p>
            <a:r>
              <a:rPr lang="hu-HU" dirty="0" smtClean="0"/>
              <a:t>Korai hadsereg morál</a:t>
            </a:r>
          </a:p>
          <a:p>
            <a:r>
              <a:rPr lang="hu-HU" dirty="0" err="1" smtClean="0"/>
              <a:t>contubernium</a:t>
            </a: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  kohézió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szó értelmezése </a:t>
            </a:r>
            <a:r>
              <a:rPr lang="hu-HU" dirty="0" err="1" smtClean="0"/>
              <a:t>cohaero</a:t>
            </a:r>
            <a:r>
              <a:rPr lang="hu-HU" dirty="0" smtClean="0"/>
              <a:t>, latin szó, összetartani</a:t>
            </a:r>
          </a:p>
          <a:p>
            <a:r>
              <a:rPr lang="hu-HU" dirty="0" err="1" smtClean="0"/>
              <a:t>Field</a:t>
            </a:r>
            <a:r>
              <a:rPr lang="hu-HU" dirty="0" smtClean="0"/>
              <a:t> </a:t>
            </a:r>
            <a:r>
              <a:rPr lang="hu-HU" dirty="0" err="1" smtClean="0"/>
              <a:t>Marshal</a:t>
            </a:r>
            <a:r>
              <a:rPr lang="hu-HU" dirty="0" smtClean="0"/>
              <a:t>: egység, meggyőzés, kiállás</a:t>
            </a:r>
          </a:p>
          <a:p>
            <a:r>
              <a:rPr lang="hu-HU" dirty="0" err="1" smtClean="0"/>
              <a:t>Batavi</a:t>
            </a:r>
            <a:r>
              <a:rPr lang="hu-HU" dirty="0" smtClean="0"/>
              <a:t> méltó lenne a római katona névre</a:t>
            </a:r>
          </a:p>
          <a:p>
            <a:r>
              <a:rPr lang="hu-HU" dirty="0" smtClean="0"/>
              <a:t>Valentinian: cselekedettel kell bizonyítani</a:t>
            </a:r>
          </a:p>
          <a:p>
            <a:r>
              <a:rPr lang="hu-HU" dirty="0" smtClean="0"/>
              <a:t>3. század, külvárosi házakba helyezték el a katonákat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Top-Three-Great-Roman-Legio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857232"/>
            <a:ext cx="7640130" cy="55925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fegyelem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Patton: fegyelem, bátorság önbizalom</a:t>
            </a:r>
          </a:p>
          <a:p>
            <a:r>
              <a:rPr lang="hu-HU" dirty="0" smtClean="0"/>
              <a:t>Természetes ösztön, fegyelem</a:t>
            </a:r>
          </a:p>
          <a:p>
            <a:r>
              <a:rPr lang="hu-HU" dirty="0" smtClean="0"/>
              <a:t>Késő korban problémák a fegyelemmel</a:t>
            </a:r>
          </a:p>
          <a:p>
            <a:r>
              <a:rPr lang="hu-HU" dirty="0" smtClean="0"/>
              <a:t>4. században a kiképzés kevésbé lelkiismeretes</a:t>
            </a:r>
          </a:p>
          <a:p>
            <a:r>
              <a:rPr lang="hu-HU" dirty="0" smtClean="0"/>
              <a:t>Részleges kiképzés, új katonákkal</a:t>
            </a:r>
          </a:p>
          <a:p>
            <a:r>
              <a:rPr lang="hu-HU" dirty="0" smtClean="0"/>
              <a:t>378. </a:t>
            </a:r>
            <a:r>
              <a:rPr lang="hu-HU" dirty="0" err="1" smtClean="0"/>
              <a:t>Hadrianopolisz</a:t>
            </a:r>
            <a:r>
              <a:rPr lang="hu-HU" dirty="0" smtClean="0"/>
              <a:t>, a sereg nagy része életét vesztette</a:t>
            </a:r>
          </a:p>
          <a:p>
            <a:r>
              <a:rPr lang="hu-HU" dirty="0" smtClean="0"/>
              <a:t>Az idő kevés a helyreállításra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roman army mora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572560"/>
            <a:ext cx="4714907" cy="465232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4525963"/>
          </a:xfrm>
        </p:spPr>
        <p:txBody>
          <a:bodyPr/>
          <a:lstStyle/>
          <a:p>
            <a:r>
              <a:rPr lang="hu-HU" dirty="0" smtClean="0"/>
              <a:t>Problémák a parancsnokokkal lazítás, zsarolás</a:t>
            </a:r>
          </a:p>
          <a:p>
            <a:r>
              <a:rPr lang="hu-HU" dirty="0" smtClean="0"/>
              <a:t>Mac </a:t>
            </a:r>
            <a:r>
              <a:rPr lang="hu-HU" dirty="0" err="1" smtClean="0"/>
              <a:t>Mulen</a:t>
            </a:r>
            <a:r>
              <a:rPr lang="hu-HU" dirty="0" smtClean="0"/>
              <a:t>: homályos törvények</a:t>
            </a:r>
          </a:p>
          <a:p>
            <a:r>
              <a:rPr lang="hu-HU" dirty="0" smtClean="0"/>
              <a:t>A történetírók írtak a fegyelem hiányosságairól</a:t>
            </a:r>
          </a:p>
          <a:p>
            <a:r>
              <a:rPr lang="hu-HU" dirty="0" err="1" smtClean="0"/>
              <a:t>Zosimus</a:t>
            </a:r>
            <a:r>
              <a:rPr lang="hu-HU" dirty="0" smtClean="0"/>
              <a:t>: a szkíták könnyű győzelme</a:t>
            </a:r>
          </a:p>
          <a:p>
            <a:r>
              <a:rPr lang="hu-HU" dirty="0" err="1" smtClean="0"/>
              <a:t>Theodosius</a:t>
            </a:r>
            <a:r>
              <a:rPr lang="hu-HU" dirty="0" smtClean="0"/>
              <a:t>, szigor alkalmazása</a:t>
            </a:r>
          </a:p>
          <a:p>
            <a:r>
              <a:rPr lang="hu-HU" dirty="0" err="1" smtClean="0"/>
              <a:t>Julian</a:t>
            </a:r>
            <a:r>
              <a:rPr lang="hu-HU" dirty="0" smtClean="0"/>
              <a:t>: büntetés az egész csoport előtt </a:t>
            </a:r>
            <a:endParaRPr lang="hu-HU" dirty="0"/>
          </a:p>
        </p:txBody>
      </p:sp>
      <p:pic>
        <p:nvPicPr>
          <p:cNvPr id="4" name="Kép 3" descr="sle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4429123"/>
            <a:ext cx="2428877" cy="2428877"/>
          </a:xfrm>
          <a:prstGeom prst="rect">
            <a:avLst/>
          </a:prstGeom>
        </p:spPr>
      </p:pic>
      <p:pic>
        <p:nvPicPr>
          <p:cNvPr id="5" name="Kép 4" descr="roman-soldier-drinking-poi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4467232"/>
            <a:ext cx="2390768" cy="23907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Barbárok beáramlása a seregbe</a:t>
            </a:r>
          </a:p>
          <a:p>
            <a:r>
              <a:rPr lang="hu-HU" dirty="0" smtClean="0"/>
              <a:t>Elküldés eredménye: munkaerőhiány</a:t>
            </a:r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vezetés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„nincsenek rossz ezredek, csak rossz ezredesek”           Bonaparte Napóleon</a:t>
            </a:r>
          </a:p>
          <a:p>
            <a:r>
              <a:rPr lang="hu-HU" dirty="0" smtClean="0"/>
              <a:t>Alkalmatlan parancsnokok</a:t>
            </a:r>
          </a:p>
          <a:p>
            <a:r>
              <a:rPr lang="hu-HU" dirty="0" err="1" smtClean="0"/>
              <a:t>Prokopius</a:t>
            </a:r>
            <a:r>
              <a:rPr lang="hu-HU" dirty="0" smtClean="0"/>
              <a:t>: magukat akarták menteni</a:t>
            </a:r>
          </a:p>
          <a:p>
            <a:r>
              <a:rPr lang="hu-HU" dirty="0" err="1" smtClean="0"/>
              <a:t>Libanius</a:t>
            </a:r>
            <a:r>
              <a:rPr lang="hu-HU" dirty="0" smtClean="0"/>
              <a:t>: magasabb beosztásúak is zsákmányoltak</a:t>
            </a:r>
          </a:p>
          <a:p>
            <a:r>
              <a:rPr lang="hu-HU" dirty="0" err="1" smtClean="0"/>
              <a:t>Julian</a:t>
            </a:r>
            <a:r>
              <a:rPr lang="hu-HU" dirty="0" smtClean="0"/>
              <a:t>: úgy élt mint egy közkatona                                  </a:t>
            </a: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500042"/>
            <a:ext cx="8229600" cy="4525963"/>
          </a:xfrm>
        </p:spPr>
        <p:txBody>
          <a:bodyPr/>
          <a:lstStyle/>
          <a:p>
            <a:r>
              <a:rPr lang="hu-HU" dirty="0" smtClean="0"/>
              <a:t>Háborús fáradtság:</a:t>
            </a:r>
          </a:p>
          <a:p>
            <a:r>
              <a:rPr lang="hu-HU" dirty="0" smtClean="0"/>
              <a:t>Nem lehetett pihenni a csaták között</a:t>
            </a:r>
          </a:p>
          <a:p>
            <a:r>
              <a:rPr lang="hu-HU" dirty="0" smtClean="0"/>
              <a:t>Stressz</a:t>
            </a:r>
          </a:p>
          <a:p>
            <a:r>
              <a:rPr lang="hu-HU" dirty="0" smtClean="0"/>
              <a:t>Parancsnokok kiégtek</a:t>
            </a:r>
            <a:endParaRPr lang="hu-HU" dirty="0"/>
          </a:p>
        </p:txBody>
      </p:sp>
      <p:pic>
        <p:nvPicPr>
          <p:cNvPr id="4" name="Kép 3" descr="fle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7" y="2143116"/>
            <a:ext cx="3860135" cy="42862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következtetés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késő korban ingadozott a morál szintje</a:t>
            </a:r>
          </a:p>
          <a:p>
            <a:r>
              <a:rPr lang="hu-HU" dirty="0" smtClean="0"/>
              <a:t>Az egységes haderő lehetetlen volt</a:t>
            </a:r>
          </a:p>
          <a:p>
            <a:r>
              <a:rPr lang="hu-HU" dirty="0" smtClean="0"/>
              <a:t>Egyes császárok rövid időre megállították a romlást</a:t>
            </a:r>
          </a:p>
          <a:p>
            <a:r>
              <a:rPr lang="hu-HU" dirty="0" smtClean="0"/>
              <a:t>Újratermelődés lehetetlen volt</a:t>
            </a:r>
            <a:endParaRPr lang="hu-H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Felhasznált irodalom</a:t>
            </a:r>
            <a:r>
              <a:rPr lang="hu-HU" dirty="0" smtClean="0"/>
              <a:t>:</a:t>
            </a:r>
          </a:p>
          <a:p>
            <a:endParaRPr lang="hu-HU" dirty="0" smtClean="0"/>
          </a:p>
          <a:p>
            <a:r>
              <a:rPr lang="hu-HU" dirty="0" smtClean="0"/>
              <a:t>Pat Southern, Karen R. </a:t>
            </a:r>
            <a:r>
              <a:rPr lang="hu-HU" dirty="0" err="1" smtClean="0"/>
              <a:t>Dixon</a:t>
            </a:r>
            <a:r>
              <a:rPr lang="hu-HU" dirty="0" smtClean="0"/>
              <a:t>: The </a:t>
            </a:r>
            <a:r>
              <a:rPr lang="hu-HU" dirty="0" err="1" smtClean="0"/>
              <a:t>Late</a:t>
            </a:r>
            <a:r>
              <a:rPr lang="hu-HU" dirty="0" smtClean="0"/>
              <a:t> </a:t>
            </a:r>
            <a:r>
              <a:rPr lang="hu-HU" dirty="0" err="1" smtClean="0"/>
              <a:t>Roman</a:t>
            </a:r>
            <a:r>
              <a:rPr lang="hu-HU" dirty="0" smtClean="0"/>
              <a:t> </a:t>
            </a:r>
            <a:r>
              <a:rPr lang="hu-HU" dirty="0" err="1" smtClean="0"/>
              <a:t>Army</a:t>
            </a:r>
            <a:r>
              <a:rPr lang="hu-HU" dirty="0" smtClean="0"/>
              <a:t>, 1996</a:t>
            </a:r>
          </a:p>
          <a:p>
            <a:r>
              <a:rPr lang="hu-HU" dirty="0" smtClean="0"/>
              <a:t>Petra </a:t>
            </a:r>
            <a:r>
              <a:rPr lang="hu-HU" dirty="0" err="1" smtClean="0"/>
              <a:t>Uriche</a:t>
            </a:r>
            <a:r>
              <a:rPr lang="hu-HU" dirty="0" smtClean="0"/>
              <a:t>: The </a:t>
            </a:r>
            <a:r>
              <a:rPr lang="hu-HU" dirty="0" err="1" smtClean="0"/>
              <a:t>Soldiers</a:t>
            </a:r>
            <a:r>
              <a:rPr lang="hu-HU" dirty="0" smtClean="0"/>
              <a:t> </a:t>
            </a:r>
            <a:r>
              <a:rPr lang="hu-HU" dirty="0" err="1" smtClean="0"/>
              <a:t>moral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Roman</a:t>
            </a:r>
            <a:r>
              <a:rPr lang="hu-HU" dirty="0" smtClean="0"/>
              <a:t> </a:t>
            </a:r>
            <a:r>
              <a:rPr lang="hu-HU" dirty="0" err="1" smtClean="0"/>
              <a:t>Army</a:t>
            </a:r>
            <a:r>
              <a:rPr lang="hu-HU" dirty="0" smtClean="0"/>
              <a:t>, 2014</a:t>
            </a:r>
          </a:p>
          <a:p>
            <a:r>
              <a:rPr lang="hu-HU" dirty="0" err="1" smtClean="0"/>
              <a:t>Forisek</a:t>
            </a:r>
            <a:r>
              <a:rPr lang="hu-HU" dirty="0" smtClean="0"/>
              <a:t> Péter: A római birodalom védelmi stratégiája</a:t>
            </a:r>
            <a:endParaRPr lang="hu-H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Köszönöm </a:t>
            </a:r>
            <a:r>
              <a:rPr lang="hu-HU" smtClean="0"/>
              <a:t>a figyelmet.</a:t>
            </a:r>
            <a:endParaRPr lang="hu-H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űhely">
  <a:themeElements>
    <a:clrScheme name="Részvén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űhel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űhel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128</TotalTime>
  <Words>311</Words>
  <Application>Microsoft Office PowerPoint</Application>
  <PresentationFormat>Diavetítés a képernyőre (4:3 oldalarány)</PresentationFormat>
  <Paragraphs>59</Paragraphs>
  <Slides>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Műhely</vt:lpstr>
      <vt:lpstr>A késő római hadsereg morálja</vt:lpstr>
      <vt:lpstr>2. dia</vt:lpstr>
      <vt:lpstr>vázlat</vt:lpstr>
      <vt:lpstr>4. dia</vt:lpstr>
      <vt:lpstr>1  kohézió</vt:lpstr>
      <vt:lpstr>6. dia</vt:lpstr>
      <vt:lpstr>2. fegyelem</vt:lpstr>
      <vt:lpstr>8. dia</vt:lpstr>
      <vt:lpstr>9. dia</vt:lpstr>
      <vt:lpstr>10. dia</vt:lpstr>
      <vt:lpstr>3. vezetés</vt:lpstr>
      <vt:lpstr>12. dia</vt:lpstr>
      <vt:lpstr>következtetés</vt:lpstr>
      <vt:lpstr>14. dia</vt:lpstr>
      <vt:lpstr>15.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késő római hadsereg morálja</dc:title>
  <dc:creator>Sony</dc:creator>
  <cp:lastModifiedBy>Sony</cp:lastModifiedBy>
  <cp:revision>16</cp:revision>
  <dcterms:created xsi:type="dcterms:W3CDTF">2025-03-30T18:30:59Z</dcterms:created>
  <dcterms:modified xsi:type="dcterms:W3CDTF">2025-03-30T21:01:09Z</dcterms:modified>
</cp:coreProperties>
</file>