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9" r:id="rId4"/>
    <p:sldId id="257" r:id="rId5"/>
    <p:sldId id="258" r:id="rId6"/>
    <p:sldId id="260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49F6E42C-5D75-434C-8739-E50EDCDFD213}">
          <p14:sldIdLst>
            <p14:sldId id="256"/>
            <p14:sldId id="265"/>
            <p14:sldId id="259"/>
            <p14:sldId id="257"/>
            <p14:sldId id="258"/>
            <p14:sldId id="260"/>
            <p14:sldId id="264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569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4771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3937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295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3103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696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236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0143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254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6582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5807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1868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6680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6188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0720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3660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276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13E53-5F38-44A5-AA94-3B73B601037A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3504A-6BC5-4471-B6DF-6F9B6BD2E2A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91197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 rot="20314667">
            <a:off x="-86768" y="2732003"/>
            <a:ext cx="8120310" cy="1583801"/>
          </a:xfrm>
        </p:spPr>
        <p:txBody>
          <a:bodyPr/>
          <a:lstStyle/>
          <a:p>
            <a:pPr algn="ctr"/>
            <a:r>
              <a:rPr lang="hu-HU" sz="4000" b="1" dirty="0">
                <a:solidFill>
                  <a:srgbClr val="C00000"/>
                </a:solidFill>
              </a:rPr>
              <a:t>Thuküdidész, a peloponnészoszi háború és a pestis vallási vonatkozásai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8154" y="1919362"/>
            <a:ext cx="3223845" cy="298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7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Tartalom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Peloponnészoszi háborúk </a:t>
            </a:r>
          </a:p>
          <a:p>
            <a:r>
              <a:rPr lang="hu-HU" dirty="0" smtClean="0"/>
              <a:t>Periklész és Thuküdidész</a:t>
            </a:r>
          </a:p>
          <a:p>
            <a:r>
              <a:rPr lang="hu-HU" dirty="0" smtClean="0"/>
              <a:t>A pestis és vallási vonatkozásai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5488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Peloponnészoszi háborúk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3368" y="3886200"/>
            <a:ext cx="3698631" cy="29718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623" y="3886201"/>
            <a:ext cx="3947745" cy="2971800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1800" dirty="0" smtClean="0"/>
              <a:t>Előzmények: Az </a:t>
            </a:r>
            <a:r>
              <a:rPr lang="hu-HU" sz="1800" dirty="0" err="1" smtClean="0"/>
              <a:t>I.Peloponnészoszi</a:t>
            </a:r>
            <a:r>
              <a:rPr lang="hu-HU" sz="1800" dirty="0" smtClean="0"/>
              <a:t> háború-Athén </a:t>
            </a:r>
            <a:r>
              <a:rPr lang="hu-HU" sz="1800" dirty="0"/>
              <a:t>terjeszkedése </a:t>
            </a:r>
            <a:r>
              <a:rPr lang="hu-HU" sz="1800" dirty="0" smtClean="0"/>
              <a:t>Hellászban, fenyegetve </a:t>
            </a:r>
            <a:r>
              <a:rPr lang="hu-HU" sz="1800" dirty="0"/>
              <a:t>Spárta érdekeit.</a:t>
            </a:r>
          </a:p>
          <a:p>
            <a:r>
              <a:rPr lang="hu-HU" sz="1800" dirty="0" smtClean="0"/>
              <a:t>Athén veszít-Athén </a:t>
            </a:r>
            <a:r>
              <a:rPr lang="hu-HU" sz="1800" dirty="0"/>
              <a:t>és Spárta „harmincéves békét” kötött Kr. e. 446-ban </a:t>
            </a:r>
          </a:p>
          <a:p>
            <a:r>
              <a:rPr lang="hu-HU" sz="1800" dirty="0" err="1" smtClean="0"/>
              <a:t>II.Peloponnészoszi</a:t>
            </a:r>
            <a:r>
              <a:rPr lang="hu-HU" sz="1800" dirty="0" smtClean="0"/>
              <a:t> háború- Közvetlen </a:t>
            </a:r>
            <a:r>
              <a:rPr lang="hu-HU" sz="1800" dirty="0"/>
              <a:t>kiváltó eseményként pedig az Athén által bevezetett gazdasági és </a:t>
            </a:r>
            <a:r>
              <a:rPr lang="hu-HU" sz="1800" dirty="0" smtClean="0"/>
              <a:t>politikai szankciók </a:t>
            </a:r>
            <a:r>
              <a:rPr lang="hu-HU" sz="1800" dirty="0"/>
              <a:t>(főleg Megara ellen) robbantották ki a háborút.</a:t>
            </a:r>
            <a:endParaRPr lang="hu-HU" dirty="0"/>
          </a:p>
          <a:p>
            <a:endParaRPr lang="hu-HU" dirty="0"/>
          </a:p>
        </p:txBody>
      </p:sp>
      <p:sp>
        <p:nvSpPr>
          <p:cNvPr id="7" name="Téglalap 6"/>
          <p:cNvSpPr/>
          <p:nvPr/>
        </p:nvSpPr>
        <p:spPr>
          <a:xfrm>
            <a:off x="290146" y="2828836"/>
            <a:ext cx="425547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„</a:t>
            </a:r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r>
              <a:rPr lang="hu-HU" dirty="0" smtClean="0"/>
              <a:t>„A </a:t>
            </a:r>
            <a:r>
              <a:rPr lang="hu-HU" dirty="0"/>
              <a:t>háború a mindennapi élet tanítómestere: erőszakra készteti az embereket, s az addig rejtett hajlamokat napfényre hozza.”— </a:t>
            </a:r>
            <a:r>
              <a:rPr lang="hu-HU" b="1" i="1" dirty="0"/>
              <a:t>Thuküdidész, </a:t>
            </a:r>
            <a:r>
              <a:rPr lang="hu-HU" b="1" i="1" dirty="0" smtClean="0"/>
              <a:t>A </a:t>
            </a:r>
            <a:r>
              <a:rPr lang="hu-HU" b="1" i="1" dirty="0"/>
              <a:t>peloponnészoszi háború, III. könyv, 82. </a:t>
            </a:r>
            <a:r>
              <a:rPr lang="hu-HU" b="1" i="1" dirty="0" smtClean="0"/>
              <a:t>fejezet</a:t>
            </a:r>
            <a:endParaRPr lang="hu-HU" b="1" i="1" dirty="0"/>
          </a:p>
        </p:txBody>
      </p:sp>
    </p:spTree>
    <p:extLst>
      <p:ext uri="{BB962C8B-B14F-4D97-AF65-F5344CB8AC3E}">
        <p14:creationId xmlns:p14="http://schemas.microsoft.com/office/powerpoint/2010/main" val="133666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Periklész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41146"/>
            <a:ext cx="5002823" cy="4916854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5090746" y="2828836"/>
            <a:ext cx="405325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Elvált </a:t>
            </a:r>
            <a:r>
              <a:rPr lang="hu-HU" dirty="0"/>
              <a:t>férfi (2 fia volt)</a:t>
            </a:r>
          </a:p>
          <a:p>
            <a:endParaRPr lang="hu-HU" dirty="0" smtClean="0"/>
          </a:p>
          <a:p>
            <a:r>
              <a:rPr lang="hu-HU" dirty="0" err="1"/>
              <a:t>K</a:t>
            </a:r>
            <a:r>
              <a:rPr lang="hu-HU" dirty="0" err="1" smtClean="0"/>
              <a:t>iválló</a:t>
            </a:r>
            <a:r>
              <a:rPr lang="hu-HU" dirty="0" smtClean="0"/>
              <a:t> </a:t>
            </a:r>
            <a:r>
              <a:rPr lang="hu-HU" dirty="0"/>
              <a:t>szónok és hadvezér </a:t>
            </a:r>
            <a:endParaRPr lang="hu-HU" dirty="0" smtClean="0"/>
          </a:p>
          <a:p>
            <a:endParaRPr lang="hu-HU" dirty="0"/>
          </a:p>
          <a:p>
            <a:r>
              <a:rPr lang="hu-HU" dirty="0"/>
              <a:t>Külpolitikája-Athén hatalmi szerepét </a:t>
            </a:r>
            <a:r>
              <a:rPr lang="hu-HU" dirty="0" smtClean="0"/>
              <a:t>növeli (nagy </a:t>
            </a:r>
            <a:r>
              <a:rPr lang="hu-HU" dirty="0"/>
              <a:t>felelőssége a Peloponnészoszi háborúkban</a:t>
            </a:r>
            <a:r>
              <a:rPr lang="hu-HU" dirty="0" smtClean="0"/>
              <a:t>.) 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5240214" y="2828836"/>
            <a:ext cx="390378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r>
              <a:rPr lang="hu-HU" dirty="0" smtClean="0"/>
              <a:t>„</a:t>
            </a:r>
            <a:r>
              <a:rPr lang="hu-HU" dirty="0"/>
              <a:t>Névleg ugyan demokrácia volt az államformánk, valójában azonban az első ember, Periklész uralma alatt az első polgár vezetése.”— </a:t>
            </a:r>
            <a:r>
              <a:rPr lang="hu-HU" b="1" i="1" dirty="0"/>
              <a:t>Thuküdidész, A peloponnészoszi háború, II. könyv, 65. fejezet</a:t>
            </a:r>
          </a:p>
        </p:txBody>
      </p:sp>
    </p:spTree>
    <p:extLst>
      <p:ext uri="{BB962C8B-B14F-4D97-AF65-F5344CB8AC3E}">
        <p14:creationId xmlns:p14="http://schemas.microsoft.com/office/powerpoint/2010/main" val="129204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Thuküdidész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87062"/>
            <a:ext cx="3807069" cy="4870938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3965330" y="2551837"/>
            <a:ext cx="517866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Görög történetíró szerint- Az írásra a háború, a krízishelyzet a legjobb, ahol megmutatkozik a </a:t>
            </a:r>
            <a:r>
              <a:rPr lang="hu-HU" dirty="0" err="1"/>
              <a:t>Phüszisz</a:t>
            </a:r>
            <a:r>
              <a:rPr lang="hu-HU" dirty="0"/>
              <a:t> (Az ember természete)</a:t>
            </a:r>
          </a:p>
          <a:p>
            <a:endParaRPr lang="hu-HU" dirty="0" smtClean="0"/>
          </a:p>
          <a:p>
            <a:r>
              <a:rPr lang="hu-HU" dirty="0" smtClean="0"/>
              <a:t>Szerinte </a:t>
            </a:r>
            <a:r>
              <a:rPr lang="hu-HU" dirty="0"/>
              <a:t>a háború a történelem mozgatórugója, lapvonása az önzés és az élvezetvágy.</a:t>
            </a:r>
          </a:p>
          <a:p>
            <a:endParaRPr lang="hu-HU" dirty="0" smtClean="0"/>
          </a:p>
          <a:p>
            <a:r>
              <a:rPr lang="hu-HU" dirty="0" smtClean="0"/>
              <a:t>Általában </a:t>
            </a:r>
            <a:r>
              <a:rPr lang="hu-HU" dirty="0"/>
              <a:t>egy háború </a:t>
            </a:r>
            <a:r>
              <a:rPr lang="hu-HU" dirty="0" err="1"/>
              <a:t>aitiait</a:t>
            </a:r>
            <a:r>
              <a:rPr lang="hu-HU" dirty="0"/>
              <a:t> keresi, azaz az okát.</a:t>
            </a:r>
          </a:p>
        </p:txBody>
      </p:sp>
    </p:spTree>
    <p:extLst>
      <p:ext uri="{BB962C8B-B14F-4D97-AF65-F5344CB8AC3E}">
        <p14:creationId xmlns:p14="http://schemas.microsoft.com/office/powerpoint/2010/main" val="355718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Pestis és vallási vonatkozásai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41145"/>
            <a:ext cx="4941280" cy="3299069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4941280" y="2413338"/>
            <a:ext cx="71745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A betegség a fejben kezdődött, és onnan terjedve a test többi részére hatolt. Az arc vörös és lángoló volt, különösen a szemek, és egyéb fájdalmas tünetek jelentkeztek, különösen a torokban, amely vérzett és rossz szagú volt, valamint más jellegzetes tünetek is előfordultak</a:t>
            </a:r>
            <a:r>
              <a:rPr lang="hu-HU" dirty="0" smtClean="0"/>
              <a:t>.</a:t>
            </a:r>
          </a:p>
          <a:p>
            <a:r>
              <a:rPr lang="hu-HU" b="1" i="1" dirty="0" smtClean="0"/>
              <a:t>” </a:t>
            </a:r>
            <a:r>
              <a:rPr lang="hu-HU" b="1" i="1" dirty="0"/>
              <a:t>Peloponnészoszi háború története”  II. könyv 47–48. </a:t>
            </a:r>
          </a:p>
        </p:txBody>
      </p:sp>
      <p:sp>
        <p:nvSpPr>
          <p:cNvPr id="8" name="Téglalap 7"/>
          <p:cNvSpPr/>
          <p:nvPr/>
        </p:nvSpPr>
        <p:spPr>
          <a:xfrm>
            <a:off x="4941280" y="2413338"/>
            <a:ext cx="63216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  <a:p>
            <a:r>
              <a:rPr lang="hu-HU" dirty="0" smtClean="0"/>
              <a:t>„</a:t>
            </a:r>
            <a:r>
              <a:rPr lang="hu-HU" dirty="0"/>
              <a:t>A pestis kitörése után az emberek eleinte még az istenekhez fohászkodtak, és jóshelyeket kerestek, de végül, mikor látták, hogy sem az imák, sem a jóslatok nem segítenek, mindent elhagytak, és a vallásos tisztelet is megszűnt.”</a:t>
            </a:r>
          </a:p>
          <a:p>
            <a:r>
              <a:rPr lang="hu-HU" b="1" i="1" dirty="0"/>
              <a:t>(Thuküdidész: A peloponnészoszi háború története, II. könyv 47–54. — a pestis leírása)</a:t>
            </a:r>
          </a:p>
        </p:txBody>
      </p:sp>
    </p:spTree>
    <p:extLst>
      <p:ext uri="{BB962C8B-B14F-4D97-AF65-F5344CB8AC3E}">
        <p14:creationId xmlns:p14="http://schemas.microsoft.com/office/powerpoint/2010/main" val="70182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Felhasznált irodalom </a:t>
            </a:r>
            <a:r>
              <a:rPr lang="hu-HU" smtClean="0"/>
              <a:t>és forrás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Alexander Rubel: </a:t>
            </a:r>
            <a:r>
              <a:rPr lang="hu-HU" dirty="0" err="1" smtClean="0"/>
              <a:t>Fear</a:t>
            </a:r>
            <a:r>
              <a:rPr lang="hu-HU" dirty="0" smtClean="0"/>
              <a:t> and </a:t>
            </a:r>
            <a:r>
              <a:rPr lang="hu-HU" dirty="0" err="1" smtClean="0"/>
              <a:t>Loathing</a:t>
            </a:r>
            <a:r>
              <a:rPr lang="hu-HU" dirty="0" smtClean="0"/>
              <a:t> in </a:t>
            </a:r>
            <a:r>
              <a:rPr lang="hu-HU" dirty="0" err="1" smtClean="0"/>
              <a:t>Ancient</a:t>
            </a:r>
            <a:r>
              <a:rPr lang="hu-HU" dirty="0" smtClean="0"/>
              <a:t> </a:t>
            </a:r>
            <a:r>
              <a:rPr lang="hu-HU" dirty="0" err="1" smtClean="0"/>
              <a:t>Athens</a:t>
            </a:r>
            <a:r>
              <a:rPr lang="hu-HU" dirty="0" smtClean="0"/>
              <a:t> </a:t>
            </a:r>
          </a:p>
          <a:p>
            <a:pPr marL="0" indent="0">
              <a:buNone/>
            </a:pPr>
            <a:r>
              <a:rPr lang="hu-HU" sz="2000" dirty="0" smtClean="0"/>
              <a:t>   </a:t>
            </a:r>
            <a:r>
              <a:rPr lang="hu-HU" sz="2000" dirty="0" err="1" smtClean="0"/>
              <a:t>Relegion</a:t>
            </a:r>
            <a:r>
              <a:rPr lang="hu-HU" sz="2000" dirty="0" smtClean="0"/>
              <a:t> an </a:t>
            </a:r>
            <a:r>
              <a:rPr lang="hu-HU" sz="2000" dirty="0" err="1" smtClean="0"/>
              <a:t>Politics</a:t>
            </a:r>
            <a:r>
              <a:rPr lang="hu-HU" sz="2000" dirty="0" smtClean="0"/>
              <a:t> during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Peloponnesian</a:t>
            </a:r>
            <a:r>
              <a:rPr lang="hu-HU" sz="2000" dirty="0" smtClean="0"/>
              <a:t> </a:t>
            </a:r>
            <a:r>
              <a:rPr lang="hu-HU" sz="2000" dirty="0" err="1" smtClean="0"/>
              <a:t>War</a:t>
            </a:r>
            <a:r>
              <a:rPr lang="hu-HU" sz="1800" dirty="0" smtClean="0"/>
              <a:t>-The </a:t>
            </a:r>
            <a:r>
              <a:rPr lang="hu-HU" sz="1800" dirty="0" err="1" smtClean="0"/>
              <a:t>Plague</a:t>
            </a:r>
            <a:r>
              <a:rPr lang="hu-HU" sz="1800" dirty="0" smtClean="0"/>
              <a:t>, </a:t>
            </a:r>
            <a:r>
              <a:rPr lang="hu-HU" sz="1800" dirty="0" err="1" smtClean="0"/>
              <a:t>Pericles</a:t>
            </a:r>
            <a:r>
              <a:rPr lang="hu-HU" sz="1800" dirty="0" smtClean="0"/>
              <a:t> and </a:t>
            </a:r>
            <a:r>
              <a:rPr lang="hu-HU" sz="1800" dirty="0" err="1" smtClean="0"/>
              <a:t>the</a:t>
            </a:r>
            <a:r>
              <a:rPr lang="hu-HU" sz="1800" dirty="0" smtClean="0"/>
              <a:t>   </a:t>
            </a:r>
            <a:r>
              <a:rPr lang="hu-HU" sz="2000" dirty="0" smtClean="0">
                <a:solidFill>
                  <a:schemeClr val="accent1">
                    <a:lumMod val="75000"/>
                  </a:schemeClr>
                </a:solidFill>
              </a:rPr>
              <a:t>...</a:t>
            </a:r>
            <a:r>
              <a:rPr lang="hu-HU" sz="1800" dirty="0" err="1" smtClean="0"/>
              <a:t>Peloponnesian</a:t>
            </a:r>
            <a:r>
              <a:rPr lang="hu-HU" sz="1800" dirty="0" smtClean="0"/>
              <a:t> </a:t>
            </a:r>
            <a:r>
              <a:rPr lang="hu-HU" sz="1800" dirty="0" err="1" smtClean="0"/>
              <a:t>War</a:t>
            </a:r>
            <a:endParaRPr lang="hu-HU" sz="1800" dirty="0" smtClean="0"/>
          </a:p>
          <a:p>
            <a:r>
              <a:rPr lang="hu-HU" dirty="0" smtClean="0"/>
              <a:t>Thuküdidész</a:t>
            </a:r>
            <a:r>
              <a:rPr lang="hu-HU" dirty="0"/>
              <a:t>: A peloponnészoszi háború története, II. </a:t>
            </a:r>
            <a:r>
              <a:rPr lang="hu-HU" dirty="0" smtClean="0"/>
              <a:t>könyv</a:t>
            </a:r>
            <a:endParaRPr lang="hu-HU" sz="1800" dirty="0" smtClean="0"/>
          </a:p>
          <a:p>
            <a:pPr marL="0" indent="0">
              <a:buNone/>
            </a:pPr>
            <a:r>
              <a:rPr lang="hu-HU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436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Köszönöm a figyelmet!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6046" y="1617785"/>
            <a:ext cx="8115300" cy="524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0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304</TotalTime>
  <Words>383</Words>
  <Application>Microsoft Office PowerPoint</Application>
  <PresentationFormat>Szélesvásznú</PresentationFormat>
  <Paragraphs>56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1" baseType="lpstr">
      <vt:lpstr>Arial</vt:lpstr>
      <vt:lpstr>Trebuchet MS</vt:lpstr>
      <vt:lpstr>Berlin</vt:lpstr>
      <vt:lpstr>Thuküdidész, a peloponnészoszi háború és a pestis vallási vonatkozásai</vt:lpstr>
      <vt:lpstr>Tartalom</vt:lpstr>
      <vt:lpstr>Peloponnészoszi háborúk</vt:lpstr>
      <vt:lpstr>Periklész</vt:lpstr>
      <vt:lpstr>Thuküdidész</vt:lpstr>
      <vt:lpstr>Pestis és vallási vonatkozásai</vt:lpstr>
      <vt:lpstr>Felhasznált irodalom és forrás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peloponnészoszi háború és a pestis vallási vonatkozásai</dc:title>
  <dc:creator>Admin</dc:creator>
  <cp:lastModifiedBy>Admin</cp:lastModifiedBy>
  <cp:revision>15</cp:revision>
  <dcterms:created xsi:type="dcterms:W3CDTF">2025-10-15T15:09:38Z</dcterms:created>
  <dcterms:modified xsi:type="dcterms:W3CDTF">2025-11-04T15:40:52Z</dcterms:modified>
</cp:coreProperties>
</file>