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56" r:id="rId2"/>
    <p:sldId id="257" r:id="rId3"/>
    <p:sldId id="259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2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0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6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6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05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1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2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4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54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69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5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69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1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634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stor.org/stable/642956" TargetMode="External"/><Relationship Id="rId2" Type="http://schemas.openxmlformats.org/officeDocument/2006/relationships/hyperlink" Target="https://www.e-ir.info/2014/06/08/the-legal-and-social-condition-of-the-enslaved-population-in-classical-athens/?utm_source=chatgp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F79DD6-6F5F-37B9-65A7-051F19723E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Szexualitás: jogok, visszaélések, lehetőségek a rabszolgaságnak az athéni és a római társadalomban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F32A34C-F3D7-736B-AFFE-20CC5AE75E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Dévényi-Takács Ádám</a:t>
            </a:r>
          </a:p>
        </p:txBody>
      </p:sp>
    </p:spTree>
    <p:extLst>
      <p:ext uri="{BB962C8B-B14F-4D97-AF65-F5344CB8AC3E}">
        <p14:creationId xmlns:p14="http://schemas.microsoft.com/office/powerpoint/2010/main" val="195136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E2E91C-CAB6-2D37-B52A-437E794B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Elöljáróban Athénról és Rómáról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BF7B4A-B1C4-5573-2F49-2EE33BFAC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000" dirty="0"/>
              <a:t>Téves képek a védtelen szolgákról</a:t>
            </a:r>
          </a:p>
          <a:p>
            <a:r>
              <a:rPr lang="hu-HU" sz="2000" dirty="0"/>
              <a:t>Róma:</a:t>
            </a:r>
          </a:p>
          <a:p>
            <a:pPr lvl="1"/>
            <a:r>
              <a:rPr lang="hu-HU" sz="2000" dirty="0"/>
              <a:t>Többgenerációs családi kapcsolatok</a:t>
            </a:r>
          </a:p>
          <a:p>
            <a:pPr lvl="1"/>
            <a:r>
              <a:rPr lang="hu-HU" sz="2000" dirty="0"/>
              <a:t>Hasonlóság szolga és szabad közt</a:t>
            </a:r>
          </a:p>
          <a:p>
            <a:pPr lvl="1"/>
            <a:r>
              <a:rPr lang="hu-HU" sz="2000" dirty="0"/>
              <a:t>Magas fokú differenciáltság</a:t>
            </a:r>
          </a:p>
          <a:p>
            <a:r>
              <a:rPr lang="hu-HU" sz="2000" dirty="0"/>
              <a:t>Athén:</a:t>
            </a:r>
          </a:p>
          <a:p>
            <a:pPr lvl="1"/>
            <a:r>
              <a:rPr lang="hu-HU" sz="2000" i="1" dirty="0" err="1"/>
              <a:t>Duoloi</a:t>
            </a:r>
            <a:r>
              <a:rPr lang="hu-HU" sz="2000" i="1" dirty="0"/>
              <a:t>/</a:t>
            </a:r>
            <a:r>
              <a:rPr lang="hu-HU" sz="2000" i="1" dirty="0" err="1"/>
              <a:t>duolai</a:t>
            </a:r>
            <a:r>
              <a:rPr lang="hu-HU" sz="2000" dirty="0"/>
              <a:t>: differenciáltság</a:t>
            </a:r>
          </a:p>
          <a:p>
            <a:pPr lvl="1"/>
            <a:r>
              <a:rPr lang="hu-HU" sz="2000" dirty="0"/>
              <a:t>Nagy különbség az </a:t>
            </a:r>
            <a:r>
              <a:rPr lang="hu-HU" sz="2000" i="1" dirty="0" err="1"/>
              <a:t>oikos</a:t>
            </a:r>
            <a:r>
              <a:rPr lang="hu-HU" sz="2000" dirty="0"/>
              <a:t> szolgája és a </a:t>
            </a:r>
            <a:r>
              <a:rPr lang="hu-HU" sz="2000" i="1" dirty="0" err="1"/>
              <a:t>demosioi</a:t>
            </a:r>
            <a:r>
              <a:rPr lang="hu-HU" sz="2000" dirty="0"/>
              <a:t> közt</a:t>
            </a:r>
          </a:p>
          <a:p>
            <a:pPr lvl="1"/>
            <a:r>
              <a:rPr lang="hu-HU" sz="2000" i="1" dirty="0" err="1"/>
              <a:t>Douloi</a:t>
            </a:r>
            <a:r>
              <a:rPr lang="hu-HU" sz="2000" i="1" dirty="0"/>
              <a:t> </a:t>
            </a:r>
            <a:r>
              <a:rPr lang="hu-HU" sz="2000" i="1" dirty="0" err="1"/>
              <a:t>chóris</a:t>
            </a:r>
            <a:r>
              <a:rPr lang="hu-HU" sz="2000" i="1" dirty="0"/>
              <a:t> </a:t>
            </a:r>
            <a:r>
              <a:rPr lang="hu-HU" sz="2000" i="1" dirty="0" err="1"/>
              <a:t>oikountes</a:t>
            </a:r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201639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0B928C-D6F6-A304-0130-8862B99D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Bizonyítékok Athénban a szolgák direkt és indirekt védelmére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6DBB2B-3975-399A-767B-A19EAF590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/>
              <a:t>Ellentétes források: ezüst serlegek és szövegek kizsákmányolásról</a:t>
            </a:r>
          </a:p>
          <a:p>
            <a:r>
              <a:rPr lang="hu-HU" sz="2000" dirty="0"/>
              <a:t>Házasodási szokás, mint visszatartó erő</a:t>
            </a:r>
          </a:p>
          <a:p>
            <a:r>
              <a:rPr lang="hu-HU" sz="2000" i="1" dirty="0" err="1"/>
              <a:t>Hybris</a:t>
            </a:r>
            <a:r>
              <a:rPr lang="hu-HU" sz="2000" dirty="0"/>
              <a:t>, törvény és a szexualitás</a:t>
            </a:r>
          </a:p>
          <a:p>
            <a:r>
              <a:rPr lang="hu-HU" sz="2000" i="1" dirty="0" err="1"/>
              <a:t>Graphe</a:t>
            </a:r>
            <a:r>
              <a:rPr lang="hu-HU" sz="2000" dirty="0"/>
              <a:t>, a nyilvános perek és azok adta lehetőségek</a:t>
            </a:r>
          </a:p>
          <a:p>
            <a:r>
              <a:rPr lang="hu-HU" sz="2000" i="1"/>
              <a:t>Doulos</a:t>
            </a:r>
            <a:r>
              <a:rPr lang="hu-HU" sz="2000" dirty="0"/>
              <a:t> és </a:t>
            </a:r>
            <a:r>
              <a:rPr lang="hu-HU" sz="2000" i="1" dirty="0" err="1"/>
              <a:t>polites</a:t>
            </a:r>
            <a:endParaRPr lang="hu-HU" sz="2000" i="1" dirty="0"/>
          </a:p>
          <a:p>
            <a:r>
              <a:rPr lang="hu-HU" sz="2000" i="1" dirty="0" err="1"/>
              <a:t>Douloi</a:t>
            </a:r>
            <a:r>
              <a:rPr lang="hu-HU" sz="2000" i="1" dirty="0"/>
              <a:t> </a:t>
            </a:r>
            <a:r>
              <a:rPr lang="hu-HU" sz="2000" i="1" dirty="0" err="1"/>
              <a:t>choris</a:t>
            </a:r>
            <a:r>
              <a:rPr lang="hu-HU" sz="2000" i="1" dirty="0"/>
              <a:t> </a:t>
            </a:r>
            <a:r>
              <a:rPr lang="hu-HU" sz="2000" i="1" dirty="0" err="1"/>
              <a:t>oikountes</a:t>
            </a:r>
            <a:r>
              <a:rPr lang="hu-HU" sz="2000" dirty="0"/>
              <a:t>: a külön élő rabszolgák sajátos helyzete</a:t>
            </a:r>
          </a:p>
        </p:txBody>
      </p:sp>
    </p:spTree>
    <p:extLst>
      <p:ext uri="{BB962C8B-B14F-4D97-AF65-F5344CB8AC3E}">
        <p14:creationId xmlns:p14="http://schemas.microsoft.com/office/powerpoint/2010/main" val="82258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0A34A830-4DF2-9CF6-677E-DF3063FCF8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091" b="9091"/>
          <a:stretch>
            <a:fillRect/>
          </a:stretch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72319FFA-0E4F-4E0B-BEBA-A9DD4B41A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D4B697F-A9C0-9BFD-E537-B824EDC3D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4930400" cy="15594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400" dirty="0"/>
              <a:t>Szolga felett rendelkezés, prostitúció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88F625-2305-77E3-7C3E-17CA79672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3000"/>
            <a:ext cx="4921687" cy="3632200"/>
          </a:xfrm>
        </p:spPr>
        <p:txBody>
          <a:bodyPr>
            <a:normAutofit/>
          </a:bodyPr>
          <a:lstStyle/>
          <a:p>
            <a:r>
              <a:rPr lang="hu-HU" i="1" dirty="0" err="1"/>
              <a:t>Oikos</a:t>
            </a:r>
            <a:r>
              <a:rPr lang="hu-HU" dirty="0"/>
              <a:t>, mint otthon és munkahely</a:t>
            </a:r>
          </a:p>
          <a:p>
            <a:r>
              <a:rPr lang="hu-HU" dirty="0" err="1"/>
              <a:t>Prostituáció</a:t>
            </a:r>
            <a:r>
              <a:rPr lang="hu-HU" dirty="0"/>
              <a:t>, mint </a:t>
            </a:r>
            <a:r>
              <a:rPr lang="hu-HU" i="1" dirty="0" err="1"/>
              <a:t>techné</a:t>
            </a:r>
            <a:endParaRPr lang="hu-HU" i="1" dirty="0"/>
          </a:p>
          <a:p>
            <a:r>
              <a:rPr lang="hu-HU" i="1" dirty="0" err="1"/>
              <a:t>Porneia</a:t>
            </a:r>
            <a:r>
              <a:rPr lang="hu-HU" dirty="0"/>
              <a:t> világa</a:t>
            </a:r>
          </a:p>
          <a:p>
            <a:r>
              <a:rPr lang="hu-HU" i="1" dirty="0" err="1"/>
              <a:t>Apophora</a:t>
            </a:r>
            <a:r>
              <a:rPr lang="hu-HU" i="1" dirty="0"/>
              <a:t> </a:t>
            </a:r>
            <a:r>
              <a:rPr lang="hu-HU" dirty="0"/>
              <a:t>és lehetőségei</a:t>
            </a:r>
          </a:p>
          <a:p>
            <a:r>
              <a:rPr lang="hu-HU" dirty="0"/>
              <a:t>Megváltás, szakmában maradás</a:t>
            </a:r>
          </a:p>
        </p:txBody>
      </p:sp>
    </p:spTree>
    <p:extLst>
      <p:ext uri="{BB962C8B-B14F-4D97-AF65-F5344CB8AC3E}">
        <p14:creationId xmlns:p14="http://schemas.microsoft.com/office/powerpoint/2010/main" val="388791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0B925B-8A9D-39E8-6A5C-455BFD7D8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hu-HU" dirty="0"/>
              <a:t>Pár szó Rómáról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F1C751-9F46-A40D-C85B-5D5042FEB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3835583" cy="3632200"/>
          </a:xfrm>
        </p:spPr>
        <p:txBody>
          <a:bodyPr>
            <a:normAutofit/>
          </a:bodyPr>
          <a:lstStyle/>
          <a:p>
            <a:r>
              <a:rPr lang="hu-HU" sz="2000" i="1" dirty="0" err="1"/>
              <a:t>Contubernia</a:t>
            </a:r>
            <a:r>
              <a:rPr lang="hu-HU" sz="2000" dirty="0"/>
              <a:t> és </a:t>
            </a:r>
            <a:r>
              <a:rPr lang="hu-HU" sz="2000" i="1" dirty="0" err="1"/>
              <a:t>conubium</a:t>
            </a:r>
            <a:endParaRPr lang="hu-HU" sz="2000" i="1" dirty="0"/>
          </a:p>
          <a:p>
            <a:r>
              <a:rPr lang="hu-HU" sz="2000" dirty="0"/>
              <a:t>Tehetős </a:t>
            </a:r>
            <a:r>
              <a:rPr lang="hu-HU" sz="2000" dirty="0" err="1"/>
              <a:t>servi</a:t>
            </a:r>
            <a:r>
              <a:rPr lang="hu-HU" sz="2000" dirty="0"/>
              <a:t> lehetőségei</a:t>
            </a:r>
          </a:p>
          <a:p>
            <a:r>
              <a:rPr lang="hu-HU" sz="2000" i="1" dirty="0"/>
              <a:t>Lex </a:t>
            </a:r>
            <a:r>
              <a:rPr lang="hu-HU" sz="2000" i="1" dirty="0" err="1"/>
              <a:t>Iulia</a:t>
            </a:r>
            <a:r>
              <a:rPr lang="hu-HU" sz="2000" i="1" dirty="0"/>
              <a:t> de </a:t>
            </a:r>
            <a:r>
              <a:rPr lang="hu-HU" sz="2000" i="1" dirty="0" err="1"/>
              <a:t>adulteriis</a:t>
            </a:r>
            <a:r>
              <a:rPr lang="hu-HU" sz="2000" i="1" dirty="0"/>
              <a:t> </a:t>
            </a:r>
            <a:r>
              <a:rPr lang="hu-HU" sz="2000" i="1" dirty="0" err="1"/>
              <a:t>coercendis</a:t>
            </a:r>
            <a:endParaRPr lang="hu-HU" sz="2000" i="1" dirty="0"/>
          </a:p>
          <a:p>
            <a:r>
              <a:rPr lang="hu-HU" sz="2000" dirty="0"/>
              <a:t>Szolga védelme harmadik féltől</a:t>
            </a:r>
          </a:p>
          <a:p>
            <a:r>
              <a:rPr lang="hu-HU" sz="2000" dirty="0"/>
              <a:t>Prostitúció, </a:t>
            </a:r>
            <a:r>
              <a:rPr lang="hu-HU" sz="2000" i="1" dirty="0" err="1"/>
              <a:t>vernae</a:t>
            </a:r>
            <a:r>
              <a:rPr lang="hu-HU" sz="2000" i="1" dirty="0"/>
              <a:t> </a:t>
            </a:r>
            <a:r>
              <a:rPr lang="hu-HU" sz="2000" dirty="0"/>
              <a:t>sorsa</a:t>
            </a:r>
            <a:endParaRPr lang="hu-HU" sz="2000" i="1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BAFB35F-9407-720C-BE81-92A8EA7B4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958" y="2182031"/>
            <a:ext cx="6766049" cy="4228781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87717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5C92DD-8190-EC20-6BB2-0A6F580E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17AB9A-106A-40A2-BF04-F3832A7BE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349661"/>
            <a:ext cx="10554574" cy="3784921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Edward E. Cohen: </a:t>
            </a:r>
            <a:r>
              <a:rPr lang="en-US" dirty="0"/>
              <a:t>Sexual Abuse and Sexual Rights Slaves’ Erotic Experience at Athens and Rome</a:t>
            </a:r>
            <a:r>
              <a:rPr lang="hu-HU" dirty="0"/>
              <a:t>. In.: </a:t>
            </a:r>
            <a:r>
              <a:rPr lang="en-US" dirty="0"/>
              <a:t>A C</a:t>
            </a:r>
            <a:r>
              <a:rPr lang="hu-HU" dirty="0" err="1"/>
              <a:t>ompanion</a:t>
            </a:r>
            <a:r>
              <a:rPr lang="en-US" dirty="0"/>
              <a:t> T</a:t>
            </a:r>
            <a:r>
              <a:rPr lang="hu-HU" dirty="0"/>
              <a:t>o </a:t>
            </a:r>
            <a:r>
              <a:rPr lang="en-US" dirty="0"/>
              <a:t>G</a:t>
            </a:r>
            <a:r>
              <a:rPr lang="hu-HU" dirty="0" err="1"/>
              <a:t>reek</a:t>
            </a:r>
            <a:r>
              <a:rPr lang="en-US" dirty="0"/>
              <a:t> </a:t>
            </a:r>
            <a:r>
              <a:rPr lang="hu-HU" dirty="0"/>
              <a:t>And </a:t>
            </a:r>
            <a:r>
              <a:rPr lang="en-US" dirty="0"/>
              <a:t>R</a:t>
            </a:r>
            <a:r>
              <a:rPr lang="hu-HU" dirty="0" err="1"/>
              <a:t>oman</a:t>
            </a:r>
            <a:r>
              <a:rPr lang="hu-HU" dirty="0"/>
              <a:t> </a:t>
            </a:r>
            <a:r>
              <a:rPr lang="en-US" dirty="0"/>
              <a:t>S</a:t>
            </a:r>
            <a:r>
              <a:rPr lang="hu-HU" dirty="0" err="1"/>
              <a:t>exualities</a:t>
            </a:r>
            <a:r>
              <a:rPr lang="hu-HU" dirty="0"/>
              <a:t>. (</a:t>
            </a:r>
            <a:r>
              <a:rPr lang="hu-HU" dirty="0" err="1"/>
              <a:t>ed</a:t>
            </a:r>
            <a:r>
              <a:rPr lang="hu-HU" dirty="0"/>
              <a:t>.: Thomas K. Hubbard) 188-202.</a:t>
            </a:r>
          </a:p>
          <a:p>
            <a:r>
              <a:rPr lang="en-US" dirty="0"/>
              <a:t>Quintero </a:t>
            </a:r>
            <a:r>
              <a:rPr lang="en-US" dirty="0" err="1"/>
              <a:t>Aleans</a:t>
            </a:r>
            <a:r>
              <a:rPr lang="en-US" dirty="0"/>
              <a:t>, J. D. (2014). </a:t>
            </a:r>
            <a:r>
              <a:rPr lang="en-US" i="1" dirty="0"/>
              <a:t>The Legal and Social Condition of the Enslaved Population in Classical Athens</a:t>
            </a:r>
            <a:r>
              <a:rPr lang="en-US" dirty="0"/>
              <a:t>. E-International Relations. Retrieved from </a:t>
            </a:r>
            <a:r>
              <a:rPr lang="en-US" dirty="0">
                <a:hlinkClick r:id="rId2"/>
              </a:rPr>
              <a:t>https://www.e-ir.info/2014/06/08/the-legal-and-social-condition-of-the-enslaved-population-in-classical-athens/?utm_source=chatgpt.com</a:t>
            </a:r>
            <a:endParaRPr lang="hu-HU" dirty="0"/>
          </a:p>
          <a:p>
            <a:r>
              <a:rPr lang="hu-HU" dirty="0"/>
              <a:t>Edward E. Cohen </a:t>
            </a:r>
            <a:r>
              <a:rPr lang="en-US" dirty="0"/>
              <a:t>(1991). Sexuality, Violence, and the Athenian Law of “Hubris.” </a:t>
            </a:r>
            <a:r>
              <a:rPr lang="en-US" i="1" dirty="0"/>
              <a:t>Greece &amp; Rome</a:t>
            </a:r>
            <a:r>
              <a:rPr lang="en-US" dirty="0"/>
              <a:t>, </a:t>
            </a:r>
            <a:r>
              <a:rPr lang="en-US" i="1" dirty="0"/>
              <a:t>38</a:t>
            </a:r>
            <a:r>
              <a:rPr lang="en-US" dirty="0"/>
              <a:t>(2), 171–188. </a:t>
            </a:r>
            <a:r>
              <a:rPr lang="en-US" dirty="0">
                <a:hlinkClick r:id="rId3"/>
              </a:rPr>
              <a:t>http://www.jstor.org/stable/642956</a:t>
            </a:r>
            <a:endParaRPr lang="hu-HU" dirty="0"/>
          </a:p>
          <a:p>
            <a:r>
              <a:rPr lang="hu-HU" dirty="0"/>
              <a:t>Horváth László: Harminchárom eltérő vagy új olvasat </a:t>
            </a:r>
            <a:r>
              <a:rPr lang="hu-HU" dirty="0" err="1"/>
              <a:t>Hypereidés</a:t>
            </a:r>
            <a:r>
              <a:rPr lang="hu-HU" dirty="0"/>
              <a:t> </a:t>
            </a:r>
            <a:r>
              <a:rPr lang="hu-HU" dirty="0" err="1"/>
              <a:t>Athénogenés</a:t>
            </a:r>
            <a:r>
              <a:rPr lang="hu-HU" dirty="0"/>
              <a:t> elleni beszédében. </a:t>
            </a:r>
            <a:r>
              <a:rPr lang="sv-SE" dirty="0"/>
              <a:t>Antik Tanulmányok 67 (2023) 1, 55–70</a:t>
            </a:r>
            <a:r>
              <a:rPr lang="hu-HU" dirty="0"/>
              <a:t>.</a:t>
            </a:r>
          </a:p>
          <a:p>
            <a:r>
              <a:rPr lang="hu-HU" dirty="0" err="1"/>
              <a:t>Jesús</a:t>
            </a:r>
            <a:r>
              <a:rPr lang="hu-HU" dirty="0"/>
              <a:t> David </a:t>
            </a:r>
            <a:r>
              <a:rPr lang="hu-HU" dirty="0" err="1"/>
              <a:t>Quintero</a:t>
            </a:r>
            <a:r>
              <a:rPr lang="hu-HU" dirty="0"/>
              <a:t> </a:t>
            </a:r>
            <a:r>
              <a:rPr lang="hu-HU" dirty="0" err="1"/>
              <a:t>Aleans</a:t>
            </a:r>
            <a:r>
              <a:rPr lang="hu-HU" dirty="0"/>
              <a:t> : </a:t>
            </a:r>
            <a:r>
              <a:rPr lang="en-US" dirty="0"/>
              <a:t>The Legal and Social Condition of the Enslaved Population in Classical Athens</a:t>
            </a:r>
            <a:r>
              <a:rPr lang="hu-HU" dirty="0"/>
              <a:t>. </a:t>
            </a:r>
            <a:r>
              <a:rPr lang="hu-HU" dirty="0" err="1"/>
              <a:t>Universidade</a:t>
            </a:r>
            <a:r>
              <a:rPr lang="hu-HU" dirty="0"/>
              <a:t> de </a:t>
            </a:r>
            <a:r>
              <a:rPr lang="hu-HU" dirty="0" err="1"/>
              <a:t>Coimbra</a:t>
            </a:r>
            <a:r>
              <a:rPr lang="hu-HU" dirty="0"/>
              <a:t>, 2013.</a:t>
            </a:r>
          </a:p>
          <a:p>
            <a:r>
              <a:rPr lang="en-US" dirty="0"/>
              <a:t>Susan </a:t>
            </a:r>
            <a:r>
              <a:rPr lang="en-US" dirty="0" err="1"/>
              <a:t>Treggiari</a:t>
            </a:r>
            <a:r>
              <a:rPr lang="en-US" dirty="0"/>
              <a:t>, "</a:t>
            </a:r>
            <a:r>
              <a:rPr lang="en-US" dirty="0" err="1"/>
              <a:t>Concubinae</a:t>
            </a:r>
            <a:r>
              <a:rPr lang="en-US" dirty="0"/>
              <a:t>", Papers of the British School at Rome 49</a:t>
            </a:r>
            <a:r>
              <a:rPr lang="hu-HU" dirty="0"/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75113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egyezhető">
  <a:themeElements>
    <a:clrScheme name="Zöld–sárg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Jegyezhető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Jegyezhető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TM03457503[[fn=Jegyezhető]]</Template>
  <TotalTime>1369</TotalTime>
  <Words>351</Words>
  <Application>Microsoft Office PowerPoint</Application>
  <PresentationFormat>Szélesvásznú</PresentationFormat>
  <Paragraphs>38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Jegyezhető</vt:lpstr>
      <vt:lpstr>Szexualitás: jogok, visszaélések, lehetőségek a rabszolgaságnak az athéni és a római társadalomban</vt:lpstr>
      <vt:lpstr>Elöljáróban Athénról és Rómáról</vt:lpstr>
      <vt:lpstr>Bizonyítékok Athénban a szolgák direkt és indirekt védelmére</vt:lpstr>
      <vt:lpstr>Szolga felett rendelkezés, prostitúció</vt:lpstr>
      <vt:lpstr>Pár szó Rómáról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Dévényi-Takács Ádám</dc:creator>
  <cp:lastModifiedBy>Dévényi-Takács Ádám</cp:lastModifiedBy>
  <cp:revision>4</cp:revision>
  <dcterms:created xsi:type="dcterms:W3CDTF">2025-11-05T14:59:51Z</dcterms:created>
  <dcterms:modified xsi:type="dcterms:W3CDTF">2025-12-05T10:23:10Z</dcterms:modified>
</cp:coreProperties>
</file>