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9" r:id="rId12"/>
    <p:sldId id="268" r:id="rId13"/>
    <p:sldId id="258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9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D681383B-9028-4E94-9C24-CEE5C84D2AE2}" type="datetimeFigureOut">
              <a:rPr lang="hu-HU" smtClean="0"/>
              <a:pPr/>
              <a:t>2025. 11. 25.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0AD9B23B-4E07-4AA3-BB59-BE1856CFA766}" type="slidenum">
              <a:rPr lang="hu-HU" smtClean="0"/>
              <a:pPr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051139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383B-9028-4E94-9C24-CEE5C84D2AE2}" type="datetimeFigureOut">
              <a:rPr lang="hu-HU" smtClean="0"/>
              <a:pPr/>
              <a:t>2025. 11. 25.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B23B-4E07-4AA3-BB59-BE1856CFA76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3728593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383B-9028-4E94-9C24-CEE5C84D2AE2}" type="datetimeFigureOut">
              <a:rPr lang="hu-HU" smtClean="0"/>
              <a:pPr/>
              <a:t>2025. 11. 25.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B23B-4E07-4AA3-BB59-BE1856CFA766}" type="slidenum">
              <a:rPr lang="hu-HU" smtClean="0"/>
              <a:pPr/>
              <a:t>‹#›</a:t>
            </a:fld>
            <a:endParaRPr lang="hu-H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739151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383B-9028-4E94-9C24-CEE5C84D2AE2}" type="datetimeFigureOut">
              <a:rPr lang="hu-HU" smtClean="0"/>
              <a:pPr/>
              <a:t>2025. 11. 25.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B23B-4E07-4AA3-BB59-BE1856CFA76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3842063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383B-9028-4E94-9C24-CEE5C84D2AE2}" type="datetimeFigureOut">
              <a:rPr lang="hu-HU" smtClean="0"/>
              <a:pPr/>
              <a:t>2025. 11. 25.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B23B-4E07-4AA3-BB59-BE1856CFA766}" type="slidenum">
              <a:rPr lang="hu-HU" smtClean="0"/>
              <a:pPr/>
              <a:t>‹#›</a:t>
            </a:fld>
            <a:endParaRPr lang="hu-H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269672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383B-9028-4E94-9C24-CEE5C84D2AE2}" type="datetimeFigureOut">
              <a:rPr lang="hu-HU" smtClean="0"/>
              <a:pPr/>
              <a:t>2025. 11. 25.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B23B-4E07-4AA3-BB59-BE1856CFA766}" type="slidenum">
              <a:rPr lang="hu-HU" smtClean="0"/>
              <a:pPr/>
              <a:t>‹#›</a:t>
            </a:fld>
            <a:endParaRPr lang="hu-H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454813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383B-9028-4E94-9C24-CEE5C84D2AE2}" type="datetimeFigureOut">
              <a:rPr lang="hu-HU" smtClean="0"/>
              <a:pPr/>
              <a:t>2025. 11. 25.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B23B-4E07-4AA3-BB59-BE1856CFA76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303890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383B-9028-4E94-9C24-CEE5C84D2AE2}" type="datetimeFigureOut">
              <a:rPr lang="hu-HU" smtClean="0"/>
              <a:pPr/>
              <a:t>2025. 11. 25.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B23B-4E07-4AA3-BB59-BE1856CFA766}" type="slidenum">
              <a:rPr lang="hu-HU" smtClean="0"/>
              <a:pPr/>
              <a:t>‹#›</a:t>
            </a:fld>
            <a:endParaRPr lang="hu-H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830885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383B-9028-4E94-9C24-CEE5C84D2AE2}" type="datetimeFigureOut">
              <a:rPr lang="hu-HU" smtClean="0"/>
              <a:pPr/>
              <a:t>2025. 11. 25.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B23B-4E07-4AA3-BB59-BE1856CFA76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1660038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383B-9028-4E94-9C24-CEE5C84D2AE2}" type="datetimeFigureOut">
              <a:rPr lang="hu-HU" smtClean="0"/>
              <a:pPr/>
              <a:t>2025. 11. 25.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B23B-4E07-4AA3-BB59-BE1856CFA76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948844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383B-9028-4E94-9C24-CEE5C84D2AE2}" type="datetimeFigureOut">
              <a:rPr lang="hu-HU" smtClean="0"/>
              <a:pPr/>
              <a:t>2025. 11. 25.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B23B-4E07-4AA3-BB59-BE1856CFA766}" type="slidenum">
              <a:rPr lang="hu-HU" smtClean="0"/>
              <a:pPr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2088273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383B-9028-4E94-9C24-CEE5C84D2AE2}" type="datetimeFigureOut">
              <a:rPr lang="hu-HU" smtClean="0"/>
              <a:pPr/>
              <a:t>2025. 11. 25.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B23B-4E07-4AA3-BB59-BE1856CFA766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8145045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383B-9028-4E94-9C24-CEE5C84D2AE2}" type="datetimeFigureOut">
              <a:rPr lang="hu-HU" smtClean="0"/>
              <a:pPr/>
              <a:t>2025. 11. 25.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B23B-4E07-4AA3-BB59-BE1856CFA76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15824741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383B-9028-4E94-9C24-CEE5C84D2AE2}" type="datetimeFigureOut">
              <a:rPr lang="hu-HU" smtClean="0"/>
              <a:pPr/>
              <a:t>2025. 11. 25.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B23B-4E07-4AA3-BB59-BE1856CFA766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4450827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383B-9028-4E94-9C24-CEE5C84D2AE2}" type="datetimeFigureOut">
              <a:rPr lang="hu-HU" smtClean="0"/>
              <a:pPr/>
              <a:t>2025. 11. 25.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B23B-4E07-4AA3-BB59-BE1856CFA766}" type="slidenum">
              <a:rPr lang="hu-HU" smtClean="0"/>
              <a:pPr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7414919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383B-9028-4E94-9C24-CEE5C84D2AE2}" type="datetimeFigureOut">
              <a:rPr lang="hu-HU" smtClean="0"/>
              <a:pPr/>
              <a:t>2025. 11. 25.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B23B-4E07-4AA3-BB59-BE1856CFA766}" type="slidenum">
              <a:rPr lang="hu-HU" smtClean="0"/>
              <a:pPr/>
              <a:t>‹#›</a:t>
            </a:fld>
            <a:endParaRPr lang="hu-H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0969791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383B-9028-4E94-9C24-CEE5C84D2AE2}" type="datetimeFigureOut">
              <a:rPr lang="hu-HU" smtClean="0"/>
              <a:pPr/>
              <a:t>2025. 11. 25.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9B23B-4E07-4AA3-BB59-BE1856CFA766}" type="slidenum">
              <a:rPr lang="hu-HU" smtClean="0"/>
              <a:pPr/>
              <a:t>‹#›</a:t>
            </a:fld>
            <a:endParaRPr lang="hu-H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81658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681383B-9028-4E94-9C24-CEE5C84D2AE2}" type="datetimeFigureOut">
              <a:rPr lang="hu-HU" smtClean="0"/>
              <a:pPr/>
              <a:t>2025. 11. 25.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AD9B23B-4E07-4AA3-BB59-BE1856CFA76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2903501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romaikor.hu/roma_tortenelmet_irt_(a_romaiak_tortenete)/a_romai_csaszarkor_tortenete/a_principatus/augustus_principatusa/augustus_hatalma/cikk/augustus__divi_filius" TargetMode="External"/><Relationship Id="rId2" Type="http://schemas.openxmlformats.org/officeDocument/2006/relationships/hyperlink" Target="https://romaikor.hu/ki_kicsoda_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rcanum.com/hu/online-kiadvanyok/Lexikonok-okori-lexikon-CA894/o-CC3BC/octavianus-CC3DF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3D6DABB5-1FC3-4E21-AC84-4685B03C9F9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202616" y="1411015"/>
            <a:ext cx="7808159" cy="4103960"/>
          </a:xfrm>
          <a:prstGeom prst="rect">
            <a:avLst/>
          </a:prstGeom>
          <a:blipFill dpi="0" rotWithShape="1">
            <a:blip r:embed="rId3" cstate="print">
              <a:alphaModFix amt="86000"/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tile tx="0" ty="0" sx="90000" sy="100000" flip="none" algn="ctr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C5790B5-250E-45E6-A05D-C3D1D459BC9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328332" y="1540931"/>
            <a:ext cx="7543802" cy="3835401"/>
          </a:xfrm>
          <a:prstGeom prst="rect">
            <a:avLst/>
          </a:prstGeom>
          <a:noFill/>
          <a:ln w="15875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68158C4B-1BFE-4F6D-B2C1-0066FA11935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3123631"/>
            <a:ext cx="12231160" cy="659658"/>
            <a:chOff x="-16934" y="3123631"/>
            <a:chExt cx="12231160" cy="659658"/>
          </a:xfrm>
        </p:grpSpPr>
        <p:sp>
          <p:nvSpPr>
            <p:cNvPr id="13" name="Rounded Rectangle 17">
              <a:extLst>
                <a:ext uri="{FF2B5EF4-FFF2-40B4-BE49-F238E27FC236}">
                  <a16:creationId xmlns="" xmlns:a16="http://schemas.microsoft.com/office/drawing/2014/main" id="{4A8E3562-03A2-4AF3-89BB-B227ED3261A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2430976" y="312363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="" xmlns:a16="http://schemas.microsoft.com/office/drawing/2014/main" id="{BD9DF111-5BF8-4312-BECB-94BBCF29ECC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5536"/>
              <a:ext cx="2478024" cy="612648"/>
            </a:xfrm>
            <a:prstGeom prst="rect">
              <a:avLst/>
            </a:prstGeom>
          </p:spPr>
        </p:pic>
        <p:sp>
          <p:nvSpPr>
            <p:cNvPr id="15" name="Rounded Rectangle 20">
              <a:extLst>
                <a:ext uri="{FF2B5EF4-FFF2-40B4-BE49-F238E27FC236}">
                  <a16:creationId xmlns="" xmlns:a16="http://schemas.microsoft.com/office/drawing/2014/main" id="{9EEB3A31-82B4-41D6-BEAB-3CC49BBCBEF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717803" y="312492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="" xmlns:a16="http://schemas.microsoft.com/office/drawing/2014/main" id="{28C66B30-E9F1-40DD-A809-6A1282E237D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5536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hu-HU" sz="5000" b="1"/>
              <a:t>Suetonius Augustusról, mint istenről és emberről</a:t>
            </a:r>
            <a:endParaRPr lang="hu-HU" sz="5000" b="1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>
            <a:normAutofit lnSpcReduction="10000"/>
          </a:bodyPr>
          <a:lstStyle/>
          <a:p>
            <a:r>
              <a:rPr lang="hu-HU" b="1" dirty="0" smtClean="0"/>
              <a:t>Dr. </a:t>
            </a:r>
            <a:r>
              <a:rPr lang="hu-HU" b="1" dirty="0" err="1" smtClean="0"/>
              <a:t>Szmolen</a:t>
            </a:r>
            <a:r>
              <a:rPr lang="hu-HU" b="1" dirty="0" smtClean="0"/>
              <a:t> Dénes</a:t>
            </a:r>
          </a:p>
          <a:p>
            <a:r>
              <a:rPr lang="hu-HU" b="1" dirty="0" smtClean="0"/>
              <a:t>PPKE BTK TÖRTÉNELEM BA Levelező</a:t>
            </a:r>
          </a:p>
          <a:p>
            <a:r>
              <a:rPr lang="hu-HU" b="1" dirty="0" smtClean="0"/>
              <a:t>Ókortörténeti gyakorlat előadás </a:t>
            </a:r>
            <a:endParaRPr lang="hu-HU" b="1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="" xmlns:a16="http://schemas.microsoft.com/office/drawing/2014/main" id="{14319AF2-886A-4C5D-B34C-17FCB0267EE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335273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/>
          </a:bodyPr>
          <a:lstStyle/>
          <a:p>
            <a:r>
              <a:rPr lang="hu-HU" b="1">
                <a:solidFill>
                  <a:srgbClr val="262626"/>
                </a:solidFill>
              </a:rPr>
              <a:t>Bevezetés: Suetonius művében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32" r="3879" b="1"/>
          <a:stretch>
            <a:fillRect/>
          </a:stretch>
        </p:blipFill>
        <p:spPr>
          <a:xfrm>
            <a:off x="1904524" y="2701180"/>
            <a:ext cx="1799217" cy="2852640"/>
          </a:xfrm>
          <a:prstGeom prst="rect">
            <a:avLst/>
          </a:prstGeom>
          <a:ln w="57150" cmpd="thickThin">
            <a:solidFill>
              <a:srgbClr val="7F7F7F"/>
            </a:solidFill>
            <a:miter lim="800000"/>
          </a:ln>
        </p:spPr>
      </p:pic>
      <p:sp useBgFill="1"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39732" y="2556932"/>
            <a:ext cx="6256863" cy="331893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sz="1500" dirty="0">
                <a:solidFill>
                  <a:srgbClr val="262626"/>
                </a:solidFill>
              </a:rPr>
              <a:t>Suetonius értékelési kerete Róma-központú, és a római elit arisztokrácia és a szenátus tagjainak véleményét tükrözi. </a:t>
            </a:r>
          </a:p>
          <a:p>
            <a:pPr>
              <a:lnSpc>
                <a:spcPct val="90000"/>
              </a:lnSpc>
            </a:pPr>
            <a:r>
              <a:rPr lang="hu-HU" sz="1500" dirty="0">
                <a:solidFill>
                  <a:srgbClr val="262626"/>
                </a:solidFill>
              </a:rPr>
              <a:t>Suetonius az uralkodókat a </a:t>
            </a:r>
            <a:r>
              <a:rPr lang="hu-HU" sz="1500" i="1" dirty="0" err="1">
                <a:solidFill>
                  <a:srgbClr val="262626"/>
                </a:solidFill>
              </a:rPr>
              <a:t>civilitas</a:t>
            </a:r>
            <a:r>
              <a:rPr lang="hu-HU" sz="1500" dirty="0">
                <a:solidFill>
                  <a:srgbClr val="262626"/>
                </a:solidFill>
              </a:rPr>
              <a:t> (polgári viselkedés, szerénység) mércéjével méri. Ebben a tekintetben </a:t>
            </a:r>
            <a:r>
              <a:rPr lang="hu-HU" sz="1500" dirty="0" smtClean="0">
                <a:solidFill>
                  <a:srgbClr val="262626"/>
                </a:solidFill>
              </a:rPr>
              <a:t>számára Augustus </a:t>
            </a:r>
            <a:r>
              <a:rPr lang="hu-HU" sz="1500" dirty="0">
                <a:solidFill>
                  <a:srgbClr val="262626"/>
                </a:solidFill>
              </a:rPr>
              <a:t>mintaként jelenik meg</a:t>
            </a:r>
          </a:p>
          <a:p>
            <a:pPr>
              <a:lnSpc>
                <a:spcPct val="90000"/>
              </a:lnSpc>
            </a:pPr>
            <a:r>
              <a:rPr lang="hu-HU" sz="1500" dirty="0">
                <a:solidFill>
                  <a:srgbClr val="262626"/>
                </a:solidFill>
              </a:rPr>
              <a:t>Augustust egyszerre </a:t>
            </a:r>
            <a:r>
              <a:rPr lang="hu-HU" sz="1500" b="1" dirty="0">
                <a:solidFill>
                  <a:srgbClr val="262626"/>
                </a:solidFill>
              </a:rPr>
              <a:t>emberként és istenként</a:t>
            </a:r>
            <a:r>
              <a:rPr lang="hu-HU" sz="1500" dirty="0">
                <a:solidFill>
                  <a:srgbClr val="262626"/>
                </a:solidFill>
              </a:rPr>
              <a:t> mutatja be, aki a római hagyományokat használta fel a hatalmának az istenekhez való hasonlításához. </a:t>
            </a:r>
          </a:p>
          <a:p>
            <a:pPr>
              <a:lnSpc>
                <a:spcPct val="90000"/>
              </a:lnSpc>
            </a:pPr>
            <a:r>
              <a:rPr lang="hu-HU" sz="1500" dirty="0">
                <a:solidFill>
                  <a:srgbClr val="262626"/>
                </a:solidFill>
              </a:rPr>
              <a:t>Már élete során </a:t>
            </a:r>
            <a:r>
              <a:rPr lang="hu-HU" sz="1500" dirty="0" smtClean="0">
                <a:solidFill>
                  <a:srgbClr val="262626"/>
                </a:solidFill>
              </a:rPr>
              <a:t>Augustust </a:t>
            </a:r>
            <a:r>
              <a:rPr lang="hu-HU" sz="1500" dirty="0">
                <a:solidFill>
                  <a:srgbClr val="262626"/>
                </a:solidFill>
              </a:rPr>
              <a:t>Vénusz és Apolló istenekhez kötötték, megszilárdítva az istenekhez való kapcsolódását, amely elődje, Julius Caesar istenné avatására is épült, halála után pedig </a:t>
            </a:r>
            <a:r>
              <a:rPr lang="hu-HU" sz="1500" b="1" dirty="0">
                <a:solidFill>
                  <a:srgbClr val="262626"/>
                </a:solidFill>
              </a:rPr>
              <a:t>istenként tisztelték</a:t>
            </a:r>
            <a:r>
              <a:rPr lang="hu-HU" sz="1500" dirty="0">
                <a:solidFill>
                  <a:srgbClr val="262626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endParaRPr lang="hu-HU" sz="1500" dirty="0">
              <a:solidFill>
                <a:srgbClr val="262626"/>
              </a:solidFill>
            </a:endParaRPr>
          </a:p>
        </p:txBody>
      </p:sp>
      <p:sp>
        <p:nvSpPr>
          <p:cNvPr id="4" name="Szövegdoboz 3"/>
          <p:cNvSpPr txBox="1"/>
          <p:nvPr/>
        </p:nvSpPr>
        <p:spPr>
          <a:xfrm flipH="1">
            <a:off x="4661680" y="3754316"/>
            <a:ext cx="2556804" cy="958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="" xmlns:p14="http://schemas.microsoft.com/office/powerpoint/2010/main" val="2573102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sz="4100" b="1"/>
              <a:t>Augustus, mint ember kivételes tulajdonságai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95402" y="2556932"/>
            <a:ext cx="6256866" cy="3318936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hu-HU" sz="1700" dirty="0"/>
              <a:t>Suetonius szerint </a:t>
            </a:r>
            <a:r>
              <a:rPr lang="hu-HU" sz="1700" dirty="0" smtClean="0"/>
              <a:t>Augustus </a:t>
            </a:r>
            <a:r>
              <a:rPr lang="hu-HU" sz="1700" dirty="0"/>
              <a:t>egy olyan nyilvános  képet alakított ki </a:t>
            </a:r>
          </a:p>
          <a:p>
            <a:pPr>
              <a:lnSpc>
                <a:spcPct val="90000"/>
              </a:lnSpc>
            </a:pPr>
            <a:r>
              <a:rPr lang="hu-HU" sz="1700" dirty="0"/>
              <a:t>magáról, mint emberről, mintha ő egy erényes és hozzáértő uralkodó </a:t>
            </a:r>
          </a:p>
          <a:p>
            <a:pPr>
              <a:lnSpc>
                <a:spcPct val="90000"/>
              </a:lnSpc>
            </a:pPr>
            <a:r>
              <a:rPr lang="hu-HU" sz="1700" dirty="0"/>
              <a:t>(</a:t>
            </a:r>
            <a:r>
              <a:rPr lang="hu-HU" sz="1700" dirty="0" err="1"/>
              <a:t>princeps</a:t>
            </a:r>
            <a:r>
              <a:rPr lang="hu-HU" sz="1700" dirty="0"/>
              <a:t>) lenne, hangsúlyozva az olyan jó emberi tulajdonságokat, mint </a:t>
            </a:r>
          </a:p>
          <a:p>
            <a:pPr>
              <a:lnSpc>
                <a:spcPct val="90000"/>
              </a:lnSpc>
            </a:pPr>
            <a:r>
              <a:rPr lang="hu-HU" sz="1700" dirty="0"/>
              <a:t>a jámborság és a szerénység, hogy ezzel is igazolja kivételes </a:t>
            </a:r>
            <a:r>
              <a:rPr lang="hu-HU" sz="1700" dirty="0" smtClean="0"/>
              <a:t>tehetségét és jó tulajdonságát, hogy ő egy. </a:t>
            </a:r>
            <a:endParaRPr lang="hu-HU" sz="1700" dirty="0"/>
          </a:p>
          <a:p>
            <a:pPr>
              <a:lnSpc>
                <a:spcPct val="90000"/>
              </a:lnSpc>
            </a:pPr>
            <a:r>
              <a:rPr lang="hu-HU" sz="1700" dirty="0" smtClean="0"/>
              <a:t>erényes </a:t>
            </a:r>
            <a:r>
              <a:rPr lang="hu-HU" sz="1700" dirty="0"/>
              <a:t>és hozzáértő ember,</a:t>
            </a:r>
          </a:p>
          <a:p>
            <a:pPr>
              <a:lnSpc>
                <a:spcPct val="90000"/>
              </a:lnSpc>
            </a:pPr>
            <a:r>
              <a:rPr lang="hu-HU" sz="1700" dirty="0"/>
              <a:t>i</a:t>
            </a:r>
            <a:r>
              <a:rPr lang="hu-HU" sz="1700" dirty="0" smtClean="0"/>
              <a:t>gazságos</a:t>
            </a:r>
            <a:r>
              <a:rPr lang="hu-HU" sz="1700" dirty="0"/>
              <a:t>,</a:t>
            </a:r>
          </a:p>
          <a:p>
            <a:pPr>
              <a:lnSpc>
                <a:spcPct val="90000"/>
              </a:lnSpc>
            </a:pPr>
            <a:r>
              <a:rPr lang="hu-HU" sz="1700" dirty="0" smtClean="0"/>
              <a:t>a </a:t>
            </a:r>
            <a:r>
              <a:rPr lang="hu-HU" sz="1700" dirty="0"/>
              <a:t>régi római hagyományok és értékek védelmezője,</a:t>
            </a:r>
          </a:p>
          <a:p>
            <a:pPr>
              <a:lnSpc>
                <a:spcPct val="90000"/>
              </a:lnSpc>
            </a:pPr>
            <a:r>
              <a:rPr lang="hu-HU" sz="1700" dirty="0" smtClean="0"/>
              <a:t>a </a:t>
            </a:r>
            <a:r>
              <a:rPr lang="hu-HU" sz="1700" dirty="0"/>
              <a:t>köztársaság értékeinek helyreállítója,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9033" r="-5" b="6517"/>
          <a:stretch>
            <a:fillRect/>
          </a:stretch>
        </p:blipFill>
        <p:spPr>
          <a:xfrm>
            <a:off x="8085026" y="2701180"/>
            <a:ext cx="2739728" cy="2852640"/>
          </a:xfrm>
          <a:prstGeom prst="rect">
            <a:avLst/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</p:pic>
    </p:spTree>
    <p:extLst>
      <p:ext uri="{BB962C8B-B14F-4D97-AF65-F5344CB8AC3E}">
        <p14:creationId xmlns="" xmlns:p14="http://schemas.microsoft.com/office/powerpoint/2010/main" val="1009665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DC878D9A-77BE-4701-AE3D-EEFC53CD50B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643BE08-0ED1-4B73-AC6D-B7E26A59CDA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74663" y="469900"/>
            <a:ext cx="3695002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956B2094-7FC0-45FC-BFED-3CB88CEE63F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39668" y="635508"/>
            <a:ext cx="3364992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52108" y="954756"/>
            <a:ext cx="2730414" cy="4946003"/>
          </a:xfrm>
        </p:spPr>
        <p:txBody>
          <a:bodyPr>
            <a:normAutofit/>
          </a:bodyPr>
          <a:lstStyle/>
          <a:p>
            <a:r>
              <a:rPr lang="hu-HU" sz="4100" b="1">
                <a:solidFill>
                  <a:srgbClr val="FFFFFF"/>
                </a:solidFill>
              </a:rPr>
              <a:t>Augusztus, mint isten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07A4B640-BB7F-4272-A710-068DBA9F9A6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40934" y="469900"/>
            <a:ext cx="5953630" cy="5405968"/>
          </a:xfrm>
        </p:spPr>
        <p:txBody>
          <a:bodyPr anchor="ctr">
            <a:normAutofit/>
          </a:bodyPr>
          <a:lstStyle/>
          <a:p>
            <a:r>
              <a:rPr lang="hu-HU" dirty="0"/>
              <a:t>Különbség  van az élete során kapott tisztelete, </a:t>
            </a:r>
            <a:r>
              <a:rPr lang="hu-HU" dirty="0" smtClean="0"/>
              <a:t>és a között, hogy a </a:t>
            </a:r>
            <a:r>
              <a:rPr lang="hu-HU" dirty="0"/>
              <a:t>halála után </a:t>
            </a:r>
            <a:r>
              <a:rPr lang="hu-HU" dirty="0" smtClean="0"/>
              <a:t>isteni rangra emelték és isteni </a:t>
            </a:r>
            <a:r>
              <a:rPr lang="hu-HU" dirty="0"/>
              <a:t>tiszteletben </a:t>
            </a:r>
            <a:r>
              <a:rPr lang="hu-HU" dirty="0" smtClean="0"/>
              <a:t>részesült,</a:t>
            </a:r>
            <a:endParaRPr lang="hu-HU" dirty="0"/>
          </a:p>
          <a:p>
            <a:r>
              <a:rPr lang="hu-HU" dirty="0"/>
              <a:t>Eltérő az életében a kultusza Rómában és a provinciákban, </a:t>
            </a:r>
          </a:p>
          <a:p>
            <a:r>
              <a:rPr lang="hu-HU" dirty="0"/>
              <a:t>Isteni származásának igazolása, mert isteni vérvonalat tulajdonít a </a:t>
            </a:r>
            <a:r>
              <a:rPr lang="hu-HU" dirty="0" err="1"/>
              <a:t>Iulius</a:t>
            </a:r>
            <a:r>
              <a:rPr lang="hu-HU" dirty="0"/>
              <a:t> családnak, </a:t>
            </a:r>
            <a:r>
              <a:rPr lang="hu-HU" dirty="0" smtClean="0"/>
              <a:t>így </a:t>
            </a:r>
            <a:r>
              <a:rPr lang="hu-HU" dirty="0"/>
              <a:t>lesz kapcsolódás az istenekhez</a:t>
            </a:r>
          </a:p>
        </p:txBody>
      </p:sp>
    </p:spTree>
    <p:extLst>
      <p:ext uri="{BB962C8B-B14F-4D97-AF65-F5344CB8AC3E}">
        <p14:creationId xmlns="" xmlns:p14="http://schemas.microsoft.com/office/powerpoint/2010/main" val="4159333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="" xmlns:a16="http://schemas.microsoft.com/office/drawing/2014/main" id="{F5F01BD1-E3CB-4562-A77C-00A3ED2462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492030E9-8BC2-4840-8C6B-991B68C51E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2" name="Picture 11">
              <a:extLst>
                <a:ext uri="{FF2B5EF4-FFF2-40B4-BE49-F238E27FC236}">
                  <a16:creationId xmlns="" xmlns:a16="http://schemas.microsoft.com/office/drawing/2014/main" id="{651493CA-1EAE-4C5B-9C46-8437DD51C6E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="" xmlns:a16="http://schemas.microsoft.com/office/drawing/2014/main" id="{81B01891-F01D-4D0D-A631-E29F0EA8EF6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="" xmlns:a16="http://schemas.microsoft.com/office/drawing/2014/main" id="{38B1DE3F-E4E6-4E5E-9213-CB6C7AA92C8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="" xmlns:a16="http://schemas.microsoft.com/office/drawing/2014/main" id="{8AFE6BB3-9290-46EA-8067-AA9277C708B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26508" y="982132"/>
            <a:ext cx="6270090" cy="13038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sz="4100" b="1" dirty="0">
                <a:solidFill>
                  <a:srgbClr val="262626"/>
                </a:solidFill>
              </a:rPr>
              <a:t>Julius Caesar halála utáni </a:t>
            </a:r>
            <a:r>
              <a:rPr lang="hu-HU" sz="4100" b="1" dirty="0" smtClean="0">
                <a:solidFill>
                  <a:srgbClr val="262626"/>
                </a:solidFill>
              </a:rPr>
              <a:t>kultusza az előzmény</a:t>
            </a:r>
            <a:endParaRPr lang="hu-HU" sz="4100" b="1" dirty="0">
              <a:solidFill>
                <a:srgbClr val="262626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75325209-1BB3-4A1C-97C2-17DCDC1659E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92644" y="1092200"/>
            <a:ext cx="3059206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592" y="1410208"/>
            <a:ext cx="2131975" cy="385878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="" xmlns:a16="http://schemas.microsoft.com/office/drawing/2014/main" id="{043EE5F5-AF73-46E3-90B6-27EEFDAC359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4626508" y="2400639"/>
            <a:ext cx="627008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36482" y="2556932"/>
            <a:ext cx="6260114" cy="3318936"/>
          </a:xfrm>
        </p:spPr>
        <p:txBody>
          <a:bodyPr>
            <a:normAutofit fontScale="92500" lnSpcReduction="20000"/>
          </a:bodyPr>
          <a:lstStyle/>
          <a:p>
            <a:r>
              <a:rPr lang="hu-HU" dirty="0">
                <a:solidFill>
                  <a:srgbClr val="262626"/>
                </a:solidFill>
              </a:rPr>
              <a:t>Fogadott apjának az öröksége, mint hagyomány teremtés fontos, mert kulcsszerepet játszott </a:t>
            </a:r>
            <a:r>
              <a:rPr lang="hu-HU" dirty="0" smtClean="0">
                <a:solidFill>
                  <a:srgbClr val="262626"/>
                </a:solidFill>
              </a:rPr>
              <a:t>Julius </a:t>
            </a:r>
            <a:r>
              <a:rPr lang="hu-HU" dirty="0">
                <a:solidFill>
                  <a:srgbClr val="262626"/>
                </a:solidFill>
              </a:rPr>
              <a:t>Caesar kultuszának kialakításában, akit a szenátusi merénylet után istenként </a:t>
            </a:r>
            <a:r>
              <a:rPr lang="hu-HU" dirty="0" smtClean="0">
                <a:solidFill>
                  <a:srgbClr val="262626"/>
                </a:solidFill>
              </a:rPr>
              <a:t>kezdtek </a:t>
            </a:r>
            <a:r>
              <a:rPr lang="hu-HU" dirty="0">
                <a:solidFill>
                  <a:srgbClr val="262626"/>
                </a:solidFill>
              </a:rPr>
              <a:t>tisztelni a római nép </a:t>
            </a:r>
            <a:r>
              <a:rPr lang="hu-HU" dirty="0" smtClean="0">
                <a:solidFill>
                  <a:srgbClr val="262626"/>
                </a:solidFill>
              </a:rPr>
              <a:t>körében és a szenátusban is.</a:t>
            </a:r>
            <a:endParaRPr lang="hu-HU" dirty="0" smtClean="0">
              <a:solidFill>
                <a:srgbClr val="262626"/>
              </a:solidFill>
            </a:endParaRPr>
          </a:p>
          <a:p>
            <a:r>
              <a:rPr lang="hu-HU" dirty="0" err="1" smtClean="0"/>
              <a:t>Kr.e</a:t>
            </a:r>
            <a:r>
              <a:rPr lang="hu-HU" dirty="0" smtClean="0"/>
              <a:t> 27-től az </a:t>
            </a:r>
            <a:r>
              <a:rPr lang="hu-HU" i="1" dirty="0" err="1" smtClean="0"/>
              <a:t>Imperator</a:t>
            </a:r>
            <a:r>
              <a:rPr lang="hu-HU" i="1" dirty="0" smtClean="0"/>
              <a:t> </a:t>
            </a:r>
            <a:r>
              <a:rPr lang="hu-HU" i="1" dirty="0"/>
              <a:t>Caesar Augustus </a:t>
            </a:r>
            <a:r>
              <a:rPr lang="hu-HU" i="1" dirty="0" err="1"/>
              <a:t>divi</a:t>
            </a:r>
            <a:r>
              <a:rPr lang="hu-HU" i="1" dirty="0"/>
              <a:t> </a:t>
            </a:r>
            <a:r>
              <a:rPr lang="hu-HU" i="1" dirty="0" err="1" smtClean="0"/>
              <a:t>filius</a:t>
            </a:r>
            <a:r>
              <a:rPr lang="hu-HU" i="1" dirty="0"/>
              <a:t> </a:t>
            </a:r>
            <a:r>
              <a:rPr lang="hu-HU" dirty="0" smtClean="0"/>
              <a:t>címet kapta, vagyis </a:t>
            </a:r>
            <a:r>
              <a:rPr lang="hu-HU" dirty="0"/>
              <a:t>az </a:t>
            </a:r>
            <a:r>
              <a:rPr lang="hu-HU" dirty="0" smtClean="0"/>
              <a:t>Augustus („fenséges”) </a:t>
            </a:r>
            <a:r>
              <a:rPr lang="hu-HU" dirty="0"/>
              <a:t>jelző </a:t>
            </a:r>
            <a:r>
              <a:rPr lang="hu-HU" dirty="0" smtClean="0"/>
              <a:t>már a </a:t>
            </a:r>
            <a:r>
              <a:rPr lang="hu-HU" dirty="0"/>
              <a:t>szakrális szférába </a:t>
            </a:r>
            <a:r>
              <a:rPr lang="hu-HU" dirty="0" smtClean="0"/>
              <a:t>emelte, </a:t>
            </a:r>
            <a:r>
              <a:rPr lang="hu-HU" dirty="0"/>
              <a:t>az istenné nyilvánított (</a:t>
            </a:r>
            <a:r>
              <a:rPr lang="hu-HU" dirty="0" err="1"/>
              <a:t>divus</a:t>
            </a:r>
            <a:r>
              <a:rPr lang="hu-HU" dirty="0"/>
              <a:t>) Caesarhoz fűződő </a:t>
            </a:r>
            <a:r>
              <a:rPr lang="hu-HU" dirty="0" smtClean="0"/>
              <a:t>kapcsolatának hangsúlyozása megelőlegezte </a:t>
            </a:r>
            <a:r>
              <a:rPr lang="hu-HU" dirty="0"/>
              <a:t>számára azt, hogy majd ő is </a:t>
            </a:r>
            <a:r>
              <a:rPr lang="hu-HU" dirty="0" smtClean="0"/>
              <a:t>az </a:t>
            </a:r>
            <a:r>
              <a:rPr lang="hu-HU" dirty="0"/>
              <a:t>égbe fog emelkedni, mint Caesar és Romulus</a:t>
            </a:r>
            <a:r>
              <a:rPr lang="hu-HU" dirty="0" smtClean="0"/>
              <a:t>.</a:t>
            </a:r>
            <a:endParaRPr lang="hu-HU" dirty="0">
              <a:solidFill>
                <a:srgbClr val="262626"/>
              </a:solidFill>
            </a:endParaRPr>
          </a:p>
          <a:p>
            <a:endParaRPr lang="hu-HU" dirty="0">
              <a:solidFill>
                <a:srgbClr val="262626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46574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52723366-C73B-4ED6-ADEF-29911C6BC55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847A4152-8E41-4D1C-B88C-57C5C430A6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84631" y="484632"/>
            <a:ext cx="11222737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04421" y="796374"/>
            <a:ext cx="10583158" cy="880027"/>
          </a:xfrm>
        </p:spPr>
        <p:txBody>
          <a:bodyPr>
            <a:normAutofit/>
          </a:bodyPr>
          <a:lstStyle/>
          <a:p>
            <a:r>
              <a:rPr lang="hu-HU" b="1" dirty="0">
                <a:solidFill>
                  <a:srgbClr val="FFFFFF"/>
                </a:solidFill>
              </a:rPr>
              <a:t>Isteni kultusz, mint politikai </a:t>
            </a:r>
            <a:r>
              <a:rPr lang="hu-HU" b="1" dirty="0" smtClean="0">
                <a:solidFill>
                  <a:srgbClr val="FFFFFF"/>
                </a:solidFill>
              </a:rPr>
              <a:t>stratégia része</a:t>
            </a:r>
            <a:endParaRPr lang="hu-HU" b="1" dirty="0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999F76F5-72D4-4814-9169-8F535AEEB80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50747" y="648377"/>
            <a:ext cx="10890504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C6202988-4466-42C5-B33A-AFABF051B4F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2286000"/>
            <a:ext cx="12192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95401" y="2612256"/>
            <a:ext cx="9601196" cy="3263612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hu-HU" dirty="0"/>
              <a:t>Az istenné </a:t>
            </a:r>
            <a:r>
              <a:rPr lang="hu-HU" dirty="0" smtClean="0"/>
              <a:t>avatás (</a:t>
            </a:r>
            <a:r>
              <a:rPr lang="hu-HU" dirty="0" err="1" smtClean="0"/>
              <a:t>deification</a:t>
            </a:r>
            <a:r>
              <a:rPr lang="hu-HU" dirty="0" smtClean="0"/>
              <a:t>) </a:t>
            </a:r>
            <a:r>
              <a:rPr lang="hu-HU" dirty="0"/>
              <a:t>a császári (caesari) uralkodó kultusz fontos része</a:t>
            </a:r>
          </a:p>
          <a:p>
            <a:pPr>
              <a:lnSpc>
                <a:spcPct val="90000"/>
              </a:lnSpc>
            </a:pPr>
            <a:r>
              <a:rPr lang="hu-HU" dirty="0"/>
              <a:t>Suetonius helytelenítette a császár élete során kapott isteni tiszteletadást és ennek jelképeit pl. arany trónt a </a:t>
            </a:r>
            <a:r>
              <a:rPr lang="hu-HU" dirty="0" smtClean="0"/>
              <a:t>szenátusban (Julius Caesarnak), </a:t>
            </a:r>
            <a:r>
              <a:rPr lang="hu-HU" dirty="0"/>
              <a:t>ezért szerinte a jó császárnak élete során kerülni kell a az isteni kultusz külsőségeit Rómában,</a:t>
            </a:r>
          </a:p>
          <a:p>
            <a:pPr>
              <a:lnSpc>
                <a:spcPct val="90000"/>
              </a:lnSpc>
            </a:pPr>
            <a:r>
              <a:rPr lang="hu-HU" dirty="0"/>
              <a:t>Augustus elutasította a tiszteletére egy római templom </a:t>
            </a:r>
            <a:r>
              <a:rPr lang="hu-HU" dirty="0" smtClean="0"/>
              <a:t>felépítésének </a:t>
            </a:r>
            <a:r>
              <a:rPr lang="hu-HU" dirty="0"/>
              <a:t>ajánlatát, és beolvasztotta a tiszteletére felállított nemesfémből készült szobrokat,</a:t>
            </a:r>
          </a:p>
          <a:p>
            <a:pPr>
              <a:lnSpc>
                <a:spcPct val="90000"/>
              </a:lnSpc>
            </a:pPr>
            <a:r>
              <a:rPr lang="hu-HU" dirty="0"/>
              <a:t>Ugyanakkor a </a:t>
            </a:r>
            <a:r>
              <a:rPr lang="hu-HU" dirty="0" err="1"/>
              <a:t>Sextilis</a:t>
            </a:r>
            <a:r>
              <a:rPr lang="hu-HU" dirty="0"/>
              <a:t> hónap </a:t>
            </a:r>
            <a:r>
              <a:rPr lang="hu-HU" dirty="0" err="1" smtClean="0"/>
              <a:t>Augustusá</a:t>
            </a:r>
            <a:r>
              <a:rPr lang="hu-HU" dirty="0" smtClean="0"/>
              <a:t> </a:t>
            </a:r>
            <a:r>
              <a:rPr lang="hu-HU" dirty="0"/>
              <a:t>átnevezése pozitív </a:t>
            </a:r>
            <a:r>
              <a:rPr lang="hu-HU" dirty="0" smtClean="0"/>
              <a:t>cselekedet az isten kultusz kialakításában,</a:t>
            </a:r>
            <a:endParaRPr lang="hu-HU" dirty="0"/>
          </a:p>
          <a:p>
            <a:pPr>
              <a:lnSpc>
                <a:spcPct val="90000"/>
              </a:lnSpc>
            </a:pPr>
            <a:endParaRPr lang="hu-HU" dirty="0"/>
          </a:p>
        </p:txBody>
      </p:sp>
    </p:spTree>
    <p:extLst>
      <p:ext uri="{BB962C8B-B14F-4D97-AF65-F5344CB8AC3E}">
        <p14:creationId xmlns="" xmlns:p14="http://schemas.microsoft.com/office/powerpoint/2010/main" val="2985565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D6E5E839-040E-4D3E-B50A-8D803DFE4AE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FF3F4B4-A2E6-47B5-92FB-37BEEAFA4CC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40080" y="635508"/>
            <a:ext cx="3354470" cy="5586984"/>
          </a:xfrm>
        </p:spPr>
        <p:txBody>
          <a:bodyPr>
            <a:normAutofit/>
          </a:bodyPr>
          <a:lstStyle/>
          <a:p>
            <a:r>
              <a:rPr lang="hu-HU" sz="4800" b="1">
                <a:solidFill>
                  <a:schemeClr val="tx2"/>
                </a:solidFill>
              </a:rPr>
              <a:t>Közvetett isten tisztelet formái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D124D17-3A82-47D5-80C1-F990ABB1E41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5134082" y="469900"/>
            <a:ext cx="6582982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617804" y="954756"/>
            <a:ext cx="5613283" cy="485388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hu-HU" sz="2200" dirty="0">
                <a:solidFill>
                  <a:schemeClr val="bg1"/>
                </a:solidFill>
              </a:rPr>
              <a:t>Látszólag megmaradnak a köztársasági hagyományok, ezért a császár tisztelete Rómában az ő életében az isteni kultusza</a:t>
            </a:r>
          </a:p>
          <a:p>
            <a:pPr>
              <a:lnSpc>
                <a:spcPct val="90000"/>
              </a:lnSpc>
            </a:pPr>
            <a:r>
              <a:rPr lang="hu-HU" sz="2200" dirty="0">
                <a:solidFill>
                  <a:schemeClr val="bg1"/>
                </a:solidFill>
              </a:rPr>
              <a:t>a geniusának (védőszellemének, </a:t>
            </a:r>
            <a:r>
              <a:rPr lang="hu-HU" sz="2200" dirty="0" smtClean="0">
                <a:solidFill>
                  <a:schemeClr val="bg1"/>
                </a:solidFill>
              </a:rPr>
              <a:t>zsenialitásának, jó szellemének) </a:t>
            </a:r>
            <a:r>
              <a:rPr lang="hu-HU" sz="2200" dirty="0">
                <a:solidFill>
                  <a:schemeClr val="bg1"/>
                </a:solidFill>
              </a:rPr>
              <a:t>és </a:t>
            </a:r>
          </a:p>
          <a:p>
            <a:pPr>
              <a:lnSpc>
                <a:spcPct val="90000"/>
              </a:lnSpc>
            </a:pPr>
            <a:r>
              <a:rPr lang="hu-HU" sz="2200" dirty="0">
                <a:solidFill>
                  <a:schemeClr val="bg1"/>
                </a:solidFill>
              </a:rPr>
              <a:t>a </a:t>
            </a:r>
            <a:r>
              <a:rPr lang="hu-HU" sz="2200" dirty="0" err="1">
                <a:solidFill>
                  <a:schemeClr val="bg1"/>
                </a:solidFill>
              </a:rPr>
              <a:t>numenének</a:t>
            </a:r>
            <a:r>
              <a:rPr lang="hu-HU" sz="2200" dirty="0">
                <a:solidFill>
                  <a:schemeClr val="bg1"/>
                </a:solidFill>
              </a:rPr>
              <a:t> (isteni akarat) szólt, ezekkel </a:t>
            </a:r>
          </a:p>
          <a:p>
            <a:pPr>
              <a:lnSpc>
                <a:spcPct val="90000"/>
              </a:lnSpc>
            </a:pPr>
            <a:r>
              <a:rPr lang="hu-HU" sz="2200" dirty="0">
                <a:solidFill>
                  <a:schemeClr val="bg1"/>
                </a:solidFill>
              </a:rPr>
              <a:t>Suetonius keveset foglalkozik, mert élő ember </a:t>
            </a:r>
            <a:r>
              <a:rPr lang="hu-HU" sz="2200" dirty="0" smtClean="0">
                <a:solidFill>
                  <a:schemeClr val="bg1"/>
                </a:solidFill>
              </a:rPr>
              <a:t>isteni tisztelete </a:t>
            </a:r>
            <a:r>
              <a:rPr lang="hu-HU" sz="2200" dirty="0">
                <a:solidFill>
                  <a:schemeClr val="bg1"/>
                </a:solidFill>
              </a:rPr>
              <a:t>a római hagyományok szerint helytelen,</a:t>
            </a:r>
          </a:p>
          <a:p>
            <a:pPr>
              <a:lnSpc>
                <a:spcPct val="90000"/>
              </a:lnSpc>
            </a:pPr>
            <a:r>
              <a:rPr lang="hu-HU" sz="2200" dirty="0">
                <a:solidFill>
                  <a:schemeClr val="bg1"/>
                </a:solidFill>
              </a:rPr>
              <a:t>ugyanakkor ez nem zárta ki az isteni tiszteletet és uralkodó kultuszt a provinciákban (tartományokban főleg keleten), amelyet engedélyeztek, ez nem tartja negatívnak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AB4A78C8-C0E0-45DA-BC2C-2C8D4153BDF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5298325" y="635508"/>
            <a:ext cx="6254496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4261447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/>
          </a:bodyPr>
          <a:lstStyle/>
          <a:p>
            <a:r>
              <a:rPr lang="hu-HU" b="1"/>
              <a:t>Közvetlen isteni kultusz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95402" y="2556932"/>
            <a:ext cx="6256866" cy="331893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hu-HU" sz="2000" dirty="0" smtClean="0"/>
              <a:t>Az isteni </a:t>
            </a:r>
            <a:r>
              <a:rPr lang="hu-HU" sz="2000" dirty="0"/>
              <a:t>tiszteletet és uralkodó kultusz megnyilvánulásait  a provinciákban (tartományokban főleg a hellenisztikus </a:t>
            </a:r>
            <a:r>
              <a:rPr lang="hu-HU" sz="2000" dirty="0" smtClean="0"/>
              <a:t>keleten) Augustus </a:t>
            </a:r>
            <a:r>
              <a:rPr lang="hu-HU" sz="2000" dirty="0"/>
              <a:t>is </a:t>
            </a:r>
            <a:r>
              <a:rPr lang="hu-HU" sz="2000" dirty="0" smtClean="0"/>
              <a:t>engedélyezte, </a:t>
            </a:r>
            <a:r>
              <a:rPr lang="hu-HU" sz="2000" dirty="0"/>
              <a:t>ha </a:t>
            </a:r>
            <a:r>
              <a:rPr lang="hu-HU" sz="2000" dirty="0" smtClean="0"/>
              <a:t>ez látszólag Róma </a:t>
            </a:r>
            <a:r>
              <a:rPr lang="hu-HU" sz="2000" dirty="0"/>
              <a:t>városának kultuszával együtt történt,</a:t>
            </a:r>
          </a:p>
          <a:p>
            <a:pPr>
              <a:lnSpc>
                <a:spcPct val="90000"/>
              </a:lnSpc>
            </a:pPr>
            <a:r>
              <a:rPr lang="hu-HU" sz="2000" dirty="0"/>
              <a:t>Például templomok és oltárok emelésével, amelyeket Rómának és Augustusnak szenteltek fel, vagy</a:t>
            </a:r>
          </a:p>
          <a:p>
            <a:pPr>
              <a:lnSpc>
                <a:spcPct val="90000"/>
              </a:lnSpc>
            </a:pPr>
            <a:r>
              <a:rPr lang="hu-HU" sz="2000" dirty="0"/>
              <a:t>Ötévenkénti játékok rendezése, vagy az athéni Olimpiai Jupiter templom befejezése, </a:t>
            </a:r>
            <a:r>
              <a:rPr lang="hu-HU" sz="2000" dirty="0" err="1"/>
              <a:t>Theogenes</a:t>
            </a:r>
            <a:r>
              <a:rPr lang="hu-HU" sz="2000" dirty="0"/>
              <a:t> asztrológus felismeri az isteni </a:t>
            </a:r>
            <a:r>
              <a:rPr lang="hu-HU" sz="2000" dirty="0" smtClean="0"/>
              <a:t>sorsát,</a:t>
            </a:r>
          </a:p>
          <a:p>
            <a:pPr>
              <a:lnSpc>
                <a:spcPct val="90000"/>
              </a:lnSpc>
            </a:pPr>
            <a:r>
              <a:rPr lang="hu-HU" sz="2000" dirty="0" smtClean="0"/>
              <a:t>Augustus </a:t>
            </a:r>
            <a:r>
              <a:rPr lang="hu-HU" sz="2000" dirty="0" smtClean="0"/>
              <a:t>pénzverése, Aranypénz</a:t>
            </a:r>
            <a:r>
              <a:rPr lang="hu-HU" sz="2000" dirty="0" smtClean="0"/>
              <a:t>: Az </a:t>
            </a:r>
            <a:r>
              <a:rPr lang="hu-HU" sz="2000" dirty="0" err="1" smtClean="0"/>
              <a:t>aureus</a:t>
            </a:r>
            <a:r>
              <a:rPr lang="hu-HU" sz="2000" dirty="0" smtClean="0"/>
              <a:t> Augustus idején 7,28 gramm súlyú volt, és a rajta szereplő képen a császár istenként ábrázolódott.</a:t>
            </a:r>
            <a:endParaRPr lang="hu-HU" sz="2000" dirty="0"/>
          </a:p>
          <a:p>
            <a:pPr>
              <a:lnSpc>
                <a:spcPct val="90000"/>
              </a:lnSpc>
            </a:pPr>
            <a:endParaRPr lang="hu-HU" sz="2000" dirty="0"/>
          </a:p>
          <a:p>
            <a:pPr>
              <a:lnSpc>
                <a:spcPct val="90000"/>
              </a:lnSpc>
            </a:pPr>
            <a:endParaRPr lang="hu-HU" sz="2000" dirty="0"/>
          </a:p>
          <a:p>
            <a:pPr>
              <a:lnSpc>
                <a:spcPct val="90000"/>
              </a:lnSpc>
            </a:pPr>
            <a:endParaRPr lang="hu-HU" sz="2000" dirty="0"/>
          </a:p>
        </p:txBody>
      </p:sp>
      <p:pic>
        <p:nvPicPr>
          <p:cNvPr id="5" name="Kép 4">
            <a:extLst>
              <a:ext uri="{FF2B5EF4-FFF2-40B4-BE49-F238E27FC236}">
                <a16:creationId xmlns="" xmlns:a16="http://schemas.microsoft.com/office/drawing/2014/main" id="{453CE12B-552E-B5E4-69B2-2CBB3C6181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749" r="17543" b="3"/>
          <a:stretch>
            <a:fillRect/>
          </a:stretch>
        </p:blipFill>
        <p:spPr>
          <a:xfrm>
            <a:off x="8085026" y="2701180"/>
            <a:ext cx="2739728" cy="2852640"/>
          </a:xfrm>
          <a:prstGeom prst="rect">
            <a:avLst/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</p:pic>
    </p:spTree>
    <p:extLst>
      <p:ext uri="{BB962C8B-B14F-4D97-AF65-F5344CB8AC3E}">
        <p14:creationId xmlns="" xmlns:p14="http://schemas.microsoft.com/office/powerpoint/2010/main" val="3103634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D6E5E839-040E-4D3E-B50A-8D803DFE4AE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FF3F4B4-A2E6-47B5-92FB-37BEEAFA4CC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40080" y="635508"/>
            <a:ext cx="3354470" cy="5586984"/>
          </a:xfrm>
        </p:spPr>
        <p:txBody>
          <a:bodyPr>
            <a:normAutofit/>
          </a:bodyPr>
          <a:lstStyle/>
          <a:p>
            <a:r>
              <a:rPr lang="hu-HU" sz="4800" b="1" dirty="0">
                <a:solidFill>
                  <a:schemeClr val="tx2"/>
                </a:solidFill>
              </a:rPr>
              <a:t>Suetonius és a császár posztumusz isteni (</a:t>
            </a:r>
            <a:r>
              <a:rPr lang="hu-HU" sz="4800" b="1" dirty="0" err="1">
                <a:solidFill>
                  <a:schemeClr val="tx2"/>
                </a:solidFill>
              </a:rPr>
              <a:t>divus</a:t>
            </a:r>
            <a:r>
              <a:rPr lang="hu-HU" sz="4800" b="1" dirty="0">
                <a:solidFill>
                  <a:schemeClr val="tx2"/>
                </a:solidFill>
              </a:rPr>
              <a:t>) kultusza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D124D17-3A82-47D5-80C1-F990ABB1E41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5134082" y="469900"/>
            <a:ext cx="6582982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617804" y="954756"/>
            <a:ext cx="5613283" cy="4853888"/>
          </a:xfrm>
        </p:spPr>
        <p:txBody>
          <a:bodyPr anchor="ctr">
            <a:normAutofit/>
          </a:bodyPr>
          <a:lstStyle/>
          <a:p>
            <a:r>
              <a:rPr lang="hu-HU" sz="2200" dirty="0">
                <a:solidFill>
                  <a:schemeClr val="bg1"/>
                </a:solidFill>
              </a:rPr>
              <a:t>A hivatalos istenítés (</a:t>
            </a:r>
            <a:r>
              <a:rPr lang="hu-HU" sz="2200" dirty="0" err="1">
                <a:solidFill>
                  <a:schemeClr val="bg1"/>
                </a:solidFill>
              </a:rPr>
              <a:t>consecratrio</a:t>
            </a:r>
            <a:r>
              <a:rPr lang="hu-HU" sz="2200" dirty="0">
                <a:solidFill>
                  <a:schemeClr val="bg1"/>
                </a:solidFill>
              </a:rPr>
              <a:t>) tiszteletadás, </a:t>
            </a:r>
            <a:r>
              <a:rPr lang="hu-HU" sz="2200" dirty="0" smtClean="0">
                <a:solidFill>
                  <a:schemeClr val="bg1"/>
                </a:solidFill>
              </a:rPr>
              <a:t>istenné avatás, amelyet </a:t>
            </a:r>
            <a:r>
              <a:rPr lang="hu-HU" sz="2200" dirty="0">
                <a:solidFill>
                  <a:schemeClr val="bg1"/>
                </a:solidFill>
              </a:rPr>
              <a:t>elvileg a szenátus engedélyezett és a római nép is elfogadott,</a:t>
            </a:r>
          </a:p>
          <a:p>
            <a:r>
              <a:rPr lang="hu-HU" sz="2200" dirty="0">
                <a:solidFill>
                  <a:schemeClr val="bg1"/>
                </a:solidFill>
              </a:rPr>
              <a:t>Suetonius szerint a szenátori tiszteletadások </a:t>
            </a:r>
            <a:r>
              <a:rPr lang="hu-HU" sz="2200" dirty="0" err="1">
                <a:solidFill>
                  <a:schemeClr val="bg1"/>
                </a:solidFill>
              </a:rPr>
              <a:t>adulatio</a:t>
            </a:r>
            <a:r>
              <a:rPr lang="hu-HU" sz="2200" dirty="0">
                <a:solidFill>
                  <a:schemeClr val="bg1"/>
                </a:solidFill>
              </a:rPr>
              <a:t> (hízelgés) eredménye,</a:t>
            </a:r>
          </a:p>
          <a:p>
            <a:r>
              <a:rPr lang="hu-HU" sz="2200" dirty="0">
                <a:solidFill>
                  <a:schemeClr val="bg1"/>
                </a:solidFill>
              </a:rPr>
              <a:t>Isteni jelek, üzenetek, ezek az ókori jóslási technikák hitelesíthetik a jövőbeni isteni kultuszt és a császár hatalmát is igazolják,</a:t>
            </a:r>
          </a:p>
          <a:p>
            <a:r>
              <a:rPr lang="hu-HU" sz="2200" dirty="0">
                <a:solidFill>
                  <a:schemeClr val="bg1"/>
                </a:solidFill>
              </a:rPr>
              <a:t>Augustus elutasította istenségének hivatalos elismerését az élete során, de szerette azt sugallani és azt a látszatott kelteni, hogy isteni erő (</a:t>
            </a:r>
            <a:r>
              <a:rPr lang="hu-HU" sz="2200" dirty="0" err="1">
                <a:solidFill>
                  <a:schemeClr val="bg1"/>
                </a:solidFill>
              </a:rPr>
              <a:t>numen</a:t>
            </a:r>
            <a:r>
              <a:rPr lang="hu-HU" sz="2200" dirty="0">
                <a:solidFill>
                  <a:schemeClr val="bg1"/>
                </a:solidFill>
              </a:rPr>
              <a:t>)  lakozik benne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AB4A78C8-C0E0-45DA-BC2C-2C8D4153BDF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5298325" y="635508"/>
            <a:ext cx="6254496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4140180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7">
            <a:extLst>
              <a:ext uri="{FF2B5EF4-FFF2-40B4-BE49-F238E27FC236}">
                <a16:creationId xmlns="" xmlns:a16="http://schemas.microsoft.com/office/drawing/2014/main" id="{42156184-C35E-40FF-9C64-B7F0FF61C20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9">
            <a:extLst>
              <a:ext uri="{FF2B5EF4-FFF2-40B4-BE49-F238E27FC236}">
                <a16:creationId xmlns="" xmlns:a16="http://schemas.microsoft.com/office/drawing/2014/main" id="{FE584079-BD13-4EFC-9B7D-BB620B5E700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84631" y="484632"/>
            <a:ext cx="11222737" cy="14796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04421" y="796374"/>
            <a:ext cx="10583158" cy="880027"/>
          </a:xfrm>
        </p:spPr>
        <p:txBody>
          <a:bodyPr>
            <a:normAutofit/>
          </a:bodyPr>
          <a:lstStyle/>
          <a:p>
            <a:r>
              <a:rPr lang="hu-HU" b="1" dirty="0">
                <a:solidFill>
                  <a:schemeClr val="tx2"/>
                </a:solidFill>
              </a:rPr>
              <a:t>Suetonius számára Augustus istensége</a:t>
            </a:r>
          </a:p>
        </p:txBody>
      </p:sp>
      <p:sp>
        <p:nvSpPr>
          <p:cNvPr id="17" name="Rectangle 11">
            <a:extLst>
              <a:ext uri="{FF2B5EF4-FFF2-40B4-BE49-F238E27FC236}">
                <a16:creationId xmlns="" xmlns:a16="http://schemas.microsoft.com/office/drawing/2014/main" id="{5C7053FF-8E4D-4155-86CE-50A72DCD326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50747" y="648377"/>
            <a:ext cx="10890504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D42F442A-E722-4FA8-8DA6-41899E8842F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2286000"/>
            <a:ext cx="12192000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95401" y="2612256"/>
            <a:ext cx="9601196" cy="3263612"/>
          </a:xfrm>
        </p:spPr>
        <p:txBody>
          <a:bodyPr>
            <a:normAutofit lnSpcReduction="10000"/>
          </a:bodyPr>
          <a:lstStyle/>
          <a:p>
            <a:r>
              <a:rPr lang="hu-HU" dirty="0">
                <a:solidFill>
                  <a:schemeClr val="bg1"/>
                </a:solidFill>
              </a:rPr>
              <a:t>Suetonius nagy hangsúlyt fektet művében Augustus valódi </a:t>
            </a:r>
            <a:r>
              <a:rPr lang="hu-HU" dirty="0" smtClean="0">
                <a:solidFill>
                  <a:schemeClr val="bg1"/>
                </a:solidFill>
              </a:rPr>
              <a:t>isteni lényére,</a:t>
            </a:r>
            <a:endParaRPr lang="hu-HU" dirty="0">
              <a:solidFill>
                <a:schemeClr val="bg1"/>
              </a:solidFill>
            </a:endParaRPr>
          </a:p>
          <a:p>
            <a:r>
              <a:rPr lang="hu-HU" dirty="0">
                <a:solidFill>
                  <a:schemeClr val="bg1"/>
                </a:solidFill>
              </a:rPr>
              <a:t>Egyedülálló </a:t>
            </a:r>
            <a:r>
              <a:rPr lang="hu-HU" dirty="0" smtClean="0">
                <a:solidFill>
                  <a:schemeClr val="bg1"/>
                </a:solidFill>
              </a:rPr>
              <a:t>a művében, hogy </a:t>
            </a:r>
            <a:r>
              <a:rPr lang="hu-HU" dirty="0">
                <a:solidFill>
                  <a:schemeClr val="bg1"/>
                </a:solidFill>
              </a:rPr>
              <a:t>nála isteni jeleket sorol fel,</a:t>
            </a:r>
          </a:p>
          <a:p>
            <a:r>
              <a:rPr lang="hu-HU" dirty="0">
                <a:solidFill>
                  <a:schemeClr val="bg1"/>
                </a:solidFill>
              </a:rPr>
              <a:t>Suetonius számára Augustus istensége minőségileg különbözik a többi császár istenítéstől, magasabb rendű, nincs benne kétértelműség, beilleszkedik a jó császárok mintájába, a mértéktartás képviselője,</a:t>
            </a:r>
          </a:p>
          <a:p>
            <a:r>
              <a:rPr lang="hu-HU" i="1" dirty="0" err="1">
                <a:solidFill>
                  <a:schemeClr val="bg1"/>
                </a:solidFill>
              </a:rPr>
              <a:t>Divus</a:t>
            </a:r>
            <a:r>
              <a:rPr lang="hu-HU" i="1" dirty="0">
                <a:solidFill>
                  <a:schemeClr val="bg1"/>
                </a:solidFill>
              </a:rPr>
              <a:t> Augustus </a:t>
            </a:r>
            <a:r>
              <a:rPr lang="hu-HU" dirty="0">
                <a:solidFill>
                  <a:schemeClr val="bg1"/>
                </a:solidFill>
              </a:rPr>
              <a:t>nem csak </a:t>
            </a:r>
            <a:r>
              <a:rPr lang="hu-HU" dirty="0" smtClean="0">
                <a:solidFill>
                  <a:schemeClr val="bg1"/>
                </a:solidFill>
              </a:rPr>
              <a:t>egy legitimáló politikai </a:t>
            </a:r>
            <a:r>
              <a:rPr lang="hu-HU" dirty="0">
                <a:solidFill>
                  <a:schemeClr val="bg1"/>
                </a:solidFill>
              </a:rPr>
              <a:t>cím, hanem valódi </a:t>
            </a:r>
            <a:r>
              <a:rPr lang="hu-HU" dirty="0" smtClean="0">
                <a:solidFill>
                  <a:schemeClr val="bg1"/>
                </a:solidFill>
              </a:rPr>
              <a:t>isteni és vallási jelentősége van </a:t>
            </a:r>
            <a:r>
              <a:rPr lang="hu-HU" dirty="0">
                <a:solidFill>
                  <a:schemeClr val="bg1"/>
                </a:solidFill>
              </a:rPr>
              <a:t>a szerző szerint, amelyet isteni jelek és a tanúsítások megerősítenek.</a:t>
            </a:r>
          </a:p>
        </p:txBody>
      </p:sp>
    </p:spTree>
    <p:extLst>
      <p:ext uri="{BB962C8B-B14F-4D97-AF65-F5344CB8AC3E}">
        <p14:creationId xmlns="" xmlns:p14="http://schemas.microsoft.com/office/powerpoint/2010/main" val="11139710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B0FE25EC-F840-D99A-7941-5D5D4DD14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758745"/>
          </a:xfrm>
        </p:spPr>
        <p:txBody>
          <a:bodyPr>
            <a:normAutofit/>
          </a:bodyPr>
          <a:lstStyle/>
          <a:p>
            <a:r>
              <a:rPr lang="hu-HU" sz="3200" b="1" dirty="0" smtClean="0"/>
              <a:t>Forrás </a:t>
            </a:r>
            <a:r>
              <a:rPr lang="hu-HU" sz="3200" b="1" dirty="0" err="1" smtClean="0"/>
              <a:t>idézetek</a:t>
            </a:r>
            <a:r>
              <a:rPr lang="hu-HU" sz="3200" b="1" dirty="0" smtClean="0"/>
              <a:t> Suetoniustól és D. </a:t>
            </a:r>
            <a:r>
              <a:rPr lang="hu-HU" sz="3200" b="1" dirty="0" err="1" smtClean="0"/>
              <a:t>Wardletól</a:t>
            </a:r>
            <a:endParaRPr lang="hu-HU" sz="3200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="" xmlns:a16="http://schemas.microsoft.com/office/drawing/2014/main" id="{A0D47092-15BA-5851-15A7-70ACA16381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71481" y="1839349"/>
            <a:ext cx="4832604" cy="3998535"/>
          </a:xfrm>
        </p:spPr>
        <p:txBody>
          <a:bodyPr>
            <a:noAutofit/>
          </a:bodyPr>
          <a:lstStyle/>
          <a:p>
            <a:pPr algn="just"/>
            <a:r>
              <a:rPr lang="hu-HU" sz="1300" dirty="0"/>
              <a:t>60. Minden baráti és szövetséges ország királya egy-egy </a:t>
            </a:r>
            <a:r>
              <a:rPr lang="hu-HU" sz="1300" dirty="0" err="1"/>
              <a:t>Caesarea</a:t>
            </a:r>
            <a:r>
              <a:rPr lang="hu-HU" sz="1300" dirty="0"/>
              <a:t> nevű várost alapított Augustus tiszteletére; elhatározták továbbá, hogy </a:t>
            </a:r>
            <a:r>
              <a:rPr lang="hu-HU" sz="1300" i="1" dirty="0"/>
              <a:t>az </a:t>
            </a:r>
            <a:r>
              <a:rPr lang="hu-HU" sz="1300" i="1" dirty="0" err="1"/>
              <a:t>olympusi</a:t>
            </a:r>
            <a:r>
              <a:rPr lang="hu-HU" sz="1300" i="1" dirty="0"/>
              <a:t> </a:t>
            </a:r>
            <a:r>
              <a:rPr lang="hu-HU" sz="1300" i="1" dirty="0" err="1"/>
              <a:t>Juppiternek</a:t>
            </a:r>
            <a:r>
              <a:rPr lang="hu-HU" sz="1300" i="1" dirty="0"/>
              <a:t> ajánlott s már rég megkezdett templomot Athénben közös költséggel felépítik, és Augustus geniusának szentelik; </a:t>
            </a:r>
            <a:endParaRPr lang="hu-HU" sz="1300" i="1" dirty="0" smtClean="0"/>
          </a:p>
          <a:p>
            <a:pPr algn="just"/>
            <a:r>
              <a:rPr lang="hu-HU" sz="1300" dirty="0"/>
              <a:t>97. Halálát, melyről a továbbiakban beszélek, valamint </a:t>
            </a:r>
            <a:r>
              <a:rPr lang="hu-HU" sz="1300" i="1" dirty="0"/>
              <a:t>halála után istenné válását is egészen nyilvánvaló megnyilatkozások hozták tudomására. </a:t>
            </a:r>
            <a:r>
              <a:rPr lang="hu-HU" sz="1300" dirty="0"/>
              <a:t>A Mars-mezőn, mikor nagy tömeg előtt az ötévenkénti tisztító áldozat szertartását végezte, feje fölött sas keringett, majd </a:t>
            </a:r>
            <a:r>
              <a:rPr lang="hu-HU" sz="1300" dirty="0" err="1"/>
              <a:t>átszállt</a:t>
            </a:r>
            <a:r>
              <a:rPr lang="hu-HU" sz="1300" dirty="0"/>
              <a:t> a szomszédos templomra, és letelepedett </a:t>
            </a:r>
            <a:r>
              <a:rPr lang="hu-HU" sz="1300" dirty="0" err="1"/>
              <a:t>Agrippa</a:t>
            </a:r>
            <a:r>
              <a:rPr lang="hu-HU" sz="1300" dirty="0"/>
              <a:t> nevének kezdőbetűjére. Mihelyt ezt Augustus észrevette, megparancsolta hivatali tiszttársának, bízzák</a:t>
            </a:r>
            <a:r>
              <a:rPr lang="hu-HU" sz="1300" i="1" dirty="0"/>
              <a:t> </a:t>
            </a:r>
            <a:r>
              <a:rPr lang="hu-HU" sz="1300" dirty="0"/>
              <a:t>meg ünnepélyesen Tiberiust, hogy a következő tisztító áldozatra tegye le a szokásos fogadalmat, mert ő, noha a feliratos fogadalmi táblák készen </a:t>
            </a:r>
            <a:r>
              <a:rPr lang="hu-HU" sz="1300" dirty="0" err="1"/>
              <a:t>állanak</a:t>
            </a:r>
            <a:r>
              <a:rPr lang="hu-HU" sz="1300" dirty="0"/>
              <a:t>, nem óhajt olyasmit megfogadni, amit már be nem válthat. Ugyanekkor egy villámcsapás eltörölte szobra feliratán nevének kezdőbetűjét</a:t>
            </a:r>
            <a:r>
              <a:rPr lang="hu-HU" sz="1300" dirty="0" smtClean="0"/>
              <a:t>. </a:t>
            </a:r>
            <a:r>
              <a:rPr lang="hu-HU" sz="1300" dirty="0"/>
              <a:t>Úgy értelmezték a dolgot, hogy még száz napig él, mert a C betű a százas számot jelöli; továbbá, </a:t>
            </a:r>
            <a:r>
              <a:rPr lang="hu-HU" sz="1300" i="1" dirty="0"/>
              <a:t>hogy a jövőben az istenek sorába iktatják, mert </a:t>
            </a:r>
            <a:r>
              <a:rPr lang="hu-HU" sz="1300" i="1" dirty="0" err="1"/>
              <a:t>aesar</a:t>
            </a:r>
            <a:r>
              <a:rPr lang="hu-HU" sz="1300" i="1" dirty="0"/>
              <a:t>, vagyis a Caesar név fennmaradó része etruszk nyelven annyit jelent, mint isten. 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="" xmlns:a16="http://schemas.microsoft.com/office/drawing/2014/main" id="{14DBAA75-C9A4-1562-477F-7E105F8652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9785" y="1740877"/>
            <a:ext cx="4706813" cy="4338647"/>
          </a:xfrm>
        </p:spPr>
        <p:txBody>
          <a:bodyPr>
            <a:noAutofit/>
          </a:bodyPr>
          <a:lstStyle/>
          <a:p>
            <a:pPr algn="just"/>
            <a:r>
              <a:rPr lang="hu-HU" sz="1800" dirty="0" err="1" smtClean="0"/>
              <a:t>For</a:t>
            </a:r>
            <a:r>
              <a:rPr lang="hu-HU" sz="1800" dirty="0" smtClean="0"/>
              <a:t> Suetonius  </a:t>
            </a:r>
            <a:r>
              <a:rPr lang="hu-HU" sz="1800" dirty="0" err="1" smtClean="0"/>
              <a:t>then</a:t>
            </a:r>
            <a:r>
              <a:rPr lang="hu-HU" sz="1800" dirty="0" smtClean="0"/>
              <a:t>, a </a:t>
            </a:r>
            <a:r>
              <a:rPr lang="hu-HU" sz="1800" dirty="0" err="1" smtClean="0"/>
              <a:t>good</a:t>
            </a:r>
            <a:r>
              <a:rPr lang="hu-HU" sz="1800" dirty="0" smtClean="0"/>
              <a:t> </a:t>
            </a:r>
            <a:r>
              <a:rPr lang="hu-HU" sz="1800" dirty="0" err="1" smtClean="0"/>
              <a:t>emperor</a:t>
            </a:r>
            <a:r>
              <a:rPr lang="hu-HU" sz="1800" dirty="0" smtClean="0"/>
              <a:t> </a:t>
            </a:r>
            <a:r>
              <a:rPr lang="hu-HU" sz="1800" dirty="0" err="1" smtClean="0"/>
              <a:t>should</a:t>
            </a:r>
            <a:r>
              <a:rPr lang="hu-HU" sz="1800" dirty="0" smtClean="0"/>
              <a:t> </a:t>
            </a:r>
            <a:r>
              <a:rPr lang="hu-HU" sz="1800" dirty="0" err="1" smtClean="0"/>
              <a:t>avoid</a:t>
            </a:r>
            <a:r>
              <a:rPr lang="hu-HU" sz="1800" dirty="0" smtClean="0"/>
              <a:t> </a:t>
            </a:r>
            <a:r>
              <a:rPr lang="hu-HU" sz="1800" dirty="0" err="1" smtClean="0"/>
              <a:t>the</a:t>
            </a:r>
            <a:r>
              <a:rPr lang="hu-HU" sz="1800" dirty="0" smtClean="0"/>
              <a:t> </a:t>
            </a:r>
            <a:r>
              <a:rPr lang="hu-HU" sz="1800" dirty="0" err="1" smtClean="0"/>
              <a:t>trappings</a:t>
            </a:r>
            <a:r>
              <a:rPr lang="hu-HU" sz="1800" dirty="0" smtClean="0"/>
              <a:t> of </a:t>
            </a:r>
            <a:r>
              <a:rPr lang="hu-HU" sz="1800" dirty="0" err="1" smtClean="0"/>
              <a:t>cult</a:t>
            </a:r>
            <a:r>
              <a:rPr lang="hu-HU" sz="1800" dirty="0" smtClean="0"/>
              <a:t> during </a:t>
            </a:r>
            <a:r>
              <a:rPr lang="hu-HU" sz="1800" dirty="0" err="1" smtClean="0"/>
              <a:t>his</a:t>
            </a:r>
            <a:r>
              <a:rPr lang="hu-HU" sz="1800" dirty="0" smtClean="0"/>
              <a:t> </a:t>
            </a:r>
            <a:r>
              <a:rPr lang="hu-HU" sz="1800" dirty="0" err="1" smtClean="0"/>
              <a:t>lifetime</a:t>
            </a:r>
            <a:r>
              <a:rPr lang="hu-HU" sz="1800" dirty="0" smtClean="0"/>
              <a:t>, </a:t>
            </a:r>
            <a:r>
              <a:rPr lang="hu-HU" sz="1800" dirty="0" err="1" smtClean="0"/>
              <a:t>especially</a:t>
            </a:r>
            <a:r>
              <a:rPr lang="hu-HU" sz="1800" dirty="0" smtClean="0"/>
              <a:t> in </a:t>
            </a:r>
            <a:r>
              <a:rPr lang="hu-HU" sz="1800" dirty="0" err="1" smtClean="0"/>
              <a:t>Rome</a:t>
            </a:r>
            <a:r>
              <a:rPr lang="hu-HU" sz="1800" dirty="0" smtClean="0"/>
              <a:t>                    </a:t>
            </a:r>
            <a:r>
              <a:rPr lang="hu-HU" sz="1800" dirty="0"/>
              <a:t>	</a:t>
            </a:r>
            <a:r>
              <a:rPr lang="hu-HU" sz="1800" dirty="0" smtClean="0"/>
              <a:t>				pp 309</a:t>
            </a:r>
          </a:p>
          <a:p>
            <a:pPr algn="just"/>
            <a:r>
              <a:rPr lang="hu-HU" sz="1800" dirty="0" err="1" smtClean="0"/>
              <a:t>To</a:t>
            </a:r>
            <a:r>
              <a:rPr lang="hu-HU" sz="1800" dirty="0" smtClean="0"/>
              <a:t> </a:t>
            </a:r>
            <a:r>
              <a:rPr lang="hu-HU" sz="1800" dirty="0" err="1" smtClean="0"/>
              <a:t>preserve</a:t>
            </a:r>
            <a:r>
              <a:rPr lang="hu-HU" sz="1800" dirty="0" smtClean="0"/>
              <a:t> </a:t>
            </a:r>
            <a:r>
              <a:rPr lang="hu-HU" sz="1800" dirty="0" err="1" smtClean="0"/>
              <a:t>the</a:t>
            </a:r>
            <a:r>
              <a:rPr lang="hu-HU" sz="1800" dirty="0" smtClean="0"/>
              <a:t> </a:t>
            </a:r>
            <a:r>
              <a:rPr lang="hu-HU" sz="1800" dirty="0" err="1" smtClean="0"/>
              <a:t>Republican</a:t>
            </a:r>
            <a:r>
              <a:rPr lang="hu-HU" sz="1800" dirty="0" smtClean="0"/>
              <a:t> </a:t>
            </a:r>
            <a:r>
              <a:rPr lang="hu-HU" sz="1800" dirty="0" err="1" smtClean="0"/>
              <a:t>tradition</a:t>
            </a:r>
            <a:r>
              <a:rPr lang="hu-HU" sz="1800" dirty="0" smtClean="0"/>
              <a:t> </a:t>
            </a:r>
            <a:r>
              <a:rPr lang="hu-HU" sz="1800" dirty="0" err="1" smtClean="0"/>
              <a:t>that</a:t>
            </a:r>
            <a:r>
              <a:rPr lang="hu-HU" sz="1800" dirty="0" smtClean="0"/>
              <a:t> </a:t>
            </a:r>
            <a:r>
              <a:rPr lang="hu-HU" sz="1800" dirty="0" err="1" smtClean="0"/>
              <a:t>worship</a:t>
            </a:r>
            <a:r>
              <a:rPr lang="hu-HU" sz="1800" dirty="0" smtClean="0"/>
              <a:t> </a:t>
            </a:r>
            <a:r>
              <a:rPr lang="hu-HU" sz="1800" dirty="0" err="1" smtClean="0"/>
              <a:t>was</a:t>
            </a:r>
            <a:r>
              <a:rPr lang="hu-HU" sz="1800" dirty="0" smtClean="0"/>
              <a:t> </a:t>
            </a:r>
            <a:r>
              <a:rPr lang="hu-HU" sz="1800" dirty="0" err="1" smtClean="0"/>
              <a:t>not</a:t>
            </a:r>
            <a:r>
              <a:rPr lang="hu-HU" sz="1800" dirty="0" smtClean="0"/>
              <a:t> </a:t>
            </a:r>
            <a:r>
              <a:rPr lang="hu-HU" sz="1800" dirty="0" err="1" smtClean="0"/>
              <a:t>offerd</a:t>
            </a:r>
            <a:r>
              <a:rPr lang="hu-HU" sz="1800" dirty="0" smtClean="0"/>
              <a:t> </a:t>
            </a:r>
            <a:r>
              <a:rPr lang="hu-HU" sz="1800" dirty="0" err="1" smtClean="0"/>
              <a:t>directly</a:t>
            </a:r>
            <a:r>
              <a:rPr lang="hu-HU" sz="1800" dirty="0" smtClean="0"/>
              <a:t> </a:t>
            </a:r>
            <a:r>
              <a:rPr lang="hu-HU" sz="1800" dirty="0" err="1" smtClean="0"/>
              <a:t>to</a:t>
            </a:r>
            <a:r>
              <a:rPr lang="hu-HU" sz="1800" dirty="0" smtClean="0"/>
              <a:t> a </a:t>
            </a:r>
            <a:r>
              <a:rPr lang="hu-HU" sz="1800" dirty="0" err="1" smtClean="0"/>
              <a:t>living</a:t>
            </a:r>
            <a:r>
              <a:rPr lang="hu-HU" sz="1800" dirty="0" smtClean="0"/>
              <a:t> human being, it is </a:t>
            </a:r>
            <a:r>
              <a:rPr lang="hu-HU" sz="1800" dirty="0" err="1" smtClean="0"/>
              <a:t>argued</a:t>
            </a:r>
            <a:r>
              <a:rPr lang="hu-HU" sz="1800" dirty="0" smtClean="0"/>
              <a:t> </a:t>
            </a:r>
            <a:r>
              <a:rPr lang="hu-HU" sz="1800" dirty="0" err="1" smtClean="0"/>
              <a:t>that</a:t>
            </a:r>
            <a:r>
              <a:rPr lang="hu-HU" sz="1800" dirty="0" smtClean="0"/>
              <a:t> </a:t>
            </a:r>
            <a:r>
              <a:rPr lang="hu-HU" sz="1800" dirty="0" err="1" smtClean="0"/>
              <a:t>worship</a:t>
            </a:r>
            <a:r>
              <a:rPr lang="hu-HU" sz="1800" dirty="0" smtClean="0"/>
              <a:t> of </a:t>
            </a:r>
            <a:r>
              <a:rPr lang="hu-HU" sz="1800" dirty="0" err="1" smtClean="0"/>
              <a:t>the</a:t>
            </a:r>
            <a:r>
              <a:rPr lang="hu-HU" sz="1800" dirty="0" smtClean="0"/>
              <a:t> </a:t>
            </a:r>
            <a:r>
              <a:rPr lang="hu-HU" sz="1800" dirty="0" err="1" smtClean="0"/>
              <a:t>emperor</a:t>
            </a:r>
            <a:r>
              <a:rPr lang="hu-HU" sz="1800" dirty="0" smtClean="0"/>
              <a:t> in </a:t>
            </a:r>
            <a:r>
              <a:rPr lang="hu-HU" sz="1800" dirty="0" err="1" smtClean="0"/>
              <a:t>Rome</a:t>
            </a:r>
            <a:r>
              <a:rPr lang="hu-HU" sz="1800" dirty="0" smtClean="0"/>
              <a:t> </a:t>
            </a:r>
            <a:r>
              <a:rPr lang="hu-HU" sz="1800" dirty="0" err="1" smtClean="0"/>
              <a:t>was</a:t>
            </a:r>
            <a:r>
              <a:rPr lang="hu-HU" sz="1800" dirty="0" smtClean="0"/>
              <a:t> </a:t>
            </a:r>
            <a:r>
              <a:rPr lang="hu-HU" sz="1800" dirty="0" err="1" smtClean="0"/>
              <a:t>directed</a:t>
            </a:r>
            <a:r>
              <a:rPr lang="hu-HU" sz="1800" dirty="0" smtClean="0"/>
              <a:t> </a:t>
            </a:r>
            <a:r>
              <a:rPr lang="hu-HU" sz="1800" dirty="0" err="1" smtClean="0"/>
              <a:t>to</a:t>
            </a:r>
            <a:r>
              <a:rPr lang="hu-HU" sz="1800" dirty="0" smtClean="0"/>
              <a:t> </a:t>
            </a:r>
            <a:r>
              <a:rPr lang="hu-HU" sz="1800" dirty="0" err="1" smtClean="0"/>
              <a:t>his</a:t>
            </a:r>
            <a:r>
              <a:rPr lang="hu-HU" sz="1800" dirty="0" smtClean="0"/>
              <a:t> </a:t>
            </a:r>
            <a:r>
              <a:rPr lang="hu-HU" sz="1800" i="1" dirty="0" smtClean="0"/>
              <a:t>Genius</a:t>
            </a:r>
            <a:r>
              <a:rPr lang="hu-HU" sz="1800" dirty="0" smtClean="0"/>
              <a:t> and </a:t>
            </a:r>
            <a:r>
              <a:rPr lang="hu-HU" sz="1800" dirty="0" err="1" smtClean="0"/>
              <a:t>his</a:t>
            </a:r>
            <a:r>
              <a:rPr lang="hu-HU" sz="1800" dirty="0" smtClean="0"/>
              <a:t> </a:t>
            </a:r>
            <a:r>
              <a:rPr lang="hu-HU" sz="1800" dirty="0" err="1" smtClean="0"/>
              <a:t>Numen</a:t>
            </a:r>
            <a:r>
              <a:rPr lang="hu-HU" sz="1800" dirty="0" smtClean="0"/>
              <a:t>                                 pp 309</a:t>
            </a:r>
          </a:p>
          <a:p>
            <a:pPr algn="just"/>
            <a:r>
              <a:rPr lang="hu-HU" sz="1800" dirty="0" err="1" smtClean="0"/>
              <a:t>As</a:t>
            </a:r>
            <a:r>
              <a:rPr lang="hu-HU" sz="1800" dirty="0" smtClean="0"/>
              <a:t> an </a:t>
            </a:r>
            <a:r>
              <a:rPr lang="hu-HU" sz="1800" dirty="0" err="1" smtClean="0"/>
              <a:t>example</a:t>
            </a:r>
            <a:r>
              <a:rPr lang="hu-HU" sz="1800" dirty="0" smtClean="0"/>
              <a:t> of Augustus’ </a:t>
            </a:r>
            <a:r>
              <a:rPr lang="hu-HU" sz="1800" dirty="0" err="1" smtClean="0"/>
              <a:t>civilitas</a:t>
            </a:r>
            <a:r>
              <a:rPr lang="hu-HU" sz="1800" dirty="0" smtClean="0"/>
              <a:t>, Suetonius </a:t>
            </a:r>
            <a:r>
              <a:rPr lang="hu-HU" sz="1800" dirty="0" err="1" smtClean="0"/>
              <a:t>includes</a:t>
            </a:r>
            <a:r>
              <a:rPr lang="hu-HU" sz="1800" dirty="0" smtClean="0"/>
              <a:t> </a:t>
            </a:r>
            <a:r>
              <a:rPr lang="hu-HU" sz="1800" dirty="0" err="1" smtClean="0"/>
              <a:t>his</a:t>
            </a:r>
            <a:r>
              <a:rPr lang="hu-HU" sz="1800" dirty="0" smtClean="0"/>
              <a:t> </a:t>
            </a:r>
            <a:r>
              <a:rPr lang="hu-HU" sz="1800" dirty="0" err="1" smtClean="0"/>
              <a:t>refusal</a:t>
            </a:r>
            <a:r>
              <a:rPr lang="hu-HU" sz="1800" dirty="0" smtClean="0"/>
              <a:t> of </a:t>
            </a:r>
            <a:r>
              <a:rPr lang="hu-HU" sz="1800" dirty="0" err="1" smtClean="0"/>
              <a:t>provincial</a:t>
            </a:r>
            <a:r>
              <a:rPr lang="hu-HU" sz="1800" dirty="0" smtClean="0"/>
              <a:t> </a:t>
            </a:r>
            <a:r>
              <a:rPr lang="hu-HU" sz="1800" dirty="0" err="1" smtClean="0"/>
              <a:t>temples</a:t>
            </a:r>
            <a:r>
              <a:rPr lang="hu-HU" sz="1800" dirty="0" smtClean="0"/>
              <a:t> </a:t>
            </a:r>
            <a:r>
              <a:rPr lang="hu-HU" sz="1800" dirty="0" err="1" smtClean="0"/>
              <a:t>except</a:t>
            </a:r>
            <a:r>
              <a:rPr lang="hu-HU" sz="1800" dirty="0" smtClean="0"/>
              <a:t> </a:t>
            </a:r>
            <a:r>
              <a:rPr lang="hu-HU" sz="1800" dirty="0" err="1" smtClean="0"/>
              <a:t>when</a:t>
            </a:r>
            <a:r>
              <a:rPr lang="hu-HU" sz="1800" dirty="0" smtClean="0"/>
              <a:t> </a:t>
            </a:r>
            <a:r>
              <a:rPr lang="hu-HU" sz="1800" dirty="0" err="1" smtClean="0"/>
              <a:t>his</a:t>
            </a:r>
            <a:r>
              <a:rPr lang="hu-HU" sz="1800" dirty="0" smtClean="0"/>
              <a:t> </a:t>
            </a:r>
            <a:r>
              <a:rPr lang="hu-HU" sz="1800" dirty="0" err="1" smtClean="0"/>
              <a:t>worship</a:t>
            </a:r>
            <a:r>
              <a:rPr lang="hu-HU" sz="1800" dirty="0" smtClean="0"/>
              <a:t> </a:t>
            </a:r>
            <a:r>
              <a:rPr lang="hu-HU" sz="1800" dirty="0" err="1" smtClean="0"/>
              <a:t>was</a:t>
            </a:r>
            <a:r>
              <a:rPr lang="hu-HU" sz="1800" dirty="0" smtClean="0"/>
              <a:t> </a:t>
            </a:r>
            <a:r>
              <a:rPr lang="hu-HU" sz="1800" dirty="0" err="1" smtClean="0"/>
              <a:t>coupled</a:t>
            </a:r>
            <a:r>
              <a:rPr lang="hu-HU" sz="1800" dirty="0" smtClean="0"/>
              <a:t> </a:t>
            </a:r>
            <a:r>
              <a:rPr lang="hu-HU" sz="1800" dirty="0" err="1" smtClean="0"/>
              <a:t>with</a:t>
            </a:r>
            <a:r>
              <a:rPr lang="hu-HU" sz="1800" dirty="0" smtClean="0"/>
              <a:t> </a:t>
            </a:r>
            <a:r>
              <a:rPr lang="hu-HU" sz="1800" dirty="0" err="1" smtClean="0"/>
              <a:t>that</a:t>
            </a:r>
            <a:r>
              <a:rPr lang="hu-HU" sz="1800" dirty="0" smtClean="0"/>
              <a:t> of Roma </a:t>
            </a:r>
          </a:p>
          <a:p>
            <a:pPr algn="just"/>
            <a:r>
              <a:rPr lang="hu-HU" sz="1800" dirty="0" smtClean="0"/>
              <a:t>pp 311</a:t>
            </a:r>
            <a:endParaRPr lang="hu-HU" sz="1800" dirty="0"/>
          </a:p>
        </p:txBody>
      </p:sp>
    </p:spTree>
    <p:extLst>
      <p:ext uri="{BB962C8B-B14F-4D97-AF65-F5344CB8AC3E}">
        <p14:creationId xmlns="" xmlns:p14="http://schemas.microsoft.com/office/powerpoint/2010/main" val="27361169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/>
              <a:t>Összefoglalás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/>
              <a:t>D. </a:t>
            </a:r>
            <a:r>
              <a:rPr lang="hu-HU" dirty="0" err="1"/>
              <a:t>Wardle</a:t>
            </a:r>
            <a:r>
              <a:rPr lang="hu-HU" dirty="0"/>
              <a:t> szerint Suetonius egyszerre ábrázolta halandó emberként és isteni lényként Augustust,</a:t>
            </a:r>
          </a:p>
          <a:p>
            <a:r>
              <a:rPr lang="hu-HU" dirty="0"/>
              <a:t>D. </a:t>
            </a:r>
            <a:r>
              <a:rPr lang="hu-HU" dirty="0" err="1"/>
              <a:t>Wardle</a:t>
            </a:r>
            <a:r>
              <a:rPr lang="hu-HU" dirty="0"/>
              <a:t> megkérdőjelezi, hogy Suetoniust nem érdekelte az uralkodókultusz jelensége, azt állítja, hogy </a:t>
            </a:r>
            <a:r>
              <a:rPr lang="hu-HU" dirty="0" smtClean="0"/>
              <a:t>ez különböző </a:t>
            </a:r>
            <a:r>
              <a:rPr lang="hu-HU" dirty="0"/>
              <a:t>volt a császár élete során tanúsított és a római elit által is elvárt hagyományos szerénység, valamint </a:t>
            </a:r>
          </a:p>
          <a:p>
            <a:r>
              <a:rPr lang="hu-HU" dirty="0"/>
              <a:t>az uralkodó halála után Suetonius szerint is </a:t>
            </a:r>
            <a:r>
              <a:rPr lang="hu-HU" dirty="0" smtClean="0"/>
              <a:t>valóságos </a:t>
            </a:r>
            <a:r>
              <a:rPr lang="hu-HU" dirty="0"/>
              <a:t>és </a:t>
            </a:r>
            <a:r>
              <a:rPr lang="hu-HU" dirty="0" smtClean="0"/>
              <a:t>elfogadott lett </a:t>
            </a:r>
            <a:r>
              <a:rPr lang="hu-HU" dirty="0"/>
              <a:t>az isteni </a:t>
            </a:r>
            <a:r>
              <a:rPr lang="hu-HU" dirty="0" smtClean="0"/>
              <a:t>kultusz Rómában is, </a:t>
            </a:r>
            <a:endParaRPr lang="hu-HU" dirty="0" smtClean="0"/>
          </a:p>
          <a:p>
            <a:r>
              <a:rPr lang="hu-HU" dirty="0" smtClean="0"/>
              <a:t>továbbá eltérő hagyománya volt a Rómában és a provinciákban gyakorolt </a:t>
            </a:r>
            <a:r>
              <a:rPr lang="hu-HU" dirty="0" err="1" smtClean="0"/>
              <a:t>istenitésének</a:t>
            </a:r>
            <a:r>
              <a:rPr lang="hu-HU" dirty="0" smtClean="0"/>
              <a:t> (</a:t>
            </a:r>
            <a:r>
              <a:rPr lang="hu-HU" dirty="0" err="1" smtClean="0"/>
              <a:t>deifikáció</a:t>
            </a:r>
            <a:r>
              <a:rPr lang="hu-HU" dirty="0" smtClean="0"/>
              <a:t>), mert az ott elfogadott volt </a:t>
            </a:r>
            <a:r>
              <a:rPr lang="hu-HU" dirty="0" smtClean="0"/>
              <a:t>már az </a:t>
            </a:r>
            <a:r>
              <a:rPr lang="hu-HU" dirty="0" smtClean="0"/>
              <a:t>uralkodó életében is 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="" xmlns:p14="http://schemas.microsoft.com/office/powerpoint/2010/main" val="1134263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Források: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07165" y="2143677"/>
            <a:ext cx="1051560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hu-HU" dirty="0"/>
          </a:p>
          <a:p>
            <a:r>
              <a:rPr lang="hu-HU" dirty="0"/>
              <a:t>D. </a:t>
            </a:r>
            <a:r>
              <a:rPr lang="hu-HU" dirty="0" err="1"/>
              <a:t>Wardle</a:t>
            </a:r>
            <a:r>
              <a:rPr lang="hu-HU" dirty="0"/>
              <a:t>: Suetonius </a:t>
            </a:r>
            <a:r>
              <a:rPr lang="hu-HU" dirty="0" err="1"/>
              <a:t>on</a:t>
            </a:r>
            <a:r>
              <a:rPr lang="hu-HU" dirty="0"/>
              <a:t> Augustus </a:t>
            </a:r>
            <a:r>
              <a:rPr lang="hu-HU" dirty="0" err="1"/>
              <a:t>as</a:t>
            </a:r>
            <a:r>
              <a:rPr lang="hu-HU" dirty="0"/>
              <a:t> god and man, The </a:t>
            </a:r>
            <a:r>
              <a:rPr lang="hu-HU" dirty="0" err="1"/>
              <a:t>Classical</a:t>
            </a:r>
            <a:r>
              <a:rPr lang="hu-HU" dirty="0"/>
              <a:t> </a:t>
            </a:r>
            <a:r>
              <a:rPr lang="hu-HU" dirty="0" err="1"/>
              <a:t>Quaterly</a:t>
            </a:r>
            <a:r>
              <a:rPr lang="hu-HU" dirty="0"/>
              <a:t>, May 2012, New </a:t>
            </a:r>
            <a:r>
              <a:rPr lang="hu-HU" dirty="0" err="1"/>
              <a:t>Series</a:t>
            </a:r>
            <a:r>
              <a:rPr lang="hu-HU" dirty="0"/>
              <a:t> </a:t>
            </a:r>
            <a:r>
              <a:rPr lang="hu-HU" dirty="0" err="1"/>
              <a:t>Vo</a:t>
            </a:r>
            <a:r>
              <a:rPr lang="hu-HU" dirty="0"/>
              <a:t>. 62. No. 1 pp. 307-326</a:t>
            </a:r>
            <a:r>
              <a:rPr lang="hu-HU" dirty="0" smtClean="0"/>
              <a:t>., </a:t>
            </a:r>
            <a:r>
              <a:rPr lang="hu-HU" dirty="0" err="1" smtClean="0"/>
              <a:t>Published</a:t>
            </a:r>
            <a:r>
              <a:rPr lang="hu-HU" dirty="0" smtClean="0"/>
              <a:t> </a:t>
            </a:r>
            <a:r>
              <a:rPr lang="hu-HU" dirty="0" err="1" smtClean="0"/>
              <a:t>by</a:t>
            </a:r>
            <a:r>
              <a:rPr lang="hu-HU" dirty="0" smtClean="0"/>
              <a:t>: Cambridge University </a:t>
            </a:r>
            <a:r>
              <a:rPr lang="hu-HU" dirty="0" smtClean="0"/>
              <a:t>Press,</a:t>
            </a:r>
            <a:endParaRPr lang="hu-HU" dirty="0"/>
          </a:p>
          <a:p>
            <a:r>
              <a:rPr lang="hu-HU" dirty="0" err="1"/>
              <a:t>Caius</a:t>
            </a:r>
            <a:r>
              <a:rPr lang="hu-HU" dirty="0"/>
              <a:t> Suetonius </a:t>
            </a:r>
            <a:r>
              <a:rPr lang="hu-HU" dirty="0" err="1"/>
              <a:t>Tranquillus</a:t>
            </a:r>
            <a:r>
              <a:rPr lang="hu-HU" dirty="0"/>
              <a:t>: Caesarok élete 12 életrajz, második könyv Augustus </a:t>
            </a:r>
            <a:r>
              <a:rPr lang="hu-HU" dirty="0" smtClean="0"/>
              <a:t>Octavianus,</a:t>
            </a:r>
          </a:p>
          <a:p>
            <a:r>
              <a:rPr lang="hu-HU" dirty="0" smtClean="0">
                <a:hlinkClick r:id="rId2"/>
              </a:rPr>
              <a:t>https://romaikor.hu/ki_kicsoda_a</a:t>
            </a:r>
            <a:r>
              <a:rPr lang="hu-HU" dirty="0" smtClean="0"/>
              <a:t> romai </a:t>
            </a:r>
            <a:r>
              <a:rPr lang="hu-HU" dirty="0" err="1" smtClean="0"/>
              <a:t>tortenelemben</a:t>
            </a:r>
            <a:r>
              <a:rPr lang="hu-HU" dirty="0" smtClean="0"/>
              <a:t>/</a:t>
            </a:r>
            <a:r>
              <a:rPr lang="hu-HU" dirty="0" err="1" smtClean="0"/>
              <a:t>julius</a:t>
            </a:r>
            <a:r>
              <a:rPr lang="hu-HU" dirty="0" smtClean="0"/>
              <a:t> </a:t>
            </a:r>
            <a:r>
              <a:rPr lang="hu-HU" dirty="0" err="1" smtClean="0"/>
              <a:t>caesar</a:t>
            </a:r>
            <a:r>
              <a:rPr lang="hu-HU" dirty="0" smtClean="0"/>
              <a:t>_</a:t>
            </a:r>
            <a:r>
              <a:rPr lang="hu-HU" dirty="0" err="1" smtClean="0"/>
              <a:t>augustus</a:t>
            </a:r>
            <a:r>
              <a:rPr lang="hu-HU" dirty="0" smtClean="0"/>
              <a:t> az ember,</a:t>
            </a:r>
          </a:p>
          <a:p>
            <a:r>
              <a:rPr lang="hu-HU" dirty="0" smtClean="0">
                <a:hlinkClick r:id="rId3"/>
              </a:rPr>
              <a:t>https://romaikor.hu/roma_tortenelmet_irt_(a_romaiak_tortenete)/a_romai_csaszarkor_tortenete/a_principatus/augustus_principatusa/augustus_hatalma/cikk/augustus__</a:t>
            </a:r>
            <a:r>
              <a:rPr lang="hu-HU" dirty="0" smtClean="0">
                <a:hlinkClick r:id="rId3"/>
              </a:rPr>
              <a:t>divi_filius</a:t>
            </a:r>
            <a:r>
              <a:rPr lang="hu-HU" dirty="0" smtClean="0"/>
              <a:t> </a:t>
            </a:r>
          </a:p>
          <a:p>
            <a:r>
              <a:rPr lang="hu-HU" dirty="0" smtClean="0">
                <a:hlinkClick r:id="rId4"/>
              </a:rPr>
              <a:t>https://www.arcanum.com/hu/online-kiadvanyok/Lexikonok-okori-lexikon-CA894/o-CC3BC/octavianus-CC3DF</a:t>
            </a:r>
            <a:r>
              <a:rPr lang="hu-HU" dirty="0" smtClean="0">
                <a:hlinkClick r:id="rId4"/>
              </a:rPr>
              <a:t>/</a:t>
            </a:r>
            <a:r>
              <a:rPr lang="hu-HU" dirty="0" smtClean="0"/>
              <a:t> </a:t>
            </a:r>
          </a:p>
          <a:p>
            <a:endParaRPr lang="hu-HU" dirty="0" smtClean="0"/>
          </a:p>
          <a:p>
            <a:endParaRPr lang="hu-HU" dirty="0"/>
          </a:p>
          <a:p>
            <a:pPr marL="457200" lvl="1" indent="0">
              <a:buNone/>
            </a:pPr>
            <a:endParaRPr lang="hu-HU" dirty="0"/>
          </a:p>
          <a:p>
            <a:pPr lvl="1"/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="" xmlns:p14="http://schemas.microsoft.com/office/powerpoint/2010/main" val="1870049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hu-HU" u="sng" dirty="0" smtClean="0"/>
              <a:t>:</a:t>
            </a:r>
            <a:br>
              <a:rPr lang="hu-HU" u="sng" dirty="0" smtClean="0"/>
            </a:br>
            <a:r>
              <a:rPr lang="hu-HU" u="sng" dirty="0" smtClean="0"/>
              <a:t> </a:t>
            </a:r>
            <a:r>
              <a:rPr lang="hu-HU" sz="3600" u="sng" dirty="0" smtClean="0"/>
              <a:t>Képek </a:t>
            </a:r>
            <a:r>
              <a:rPr lang="hu-HU" sz="3600" u="sng" dirty="0" smtClean="0"/>
              <a:t>forrásai: </a:t>
            </a:r>
            <a:r>
              <a:rPr lang="hu-HU" u="sng" dirty="0" smtClean="0"/>
              <a:t/>
            </a:r>
            <a:br>
              <a:rPr lang="hu-HU" u="sng" dirty="0" smtClean="0"/>
            </a:b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692398" y="3575222"/>
            <a:ext cx="6815669" cy="1664043"/>
          </a:xfrm>
        </p:spPr>
        <p:txBody>
          <a:bodyPr>
            <a:normAutofit fontScale="25000" lnSpcReduction="20000"/>
          </a:bodyPr>
          <a:lstStyle/>
          <a:p>
            <a:pPr marL="742950" lvl="1" indent="-285750" algn="l">
              <a:buFont typeface="Arial"/>
              <a:buChar char="•"/>
            </a:pPr>
            <a:r>
              <a:rPr lang="hu-HU" sz="6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Augustuszról</a:t>
            </a:r>
            <a:r>
              <a:rPr lang="hu-HU" sz="6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kép, </a:t>
            </a:r>
            <a:r>
              <a:rPr lang="hu-HU" sz="6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Pixabay</a:t>
            </a:r>
            <a:r>
              <a:rPr lang="hu-HU" sz="6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</a:p>
          <a:p>
            <a:pPr marL="742950" lvl="1" indent="-285750" algn="l">
              <a:buFont typeface="Arial"/>
              <a:buChar char="•"/>
            </a:pPr>
            <a:r>
              <a:rPr lang="hu-HU" sz="6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Suetoniusról kép, </a:t>
            </a:r>
            <a:r>
              <a:rPr lang="hu-HU" sz="6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Google</a:t>
            </a:r>
            <a:endParaRPr lang="hu-HU" sz="6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742950" lvl="1" indent="-285750" algn="l">
              <a:buFont typeface="Arial"/>
              <a:buChar char="•"/>
            </a:pPr>
            <a:r>
              <a:rPr lang="hu-HU" sz="6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Julius Caesar kép, </a:t>
            </a:r>
            <a:r>
              <a:rPr lang="hu-HU" sz="6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Wikipédia</a:t>
            </a:r>
            <a:endParaRPr lang="hu-HU" sz="6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742950" lvl="1" indent="-285750" algn="l">
              <a:buFont typeface="Arial"/>
              <a:buChar char="•"/>
            </a:pPr>
            <a:r>
              <a:rPr lang="hu-HU" sz="6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Római templom kép, </a:t>
            </a:r>
            <a:r>
              <a:rPr lang="hu-HU" sz="6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romaikor.hu</a:t>
            </a:r>
            <a:endParaRPr lang="hu-HU" sz="6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742950" lvl="1" indent="-285750" algn="l">
              <a:buFont typeface="Arial"/>
              <a:buChar char="•"/>
            </a:pPr>
            <a:r>
              <a:rPr lang="hu-HU" sz="6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Suetonius könyvéről kép, </a:t>
            </a:r>
            <a:r>
              <a:rPr lang="hu-HU" sz="6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Bookline</a:t>
            </a:r>
            <a:r>
              <a:rPr lang="hu-HU" sz="6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hu-HU" sz="6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internet</a:t>
            </a:r>
          </a:p>
          <a:p>
            <a:pPr marL="742950" lvl="1" indent="-285750" algn="l">
              <a:buFont typeface="Arial"/>
              <a:buChar char="•"/>
            </a:pPr>
            <a:endParaRPr lang="hu-HU" sz="35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l"/>
            <a:endParaRPr lang="hu-HU" dirty="0"/>
          </a:p>
        </p:txBody>
      </p:sp>
      <p:pic>
        <p:nvPicPr>
          <p:cNvPr id="4" name="Kép 3" descr="Gaius Suetonius Tranquillus: A caesarok élete | antikvár | booklin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7351200" y="1779373"/>
            <a:ext cx="2303546" cy="1655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us">
  <a:themeElements>
    <a:clrScheme name="Organikus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kus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us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633</TotalTime>
  <Words>1104</Words>
  <Application>Microsoft Office PowerPoint</Application>
  <PresentationFormat>Egyéni</PresentationFormat>
  <Paragraphs>83</Paragraphs>
  <Slides>14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5" baseType="lpstr">
      <vt:lpstr>Organikus</vt:lpstr>
      <vt:lpstr>Suetonius Augustusról, mint istenről és emberről</vt:lpstr>
      <vt:lpstr>Bevezetés: Suetonius művében</vt:lpstr>
      <vt:lpstr>Augustus, mint ember kivételes tulajdonságai</vt:lpstr>
      <vt:lpstr>Augusztus, mint isten</vt:lpstr>
      <vt:lpstr>Julius Caesar halála utáni kultusza az előzmény</vt:lpstr>
      <vt:lpstr>Isteni kultusz, mint politikai stratégia része</vt:lpstr>
      <vt:lpstr>Közvetett isten tisztelet formái</vt:lpstr>
      <vt:lpstr>Közvetlen isteni kultusz</vt:lpstr>
      <vt:lpstr>Suetonius és a császár posztumusz isteni (divus) kultusza</vt:lpstr>
      <vt:lpstr>Suetonius számára Augustus istensége</vt:lpstr>
      <vt:lpstr>Forrás idézetek Suetoniustól és D. Wardletól</vt:lpstr>
      <vt:lpstr>Összefoglalás</vt:lpstr>
      <vt:lpstr>Források:</vt:lpstr>
      <vt:lpstr>:  Képek forrásai: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SUETONIUS ON AUGUSTUS AS GOD AND MAN</dc:title>
  <dc:creator>HP</dc:creator>
  <cp:lastModifiedBy>Windows-felhasználó</cp:lastModifiedBy>
  <cp:revision>70</cp:revision>
  <dcterms:created xsi:type="dcterms:W3CDTF">2025-11-09T09:15:43Z</dcterms:created>
  <dcterms:modified xsi:type="dcterms:W3CDTF">2025-11-25T15:03:37Z</dcterms:modified>
</cp:coreProperties>
</file>