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62" r:id="rId4"/>
    <p:sldId id="263" r:id="rId5"/>
    <p:sldId id="260" r:id="rId6"/>
    <p:sldId id="257" r:id="rId7"/>
    <p:sldId id="258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177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182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021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407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187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954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810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714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556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497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690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5489B-9C1B-45E5-ADC7-3F17F4F8169A}" type="datetimeFigureOut">
              <a:rPr lang="hu-HU" smtClean="0"/>
              <a:t>2025. 09. 17.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632CD-2809-4D1A-ACA5-A499E5887D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030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70558" y="249238"/>
            <a:ext cx="10782300" cy="3352800"/>
          </a:xfrm>
        </p:spPr>
        <p:txBody>
          <a:bodyPr>
            <a:normAutofit/>
          </a:bodyPr>
          <a:lstStyle/>
          <a:p>
            <a:r>
              <a:rPr lang="hu-HU" sz="7200" b="1" dirty="0" smtClean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SPÁRTAI</a:t>
            </a:r>
            <a:r>
              <a:rPr lang="hu-HU" sz="8000" b="1" dirty="0" smtClean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 </a:t>
            </a:r>
            <a:r>
              <a:rPr lang="hu-HU" sz="8800" b="1" dirty="0" smtClean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feleség</a:t>
            </a:r>
            <a:br>
              <a:rPr lang="hu-HU" sz="8800" b="1" dirty="0" smtClean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</a:br>
            <a:r>
              <a:rPr lang="hu-HU" sz="40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(</a:t>
            </a:r>
            <a:r>
              <a:rPr lang="hu-HU" sz="4000" b="1" dirty="0" smtClean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Szabadság / CSERÉLHETŐSÉG)</a:t>
            </a:r>
            <a:endParaRPr lang="hu-HU" sz="4000" b="1" dirty="0">
              <a:ln w="3810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1200" dirty="0" smtClean="0">
                <a:latin typeface="Baskerville Old Face" panose="02020602080505020303" pitchFamily="18" charset="0"/>
              </a:rPr>
              <a:t>Készítette: Mónus Borbála Anna</a:t>
            </a:r>
            <a:endParaRPr lang="hu-HU" sz="1200" dirty="0">
              <a:latin typeface="Baskerville Old Face" panose="02020602080505020303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253" y="4206876"/>
            <a:ext cx="1943398" cy="21600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7512" y="4206876"/>
            <a:ext cx="1943398" cy="21600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39061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72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ÉLETFORMÁJUK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825624"/>
            <a:ext cx="7259515" cy="4522422"/>
          </a:xfrm>
        </p:spPr>
        <p:txBody>
          <a:bodyPr>
            <a:noAutofit/>
          </a:bodyPr>
          <a:lstStyle/>
          <a:p>
            <a:pPr>
              <a:lnSpc>
                <a:spcPts val="384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Férfiakéhoz hasonló élet (korcsoportok, sport, vsz. művelődtek)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Házaséletük eltér más görög kultúráktól (szabadság, cselekvőképesség, intelligencia)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„Kicsapongó” természet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Gorgó (híres spártai női alak, Leónidasz király, a thermopülai hős feleség)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3036510"/>
            <a:ext cx="3657600" cy="21006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385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72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NŐK „HASZNOSÍTÁSA”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1" y="1825624"/>
            <a:ext cx="7101254" cy="4592761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Magántulajdonra épülő állam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Alapegysége az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oikosz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Polgárjog földtulajdonhoz kötött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Egalitarizmus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(DE! vagyon meghatározta a státuszt)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Vagyon koncentrálódott &gt; örök oligarchikus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ellentmondás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földek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aprózódtak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megoldás a női öröklés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Házasság társadalmi teljesítmény,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„csereeszközlét”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947" y="2613881"/>
            <a:ext cx="3624206" cy="19405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227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7523" y="2508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u-HU" sz="65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NŐK „HÁTTÉRMUNKÁJA</a:t>
            </a:r>
            <a:r>
              <a:rPr lang="hu-HU" sz="66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”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4254" y="1576388"/>
            <a:ext cx="6919546" cy="486837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87000"/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Aktív részesei a „tranzakcióknak”</a:t>
            </a:r>
          </a:p>
          <a:p>
            <a:pPr>
              <a:buClr>
                <a:srgbClr val="C00000"/>
              </a:buClr>
              <a:buSzPct val="87000"/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Magánélet a nők kezében</a:t>
            </a:r>
          </a:p>
          <a:p>
            <a:pPr>
              <a:buClr>
                <a:srgbClr val="C00000"/>
              </a:buClr>
              <a:buSzPct val="87000"/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vonatkoznak rájuk a szigorú közösségi normák</a:t>
            </a:r>
          </a:p>
          <a:p>
            <a:pPr marL="0" indent="0">
              <a:buClr>
                <a:srgbClr val="C00000"/>
              </a:buClr>
              <a:buSzPct val="87000"/>
              <a:buNone/>
            </a:pP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Képviseltek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mindent, amit Spárta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tagadott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C00000"/>
              </a:buClr>
              <a:buSzPct val="87000"/>
              <a:buNone/>
            </a:pPr>
            <a:r>
              <a:rPr lang="hu-H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Ösztönözték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férfiakat a versenyre</a:t>
            </a:r>
          </a:p>
          <a:p>
            <a:pPr>
              <a:buClr>
                <a:srgbClr val="C00000"/>
              </a:buClr>
              <a:buSzPct val="87000"/>
              <a:buFont typeface="Wingdings" panose="05000000000000000000" pitchFamily="2" charset="2"/>
              <a:buChar char="§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Magánjellegű viszony a tulajdon magántulajdonná válásánál lett releváns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877" y="2343151"/>
            <a:ext cx="3846636" cy="2163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51583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8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TÖBBNEJŰSÉG (FÉRJŰSÉG)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825625"/>
            <a:ext cx="6389077" cy="4671890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Egalitarizmus</a:t>
            </a: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ideológiájába beleillő intézmény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Történészi vélemények eltérőek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hu-HU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Válságra adott válaszreakció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hu-HU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Organikus fejlődés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hu-HU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Egyértelmű tagadás</a:t>
            </a:r>
          </a:p>
          <a:p>
            <a:pPr>
              <a:buClr>
                <a:srgbClr val="C00000"/>
              </a:buClr>
            </a:pP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Korosztályi besorolás elmélete</a:t>
            </a:r>
          </a:p>
          <a:p>
            <a:pPr>
              <a:buClr>
                <a:srgbClr val="C00000"/>
              </a:buClr>
            </a:pP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Plutarkhosz: idős férj felkérése egy fiatalabb felé, nőtlen férfi felkérése egy nős felé</a:t>
            </a:r>
          </a:p>
          <a:p>
            <a:pPr>
              <a:buClr>
                <a:srgbClr val="C00000"/>
              </a:buClr>
            </a:pPr>
            <a:r>
              <a:rPr lang="hu-H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Polübiosz</a:t>
            </a: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adelphosi</a:t>
            </a:r>
            <a:r>
              <a:rPr lang="hu-H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többnejűség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606" y="2706077"/>
            <a:ext cx="3895725" cy="2597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4552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FORRÁSAIM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James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Redfield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Sparta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lassical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Journal, 1977, 158-161. </a:t>
            </a:r>
          </a:p>
          <a:p>
            <a:pPr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Andrew G. Scott,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Plural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marriage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spartan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Zeitschrift für Alte 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Geschichte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2011, 413-424.</a:t>
            </a:r>
          </a:p>
          <a:p>
            <a:pPr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hu-H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Cartledge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Spartan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Wives: Liberation or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Licence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Quarterly,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1981, 84-105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Mohay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Gergely, Az ókori görög történelem, Bp., 2020, 84-85.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91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1823" y="24049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u-HU" sz="7200" b="1" dirty="0">
                <a:ln w="3810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pperplate Gothic Bold" panose="020E0705020206020404" pitchFamily="34" charset="0"/>
              </a:rPr>
              <a:t>KÖSZÖNÖM A FIGYELMET!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98" y="4324783"/>
            <a:ext cx="1963082" cy="218255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921" y="4324782"/>
            <a:ext cx="1969179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71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8618</TotalTime>
  <Words>260</Words>
  <Application>Microsoft Office PowerPoint</Application>
  <PresentationFormat>Szélesvásznú</PresentationFormat>
  <Paragraphs>39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5" baseType="lpstr">
      <vt:lpstr>Arial</vt:lpstr>
      <vt:lpstr>Baskerville Old Face</vt:lpstr>
      <vt:lpstr>Calibri</vt:lpstr>
      <vt:lpstr>Calibri Light</vt:lpstr>
      <vt:lpstr>Copperplate Gothic Bold</vt:lpstr>
      <vt:lpstr>Times New Roman</vt:lpstr>
      <vt:lpstr>Wingdings</vt:lpstr>
      <vt:lpstr>Office-téma</vt:lpstr>
      <vt:lpstr>SPÁRTAI feleség (Szabadság / CSERÉLHETŐSÉG)</vt:lpstr>
      <vt:lpstr>ÉLETFORMÁJUK </vt:lpstr>
      <vt:lpstr>NŐK „HASZNOSÍTÁSA”</vt:lpstr>
      <vt:lpstr>NŐK „HÁTTÉRMUNKÁJA”</vt:lpstr>
      <vt:lpstr>TÖBBNEJŰSÉG (FÉRJŰSÉG)</vt:lpstr>
      <vt:lpstr>FORRÁSAIM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SPÁRTAI NŐK</dc:title>
  <dc:creator>Ági</dc:creator>
  <cp:lastModifiedBy>Ági</cp:lastModifiedBy>
  <cp:revision>19</cp:revision>
  <dcterms:created xsi:type="dcterms:W3CDTF">2025-09-17T08:43:04Z</dcterms:created>
  <dcterms:modified xsi:type="dcterms:W3CDTF">2025-09-23T08:21:38Z</dcterms:modified>
</cp:coreProperties>
</file>