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2" r:id="rId6"/>
    <p:sldId id="263" r:id="rId7"/>
    <p:sldId id="260" r:id="rId8"/>
    <p:sldId id="266" r:id="rId9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76AF1FC-AD57-05F5-3A7D-D8C8B8DF1137}" v="227" dt="2025-09-30T21:35:14.574"/>
    <p1510:client id="{34F1FEE4-ACF6-B9CC-2FF1-72C69E6E286C}" v="2" dt="2025-10-01T16:31:55.6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3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7E00817-6B3E-5171-5C02-9868E62D24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A6269473-A35E-C1AB-48E3-C8C9C5292D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C8A392A-E48A-D41E-A609-5E42C1C1B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C2D46-7376-4CEE-8AD0-39967203D0F7}" type="datetimeFigureOut">
              <a:rPr lang="hu-HU" smtClean="0"/>
              <a:t>2025. 12. 05.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173A2368-0229-C911-CF13-D5D15885A2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43121223-6592-9647-4615-C59DFDBA2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2D306-0D8A-44E5-B82B-5D7033AE5E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66912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63B23B0-541C-0E56-B9DB-ECF6EE53F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03506D4-301E-F77F-ED04-87ABC49BE1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A0EB93FE-EA1E-BAEF-AC2B-AC369634D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C2D46-7376-4CEE-8AD0-39967203D0F7}" type="datetimeFigureOut">
              <a:rPr lang="hu-HU" smtClean="0"/>
              <a:t>2025. 12. 05.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17D53376-6621-D240-03DB-99C87FFC5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EDD26347-EC39-7008-36A4-C5C65893D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2D306-0D8A-44E5-B82B-5D7033AE5E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39627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8C7AFAD-8C15-2595-741B-8E7566862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30C162F2-7A35-38CA-8D8B-01C9A22212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F69082FD-C704-5C8A-7B7E-10F46F54A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C2D46-7376-4CEE-8AD0-39967203D0F7}" type="datetimeFigureOut">
              <a:rPr lang="hu-HU" smtClean="0"/>
              <a:t>2025. 12. 05.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7CB836F5-DD5E-4C70-FB89-2D05BC564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20E34D6E-CF20-5AB5-FC96-9895819B9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2D306-0D8A-44E5-B82B-5D7033AE5E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45313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D815198-64E8-098C-83DF-05896E004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D58D6E2-37C7-8E1E-543E-E544570315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FBDBE50F-9DF0-13F6-6B8F-A76D46E1EC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688234B4-F717-9DB8-1E47-38EA7950A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C2D46-7376-4CEE-8AD0-39967203D0F7}" type="datetimeFigureOut">
              <a:rPr lang="hu-HU" smtClean="0"/>
              <a:t>2025. 12. 05.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CD3B76B2-8049-E0B6-7F6C-46C3B76F8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F0E08170-3F75-288A-CD48-C122949E0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2D306-0D8A-44E5-B82B-5D7033AE5E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88243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A9BADD8-8457-9D9C-EED2-414CA1336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561B3C22-9B4B-7A7F-9C8D-4A54B6E6F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56B80193-62D1-7E65-F83B-E0FCBB494F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ED2BE43B-CDB4-AE9D-9D6D-34C1FAC8B5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B25FC077-6098-F97E-846C-CC88B2387F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70599A9F-8EE2-AA14-CAEF-3BEB1D8CB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C2D46-7376-4CEE-8AD0-39967203D0F7}" type="datetimeFigureOut">
              <a:rPr lang="hu-HU" smtClean="0"/>
              <a:t>2025. 12. 05.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24CBC2C9-4A75-4478-0429-3476AC83E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CDDB9D34-5735-9F22-AB20-B9F13A31A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2D306-0D8A-44E5-B82B-5D7033AE5E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84626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267C458-1F49-B93B-6D59-0D7B96720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18E2E239-C7C7-BCC8-F123-6E721C5A4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C2D46-7376-4CEE-8AD0-39967203D0F7}" type="datetimeFigureOut">
              <a:rPr lang="hu-HU" smtClean="0"/>
              <a:t>2025. 12. 05.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B493D97B-3C12-73AE-94C5-A4953401E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67E00306-2B5E-071F-F331-EDED5854A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2D306-0D8A-44E5-B82B-5D7033AE5E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43227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ECBF0F84-1A56-76D3-8B1C-8EA87197E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C2D46-7376-4CEE-8AD0-39967203D0F7}" type="datetimeFigureOut">
              <a:rPr lang="hu-HU" smtClean="0"/>
              <a:t>2025. 12. 05.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0A1183D4-EFEF-269C-2043-BC95697B0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777CD857-6DD8-7222-1ABB-A6E6B4522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2D306-0D8A-44E5-B82B-5D7033AE5E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47286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4DF7FAC-F1F7-CEDD-9492-556178320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050616B-52D1-5305-AE7C-64E93A4EA0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D8BACFD5-B58F-38A8-89B6-3D688EE6CD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BB2DE5DE-4F3A-E2DC-779E-2A3B2413B1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C2D46-7376-4CEE-8AD0-39967203D0F7}" type="datetimeFigureOut">
              <a:rPr lang="hu-HU" smtClean="0"/>
              <a:t>2025. 12. 05.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BFF571E6-8AE7-1D14-2308-68511A7F2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00198890-02A1-C4C3-ADE8-9D688A823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2D306-0D8A-44E5-B82B-5D7033AE5E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98768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318FBCA-B4A2-3AE9-41E9-EB841F4D9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C3DFC7F5-C7B4-2C13-51AB-355067AE1D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6C750F02-84B3-12C1-540F-519060F3EC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0FD93785-5E9B-8E29-B97C-DC5971C12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C2D46-7376-4CEE-8AD0-39967203D0F7}" type="datetimeFigureOut">
              <a:rPr lang="hu-HU" smtClean="0"/>
              <a:t>2025. 12. 05.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68F026D6-EEF7-76B5-0CEA-82D2A36E9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9F428311-4A04-C725-1E01-0C9F94F2D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2D306-0D8A-44E5-B82B-5D7033AE5E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78778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D7B69CF-C50C-1706-E4B1-CCCDC143B2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B676750F-5BE7-8A46-E083-89ED547046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D964B491-91C9-9A46-0911-5F0BF5C89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C2D46-7376-4CEE-8AD0-39967203D0F7}" type="datetimeFigureOut">
              <a:rPr lang="hu-HU" smtClean="0"/>
              <a:t>2025. 12. 05.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C246A73D-7D7E-EFC2-AB82-5163EA6D0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0BF9CECF-E47D-10DD-B1D0-31FC6D0331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2D306-0D8A-44E5-B82B-5D7033AE5E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43910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62BD5958-D593-3480-369A-F1BF13E909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E2508F01-F146-64AE-83A8-6F254C8651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AA4C341A-21DA-6B6E-517D-66576C6B9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C2D46-7376-4CEE-8AD0-39967203D0F7}" type="datetimeFigureOut">
              <a:rPr lang="hu-HU" smtClean="0"/>
              <a:t>2025. 12. 05.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472575B8-616C-CBB0-ABEA-9BB9A058F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A30E08F6-11EC-A487-9EB1-2D4CCA7B9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2D306-0D8A-44E5-B82B-5D7033AE5E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14254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71A8F536-BA8A-8DD7-8B6A-C525C0E993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68D99A86-22C5-BE6B-FF78-3FAC9DCDAC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47F2A121-E149-53A3-0B56-00C223EF3B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ACC2D46-7376-4CEE-8AD0-39967203D0F7}" type="datetimeFigureOut">
              <a:rPr lang="hu-HU" smtClean="0"/>
              <a:t>2025. 12. 05.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22C29685-C359-7978-72F8-CC5DDDCC39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30919BB6-1D92-549D-A3C0-216D6EF548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2D2D306-0D8A-44E5-B82B-5D7033AE5E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46512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static1.squarespace.com/static/55faab67e4b0914105347194/t/62d0211dab39b33d61339dc9/1657807136569/Iacovos+Kareklas+-+Philosophy+of+Just+War+in+Ancient+Greece+and+Causes+of+War+in+Thucydides.pdf" TargetMode="External"/><Relationship Id="rId2" Type="http://schemas.openxmlformats.org/officeDocument/2006/relationships/hyperlink" Target="https://hu.pinterest.com/pin/athens-refuses-a-persian-envoy-demand-of-earth-water-by-throwing-him-into-a-pit-or-well-491-bc-peter-c--630292910382210258/?utm_source=chatgpt.com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scribd.com/document/337166600/A-World-History-of-War-Crimes-From-Antiquity-to-the-Present-2015-pdf?utm_source=chatgpt.com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enerált kép">
            <a:extLst>
              <a:ext uri="{FF2B5EF4-FFF2-40B4-BE49-F238E27FC236}">
                <a16:creationId xmlns:a16="http://schemas.microsoft.com/office/drawing/2014/main" id="{D505FC38-E46B-CD34-3402-F5F378B1B8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C69F1DAC-AFE6-89BF-D821-76BDC865CB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err="1">
                <a:solidFill>
                  <a:schemeClr val="bg1"/>
                </a:solidFill>
              </a:rPr>
              <a:t>Laws</a:t>
            </a:r>
            <a:r>
              <a:rPr lang="hu-HU" dirty="0">
                <a:solidFill>
                  <a:schemeClr val="bg1"/>
                </a:solidFill>
              </a:rPr>
              <a:t> of </a:t>
            </a:r>
            <a:r>
              <a:rPr lang="hu-HU" dirty="0" err="1">
                <a:solidFill>
                  <a:schemeClr val="bg1"/>
                </a:solidFill>
              </a:rPr>
              <a:t>War</a:t>
            </a:r>
            <a:r>
              <a:rPr lang="hu-HU" dirty="0">
                <a:solidFill>
                  <a:schemeClr val="bg1"/>
                </a:solidFill>
              </a:rPr>
              <a:t> in </a:t>
            </a:r>
            <a:r>
              <a:rPr lang="hu-HU" dirty="0" err="1">
                <a:solidFill>
                  <a:schemeClr val="bg1"/>
                </a:solidFill>
              </a:rPr>
              <a:t>Greece</a:t>
            </a:r>
            <a:endParaRPr lang="hu-HU" dirty="0">
              <a:solidFill>
                <a:schemeClr val="bg1"/>
              </a:solidFill>
            </a:endParaRP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3754DDEE-CEAF-DAB6-D97B-6FD0493991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>
                <a:solidFill>
                  <a:schemeClr val="bg1"/>
                </a:solidFill>
              </a:rPr>
              <a:t>Készítette: Nyári Balázs</a:t>
            </a:r>
          </a:p>
        </p:txBody>
      </p:sp>
    </p:spTree>
    <p:extLst>
      <p:ext uri="{BB962C8B-B14F-4D97-AF65-F5344CB8AC3E}">
        <p14:creationId xmlns:p14="http://schemas.microsoft.com/office/powerpoint/2010/main" val="78019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Kép 1" descr="Generált kép">
            <a:extLst>
              <a:ext uri="{FF2B5EF4-FFF2-40B4-BE49-F238E27FC236}">
                <a16:creationId xmlns:a16="http://schemas.microsoft.com/office/drawing/2014/main" id="{B772D004-2E59-FCAE-B974-90C56511CDA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884" r="-1" b="-1"/>
          <a:stretch>
            <a:fillRect/>
          </a:stretch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Cím 3">
            <a:extLst>
              <a:ext uri="{FF2B5EF4-FFF2-40B4-BE49-F238E27FC236}">
                <a16:creationId xmlns:a16="http://schemas.microsoft.com/office/drawing/2014/main" id="{DFD3F0EF-3DD6-9793-A099-63E94BB568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hu-HU" sz="4000"/>
              <a:t>Jog kialakulása</a:t>
            </a:r>
          </a:p>
        </p:txBody>
      </p:sp>
      <p:sp>
        <p:nvSpPr>
          <p:cNvPr id="5" name="Tartalom helye 4">
            <a:extLst>
              <a:ext uri="{FF2B5EF4-FFF2-40B4-BE49-F238E27FC236}">
                <a16:creationId xmlns:a16="http://schemas.microsoft.com/office/drawing/2014/main" id="{53F3B951-7262-1952-5DB8-E0360DE80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1"/>
            <a:ext cx="3822189" cy="3742762"/>
          </a:xfrm>
        </p:spPr>
        <p:txBody>
          <a:bodyPr>
            <a:normAutofit/>
          </a:bodyPr>
          <a:lstStyle/>
          <a:p>
            <a:r>
              <a:rPr lang="hu-HU" sz="2000"/>
              <a:t>Előzmények</a:t>
            </a:r>
          </a:p>
          <a:p>
            <a:r>
              <a:rPr lang="hu-HU" sz="2000"/>
              <a:t>Görögöknél</a:t>
            </a:r>
          </a:p>
          <a:p>
            <a:r>
              <a:rPr lang="hu-HU" sz="2000"/>
              <a:t>Jog háborúban</a:t>
            </a:r>
          </a:p>
          <a:p>
            <a:endParaRPr lang="hu-HU" sz="2000"/>
          </a:p>
          <a:p>
            <a:pPr marL="0" indent="0">
              <a:buNone/>
            </a:pPr>
            <a:endParaRPr lang="hu-HU" sz="2000"/>
          </a:p>
        </p:txBody>
      </p:sp>
    </p:spTree>
    <p:extLst>
      <p:ext uri="{BB962C8B-B14F-4D97-AF65-F5344CB8AC3E}">
        <p14:creationId xmlns:p14="http://schemas.microsoft.com/office/powerpoint/2010/main" val="18034644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Kép 3" descr="Generált kép">
            <a:extLst>
              <a:ext uri="{FF2B5EF4-FFF2-40B4-BE49-F238E27FC236}">
                <a16:creationId xmlns:a16="http://schemas.microsoft.com/office/drawing/2014/main" id="{FC0BC134-FF47-09D4-8B60-4A68006F8BB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884" r="-1" b="-1"/>
          <a:stretch>
            <a:fillRect/>
          </a:stretch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49848B88-7A86-D369-7249-9572B2756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hu-HU" sz="3700"/>
              <a:t>Törvények/Normák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07E4330-C909-A2E0-2CED-BEDF98EBD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 sz="2000" dirty="0"/>
              <a:t>Biztonság fontos helyeknek, rendezvényeknek.</a:t>
            </a:r>
          </a:p>
          <a:p>
            <a:r>
              <a:rPr lang="hu-HU" sz="2000" dirty="0"/>
              <a:t>Mentesség hírnökök, követek számára</a:t>
            </a:r>
          </a:p>
          <a:p>
            <a:r>
              <a:rPr lang="hu-HU" sz="2000" dirty="0"/>
              <a:t>Ellenség elesettjeinek a tisztelete</a:t>
            </a:r>
          </a:p>
          <a:p>
            <a:r>
              <a:rPr lang="hu-HU" sz="2000" dirty="0"/>
              <a:t>Bánásmód a foglyokkal </a:t>
            </a:r>
          </a:p>
        </p:txBody>
      </p:sp>
    </p:spTree>
    <p:extLst>
      <p:ext uri="{BB962C8B-B14F-4D97-AF65-F5344CB8AC3E}">
        <p14:creationId xmlns:p14="http://schemas.microsoft.com/office/powerpoint/2010/main" val="41885113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F24588F5-F6CC-9433-D07C-6325F9651C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hu-HU" sz="3000"/>
              <a:t>Betartatása/Felülvizsgálata</a:t>
            </a:r>
          </a:p>
        </p:txBody>
      </p:sp>
      <p:sp>
        <p:nvSpPr>
          <p:cNvPr id="18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87FABE9-CF53-1C28-D270-16CE264C8C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 sz="2200" dirty="0" err="1"/>
              <a:t>Amphiktüonia</a:t>
            </a:r>
          </a:p>
          <a:p>
            <a:r>
              <a:rPr lang="hu-HU" sz="2200" dirty="0"/>
              <a:t>Büntetések: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hu-HU" sz="1800" dirty="0"/>
              <a:t>Pénzbirság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hu-HU" sz="1800" dirty="0"/>
              <a:t>Tiltás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hu-HU" sz="1800" dirty="0"/>
              <a:t>Háború</a:t>
            </a:r>
          </a:p>
          <a:p>
            <a:pPr lvl="1">
              <a:buFont typeface="Courier New" panose="020B0604020202020204" pitchFamily="34" charset="0"/>
              <a:buChar char="o"/>
            </a:pPr>
            <a:endParaRPr lang="hu-HU" sz="2200"/>
          </a:p>
        </p:txBody>
      </p:sp>
      <p:pic>
        <p:nvPicPr>
          <p:cNvPr id="4" name="Kép 3" descr="Generált kép">
            <a:extLst>
              <a:ext uri="{FF2B5EF4-FFF2-40B4-BE49-F238E27FC236}">
                <a16:creationId xmlns:a16="http://schemas.microsoft.com/office/drawing/2014/main" id="{C18897E5-289F-49D8-1461-04A2A8F5C89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688" r="-1" b="26763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940629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8FBFF10D-A06D-CF4C-CA90-4CBE65F579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>
            <a:normAutofit/>
          </a:bodyPr>
          <a:lstStyle/>
          <a:p>
            <a:r>
              <a:rPr lang="hu-HU" dirty="0"/>
              <a:t>Betartás rátája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F3B4197-E94C-5E83-86F8-1137BBA1EC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3297"/>
            <a:ext cx="4619621" cy="3843666"/>
          </a:xfrm>
        </p:spPr>
        <p:txBody>
          <a:bodyPr>
            <a:normAutofit/>
          </a:bodyPr>
          <a:lstStyle/>
          <a:p>
            <a:r>
              <a:rPr lang="hu-HU" sz="2000"/>
              <a:t>Kérdéses</a:t>
            </a:r>
          </a:p>
          <a:p>
            <a:r>
              <a:rPr lang="hu-HU" sz="2000"/>
              <a:t>Egymás</a:t>
            </a:r>
          </a:p>
          <a:p>
            <a:r>
              <a:rPr lang="hu-HU" sz="2000"/>
              <a:t>Más népek között</a:t>
            </a:r>
          </a:p>
        </p:txBody>
      </p:sp>
      <p:pic>
        <p:nvPicPr>
          <p:cNvPr id="4" name="Kép 3" descr="Generált kép">
            <a:extLst>
              <a:ext uri="{FF2B5EF4-FFF2-40B4-BE49-F238E27FC236}">
                <a16:creationId xmlns:a16="http://schemas.microsoft.com/office/drawing/2014/main" id="{9BC02239-7907-0624-B28C-269738C99AC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76" r="2" b="21654"/>
          <a:stretch>
            <a:fillRect/>
          </a:stretch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6649340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 helye 2">
            <a:extLst>
              <a:ext uri="{FF2B5EF4-FFF2-40B4-BE49-F238E27FC236}">
                <a16:creationId xmlns:a16="http://schemas.microsoft.com/office/drawing/2014/main" id="{3C937B3D-3016-5806-1866-0FCC38EB5C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0677" y="481719"/>
            <a:ext cx="5341231" cy="823912"/>
          </a:xfrm>
        </p:spPr>
        <p:txBody>
          <a:bodyPr/>
          <a:lstStyle/>
          <a:p>
            <a:r>
              <a:rPr lang="hu-HU" dirty="0"/>
              <a:t>Követek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18B144A6-8295-B4BE-6886-90DB809529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-6879" y="1573742"/>
            <a:ext cx="5157787" cy="368458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 dirty="0"/>
              <a:t>Vallási védelem, oltalom alatt álltak</a:t>
            </a:r>
          </a:p>
          <a:p>
            <a:r>
              <a:rPr lang="hu-HU" dirty="0"/>
              <a:t>Tisztelet?</a:t>
            </a:r>
          </a:p>
          <a:p>
            <a:r>
              <a:rPr lang="hu-HU" dirty="0"/>
              <a:t>Példák :</a:t>
            </a:r>
          </a:p>
          <a:p>
            <a:pPr lvl="2"/>
            <a:r>
              <a:rPr lang="hu-HU" dirty="0" err="1"/>
              <a:t>Herodotos</a:t>
            </a:r>
            <a:endParaRPr lang="hu-HU" dirty="0"/>
          </a:p>
          <a:p>
            <a:pPr lvl="2"/>
            <a:r>
              <a:rPr lang="hu-HU" dirty="0">
                <a:ea typeface="+mn-lt"/>
                <a:cs typeface="+mn-lt"/>
              </a:rPr>
              <a:t>Thuküdidész</a:t>
            </a:r>
            <a:endParaRPr lang="hu-HU" dirty="0"/>
          </a:p>
          <a:p>
            <a:endParaRPr lang="hu-HU" dirty="0"/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D7087B91-3B25-5B51-CBBE-E6CE0DA713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01644" y="481719"/>
            <a:ext cx="5183188" cy="823912"/>
          </a:xfrm>
        </p:spPr>
        <p:txBody>
          <a:bodyPr/>
          <a:lstStyle/>
          <a:p>
            <a:r>
              <a:rPr lang="hu-HU" dirty="0"/>
              <a:t>Foglyok, 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F6A78B8C-2003-5DEF-7737-6454D8A30A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01644" y="1714853"/>
            <a:ext cx="5183188" cy="368458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 dirty="0"/>
              <a:t>Védelem</a:t>
            </a:r>
          </a:p>
        </p:txBody>
      </p:sp>
      <p:pic>
        <p:nvPicPr>
          <p:cNvPr id="7" name="Kép 6" descr="Athens Refuses A Persian Envoy Demand of Earth &amp; Water By Throwing Him Into a Pit or Well (491 BC.) by Peter Connolly (Rise of Per… | Historisch, Antike, Geschichte">
            <a:extLst>
              <a:ext uri="{FF2B5EF4-FFF2-40B4-BE49-F238E27FC236}">
                <a16:creationId xmlns:a16="http://schemas.microsoft.com/office/drawing/2014/main" id="{A3814F3D-E4CA-F730-887D-A859E0292D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108000"/>
                    </a14:imgEffect>
                    <a14:imgEffect>
                      <a14:brightnessContrast bright="6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24389" y="2561297"/>
            <a:ext cx="5620267" cy="35209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3050729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45E35B5-1218-A1FE-C507-7AADCD4F5F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9" y="4720"/>
            <a:ext cx="10515600" cy="1325563"/>
          </a:xfrm>
        </p:spPr>
        <p:txBody>
          <a:bodyPr/>
          <a:lstStyle/>
          <a:p>
            <a:r>
              <a:rPr lang="hu-HU" dirty="0"/>
              <a:t>Források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C4567C1-14F3-5C13-877A-3C4471B18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1849" y="1331356"/>
            <a:ext cx="11792464" cy="5329579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hu-HU" dirty="0"/>
              <a:t>Képek:</a:t>
            </a:r>
            <a:endParaRPr lang="hu-HU"/>
          </a:p>
          <a:p>
            <a:pPr marL="0" indent="0">
              <a:buNone/>
            </a:pPr>
            <a:r>
              <a:rPr lang="hu-HU" sz="1600" u="sng" dirty="0">
                <a:ea typeface="+mn-lt"/>
                <a:cs typeface="+mn-lt"/>
              </a:rPr>
              <a:t>1-5 dia </a:t>
            </a:r>
          </a:p>
          <a:p>
            <a:pPr marL="0" indent="0">
              <a:buNone/>
            </a:pPr>
            <a:r>
              <a:rPr lang="hu-HU" sz="1600" dirty="0">
                <a:ea typeface="+mn-lt"/>
                <a:cs typeface="+mn-lt"/>
              </a:rPr>
              <a:t>chat </a:t>
            </a:r>
            <a:r>
              <a:rPr lang="hu-HU" sz="1600" dirty="0" err="1">
                <a:ea typeface="+mn-lt"/>
                <a:cs typeface="+mn-lt"/>
              </a:rPr>
              <a:t>gpt</a:t>
            </a:r>
            <a:r>
              <a:rPr lang="hu-HU" sz="1600" dirty="0">
                <a:ea typeface="+mn-lt"/>
                <a:cs typeface="+mn-lt"/>
              </a:rPr>
              <a:t> által generáltatva 2025.09.27.</a:t>
            </a:r>
            <a:endParaRPr lang="hu-HU" dirty="0"/>
          </a:p>
          <a:p>
            <a:pPr marL="0" indent="0">
              <a:buNone/>
            </a:pPr>
            <a:r>
              <a:rPr lang="hu-HU" sz="1600" dirty="0">
                <a:ea typeface="+mn-lt"/>
                <a:cs typeface="+mn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6. dia</a:t>
            </a:r>
            <a:endParaRPr lang="hu-HU" sz="1600">
              <a:ea typeface="+mn-lt"/>
              <a:cs typeface="+mn-lt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>
              <a:buNone/>
            </a:pPr>
            <a:r>
              <a:rPr lang="hu-HU" sz="1600" dirty="0">
                <a:ea typeface="+mn-lt"/>
                <a:cs typeface="+mn-lt"/>
                <a:hlinkClick r:id="rId2"/>
              </a:rPr>
              <a:t> https://hu.pinterest.com/pin/athens-refuses-a-persian-envoy-demand-of-earth-water-by-throwing-him-into-a-pit-or-well-491-bc-peter-c--630292910382210258/?utm_source=chatgpt.com</a:t>
            </a:r>
            <a:endParaRPr lang="hu-HU" sz="1600">
              <a:ea typeface="+mn-lt"/>
              <a:cs typeface="+mn-lt"/>
            </a:endParaRPr>
          </a:p>
          <a:p>
            <a:pPr marL="0" indent="0">
              <a:buNone/>
            </a:pPr>
            <a:r>
              <a:rPr lang="hu-HU" sz="1600" u="sng" dirty="0">
                <a:ea typeface="+mn-lt"/>
                <a:cs typeface="+mn-lt"/>
              </a:rPr>
              <a:t>8.dia</a:t>
            </a:r>
            <a:endParaRPr lang="hu-HU" sz="1600" u="sng" dirty="0"/>
          </a:p>
          <a:p>
            <a:pPr marL="0" indent="0">
              <a:buNone/>
            </a:pPr>
            <a:r>
              <a:rPr lang="hu-HU" sz="1600" dirty="0">
                <a:ea typeface="+mn-lt"/>
                <a:cs typeface="+mn-lt"/>
                <a:hlinkClick r:id="" action="ppaction://noaction"/>
              </a:rPr>
              <a:t> https://www.mafab.hu/movies/300-44173.html</a:t>
            </a:r>
            <a:r>
              <a:rPr lang="hu-HU" sz="1600" dirty="0">
                <a:ea typeface="+mn-lt"/>
                <a:cs typeface="+mn-lt"/>
              </a:rPr>
              <a:t> 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Szakirodalmak</a:t>
            </a:r>
          </a:p>
          <a:p>
            <a:pPr>
              <a:buNone/>
            </a:pPr>
            <a:r>
              <a:rPr lang="hu-HU" sz="1600" dirty="0">
                <a:ea typeface="+mn-lt"/>
                <a:cs typeface="+mn-lt"/>
              </a:rPr>
              <a:t>Law and </a:t>
            </a:r>
            <a:r>
              <a:rPr lang="hu-HU" sz="1600" err="1">
                <a:ea typeface="+mn-lt"/>
                <a:cs typeface="+mn-lt"/>
              </a:rPr>
              <a:t>History</a:t>
            </a:r>
            <a:r>
              <a:rPr lang="hu-HU" sz="1600" dirty="0">
                <a:ea typeface="+mn-lt"/>
                <a:cs typeface="+mn-lt"/>
              </a:rPr>
              <a:t> </a:t>
            </a:r>
            <a:r>
              <a:rPr lang="hu-HU" sz="1600" err="1">
                <a:ea typeface="+mn-lt"/>
                <a:cs typeface="+mn-lt"/>
              </a:rPr>
              <a:t>Review</a:t>
            </a:r>
            <a:r>
              <a:rPr lang="hu-HU" sz="1600" dirty="0">
                <a:ea typeface="+mn-lt"/>
                <a:cs typeface="+mn-lt"/>
              </a:rPr>
              <a:t> , </a:t>
            </a:r>
            <a:r>
              <a:rPr lang="hu-HU" sz="1600" err="1">
                <a:ea typeface="+mn-lt"/>
                <a:cs typeface="+mn-lt"/>
              </a:rPr>
              <a:t>Fall</a:t>
            </a:r>
            <a:r>
              <a:rPr lang="hu-HU" sz="1600" dirty="0">
                <a:ea typeface="+mn-lt"/>
                <a:cs typeface="+mn-lt"/>
              </a:rPr>
              <a:t>, 2008, </a:t>
            </a:r>
            <a:r>
              <a:rPr lang="hu-HU" sz="1600" err="1">
                <a:ea typeface="+mn-lt"/>
                <a:cs typeface="+mn-lt"/>
              </a:rPr>
              <a:t>Vol</a:t>
            </a:r>
            <a:r>
              <a:rPr lang="hu-HU" sz="1600" dirty="0">
                <a:ea typeface="+mn-lt"/>
                <a:cs typeface="+mn-lt"/>
              </a:rPr>
              <a:t>. 26, No. 3, Law, </a:t>
            </a:r>
            <a:r>
              <a:rPr lang="hu-HU" sz="1600" err="1">
                <a:ea typeface="+mn-lt"/>
                <a:cs typeface="+mn-lt"/>
              </a:rPr>
              <a:t>War</a:t>
            </a:r>
            <a:r>
              <a:rPr lang="hu-HU" sz="1600" dirty="0">
                <a:ea typeface="+mn-lt"/>
                <a:cs typeface="+mn-lt"/>
              </a:rPr>
              <a:t>, and </a:t>
            </a:r>
            <a:r>
              <a:rPr lang="hu-HU" sz="1600" err="1">
                <a:ea typeface="+mn-lt"/>
                <a:cs typeface="+mn-lt"/>
              </a:rPr>
              <a:t>History</a:t>
            </a:r>
            <a:r>
              <a:rPr lang="hu-HU" sz="1600" dirty="0">
                <a:ea typeface="+mn-lt"/>
                <a:cs typeface="+mn-lt"/>
              </a:rPr>
              <a:t> (</a:t>
            </a:r>
            <a:r>
              <a:rPr lang="hu-HU" sz="1600" err="1">
                <a:ea typeface="+mn-lt"/>
                <a:cs typeface="+mn-lt"/>
              </a:rPr>
              <a:t>Fall</a:t>
            </a:r>
            <a:r>
              <a:rPr lang="hu-HU" sz="1600" dirty="0">
                <a:ea typeface="+mn-lt"/>
                <a:cs typeface="+mn-lt"/>
              </a:rPr>
              <a:t>,</a:t>
            </a:r>
            <a:endParaRPr lang="hu-HU" sz="1600" dirty="0"/>
          </a:p>
          <a:p>
            <a:pPr marL="0" indent="0">
              <a:buNone/>
            </a:pPr>
            <a:r>
              <a:rPr lang="hu-HU" sz="1600" dirty="0">
                <a:ea typeface="+mn-lt"/>
                <a:cs typeface="+mn-lt"/>
              </a:rPr>
              <a:t>2008), pp. 469-489 </a:t>
            </a:r>
          </a:p>
          <a:p>
            <a:pPr marL="0" indent="0">
              <a:buNone/>
            </a:pPr>
            <a:r>
              <a:rPr lang="hu-HU" sz="1600" dirty="0">
                <a:ea typeface="+mn-lt"/>
                <a:cs typeface="+mn-lt"/>
              </a:rPr>
              <a:t>(PHILOSOPHY OF JUST WAR IN ANCIENT GREECE AND CAUSES OF WAR IN THUCYDIDES ) Link:</a:t>
            </a:r>
            <a:endParaRPr lang="hu-HU" dirty="0"/>
          </a:p>
          <a:p>
            <a:pPr marL="0" indent="0">
              <a:buNone/>
            </a:pPr>
            <a:r>
              <a:rPr lang="hu-HU" sz="1600" dirty="0">
                <a:ea typeface="+mn-lt"/>
                <a:cs typeface="+mn-lt"/>
                <a:hlinkClick r:id="rId3"/>
              </a:rPr>
              <a:t>https://static1.squarespace.com/static/55faab67e4b0914105347194/t/62d0211dab39b33d61339dc9/1657807136569/Iacovos+Kareklas+-+Philosophy+of+Just+War+in+Ancient+Greece+and+Causes+of+War+in+Thucydides.pdf</a:t>
            </a:r>
            <a:r>
              <a:rPr lang="hu-HU" sz="1600" dirty="0">
                <a:ea typeface="+mn-lt"/>
                <a:cs typeface="+mn-lt"/>
              </a:rPr>
              <a:t> </a:t>
            </a:r>
          </a:p>
          <a:p>
            <a:pPr marL="0" indent="0">
              <a:buNone/>
            </a:pPr>
            <a:r>
              <a:rPr lang="hu-HU" sz="2000" b="1" dirty="0">
                <a:solidFill>
                  <a:srgbClr val="282828"/>
                </a:solidFill>
                <a:ea typeface="+mn-lt"/>
                <a:cs typeface="+mn-lt"/>
              </a:rPr>
              <a:t>A World </a:t>
            </a:r>
            <a:r>
              <a:rPr lang="hu-HU" sz="2000" b="1" dirty="0" err="1">
                <a:solidFill>
                  <a:srgbClr val="282828"/>
                </a:solidFill>
                <a:ea typeface="+mn-lt"/>
                <a:cs typeface="+mn-lt"/>
              </a:rPr>
              <a:t>History</a:t>
            </a:r>
            <a:r>
              <a:rPr lang="hu-HU" sz="2000" b="1" dirty="0">
                <a:solidFill>
                  <a:srgbClr val="282828"/>
                </a:solidFill>
                <a:ea typeface="+mn-lt"/>
                <a:cs typeface="+mn-lt"/>
              </a:rPr>
              <a:t> of </a:t>
            </a:r>
            <a:r>
              <a:rPr lang="hu-HU" sz="2000" b="1" dirty="0" err="1">
                <a:solidFill>
                  <a:srgbClr val="282828"/>
                </a:solidFill>
                <a:ea typeface="+mn-lt"/>
                <a:cs typeface="+mn-lt"/>
              </a:rPr>
              <a:t>War</a:t>
            </a:r>
            <a:r>
              <a:rPr lang="hu-HU" sz="2000" b="1" dirty="0">
                <a:solidFill>
                  <a:srgbClr val="282828"/>
                </a:solidFill>
                <a:ea typeface="+mn-lt"/>
                <a:cs typeface="+mn-lt"/>
              </a:rPr>
              <a:t> </a:t>
            </a:r>
            <a:r>
              <a:rPr lang="hu-HU" sz="2000" b="1" dirty="0" err="1">
                <a:solidFill>
                  <a:srgbClr val="282828"/>
                </a:solidFill>
                <a:ea typeface="+mn-lt"/>
                <a:cs typeface="+mn-lt"/>
              </a:rPr>
              <a:t>Crimes</a:t>
            </a:r>
            <a:r>
              <a:rPr lang="hu-HU" sz="2000" b="1" dirty="0">
                <a:solidFill>
                  <a:srgbClr val="282828"/>
                </a:solidFill>
                <a:ea typeface="+mn-lt"/>
                <a:cs typeface="+mn-lt"/>
              </a:rPr>
              <a:t> - </a:t>
            </a:r>
            <a:r>
              <a:rPr lang="hu-HU" sz="2000" b="1" dirty="0" err="1">
                <a:solidFill>
                  <a:srgbClr val="282828"/>
                </a:solidFill>
                <a:ea typeface="+mn-lt"/>
                <a:cs typeface="+mn-lt"/>
              </a:rPr>
              <a:t>From</a:t>
            </a:r>
            <a:r>
              <a:rPr lang="hu-HU" sz="2000" b="1" dirty="0">
                <a:solidFill>
                  <a:srgbClr val="282828"/>
                </a:solidFill>
                <a:ea typeface="+mn-lt"/>
                <a:cs typeface="+mn-lt"/>
              </a:rPr>
              <a:t> </a:t>
            </a:r>
            <a:r>
              <a:rPr lang="hu-HU" sz="2000" b="1" dirty="0" err="1">
                <a:solidFill>
                  <a:srgbClr val="282828"/>
                </a:solidFill>
                <a:ea typeface="+mn-lt"/>
                <a:cs typeface="+mn-lt"/>
              </a:rPr>
              <a:t>Antiquity</a:t>
            </a:r>
            <a:r>
              <a:rPr lang="hu-HU" sz="2000" b="1" dirty="0">
                <a:solidFill>
                  <a:srgbClr val="282828"/>
                </a:solidFill>
                <a:ea typeface="+mn-lt"/>
                <a:cs typeface="+mn-lt"/>
              </a:rPr>
              <a:t> </a:t>
            </a:r>
            <a:r>
              <a:rPr lang="hu-HU" sz="2000" b="1" dirty="0" err="1">
                <a:solidFill>
                  <a:srgbClr val="282828"/>
                </a:solidFill>
                <a:ea typeface="+mn-lt"/>
                <a:cs typeface="+mn-lt"/>
              </a:rPr>
              <a:t>To</a:t>
            </a:r>
            <a:r>
              <a:rPr lang="hu-HU" sz="2000" b="1" dirty="0">
                <a:solidFill>
                  <a:srgbClr val="282828"/>
                </a:solidFill>
                <a:ea typeface="+mn-lt"/>
                <a:cs typeface="+mn-lt"/>
              </a:rPr>
              <a:t> The </a:t>
            </a:r>
            <a:r>
              <a:rPr lang="hu-HU" sz="2000" b="1" dirty="0" err="1">
                <a:solidFill>
                  <a:srgbClr val="282828"/>
                </a:solidFill>
                <a:ea typeface="+mn-lt"/>
                <a:cs typeface="+mn-lt"/>
              </a:rPr>
              <a:t>Present</a:t>
            </a:r>
            <a:r>
              <a:rPr lang="hu-HU" sz="2000" b="1" dirty="0">
                <a:solidFill>
                  <a:srgbClr val="282828"/>
                </a:solidFill>
                <a:ea typeface="+mn-lt"/>
                <a:cs typeface="+mn-lt"/>
              </a:rPr>
              <a:t> (2015) PDF </a:t>
            </a:r>
            <a:endParaRPr lang="hu-HU" dirty="0"/>
          </a:p>
          <a:p>
            <a:pPr marL="0" indent="0">
              <a:buNone/>
            </a:pPr>
            <a:r>
              <a:rPr lang="hu-HU" sz="2000" b="1" dirty="0">
                <a:solidFill>
                  <a:srgbClr val="282828"/>
                </a:solidFill>
              </a:rPr>
              <a:t>Link: </a:t>
            </a:r>
            <a:r>
              <a:rPr lang="hu-HU" sz="2000" dirty="0">
                <a:solidFill>
                  <a:srgbClr val="282828"/>
                </a:solidFill>
                <a:ea typeface="+mn-lt"/>
                <a:cs typeface="+mn-lt"/>
                <a:hlinkClick r:id="rId4"/>
              </a:rPr>
              <a:t>https://www.scribd.com/document/337166600/A-World-History-of-War-Crimes-From-Antiquity-to-the-Present-2015-pdf?utm_source=chatgpt.com</a:t>
            </a:r>
            <a:r>
              <a:rPr lang="hu-HU" sz="2000" dirty="0">
                <a:solidFill>
                  <a:srgbClr val="282828"/>
                </a:solidFill>
                <a:ea typeface="+mn-lt"/>
                <a:cs typeface="+mn-lt"/>
              </a:rPr>
              <a:t> </a:t>
            </a:r>
            <a:endParaRPr lang="hu-HU" sz="2000" b="1" dirty="0">
              <a:solidFill>
                <a:srgbClr val="282828"/>
              </a:solidFill>
            </a:endParaRPr>
          </a:p>
          <a:p>
            <a:pPr marL="0" indent="0">
              <a:buNone/>
            </a:pPr>
            <a:endParaRPr lang="hu-HU" sz="1600" dirty="0"/>
          </a:p>
        </p:txBody>
      </p:sp>
    </p:spTree>
    <p:extLst>
      <p:ext uri="{BB962C8B-B14F-4D97-AF65-F5344CB8AC3E}">
        <p14:creationId xmlns:p14="http://schemas.microsoft.com/office/powerpoint/2010/main" val="778861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Kép 2" descr="300 (film, 2006) | Kritikák, videók, szereplők | MAFAB.hu">
            <a:extLst>
              <a:ext uri="{FF2B5EF4-FFF2-40B4-BE49-F238E27FC236}">
                <a16:creationId xmlns:a16="http://schemas.microsoft.com/office/drawing/2014/main" id="{A522A910-B5CF-E59C-0CE2-DD6387DB722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908544D0-913B-F948-E5AF-3AD7304CE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1880" y="8843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>
                <a:solidFill>
                  <a:srgbClr val="FFFFFF"/>
                </a:solidFill>
              </a:rPr>
              <a:t>Köszönöm a Figyelmet!!</a:t>
            </a:r>
          </a:p>
        </p:txBody>
      </p:sp>
    </p:spTree>
    <p:extLst>
      <p:ext uri="{BB962C8B-B14F-4D97-AF65-F5344CB8AC3E}">
        <p14:creationId xmlns:p14="http://schemas.microsoft.com/office/powerpoint/2010/main" val="42352990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293</TotalTime>
  <Words>82</Words>
  <Application>Microsoft Office PowerPoint</Application>
  <PresentationFormat>Szélesvásznú</PresentationFormat>
  <Paragraphs>33</Paragraphs>
  <Slides>8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8</vt:i4>
      </vt:variant>
    </vt:vector>
  </HeadingPairs>
  <TitlesOfParts>
    <vt:vector size="9" baseType="lpstr">
      <vt:lpstr>Office-téma</vt:lpstr>
      <vt:lpstr>Laws of War in Greece</vt:lpstr>
      <vt:lpstr>Jog kialakulása</vt:lpstr>
      <vt:lpstr>Törvények/Normák</vt:lpstr>
      <vt:lpstr>Betartatása/Felülvizsgálata</vt:lpstr>
      <vt:lpstr>Betartás rátája</vt:lpstr>
      <vt:lpstr>PowerPoint-bemutató</vt:lpstr>
      <vt:lpstr>Források</vt:lpstr>
      <vt:lpstr>Köszönöm a Figyelmet!!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Nyári Balázs</dc:creator>
  <cp:lastModifiedBy>Nyári Balázs</cp:lastModifiedBy>
  <cp:revision>133</cp:revision>
  <dcterms:created xsi:type="dcterms:W3CDTF">2025-09-27T05:06:06Z</dcterms:created>
  <dcterms:modified xsi:type="dcterms:W3CDTF">2025-12-05T20:04:58Z</dcterms:modified>
</cp:coreProperties>
</file>