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72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D9C336-D189-2E3F-F4CA-7E803DD70E3E}" v="76" dt="2025-11-14T11:01:18.778"/>
    <p1510:client id="{67A6078C-C900-50B3-CC63-4D0E1057A7D3}" v="451" dt="2025-11-13T21:54:12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174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050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635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69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916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783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812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30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306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309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225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F1901C-D33B-4565-A7E4-5DF903098DB6}" type="datetimeFigureOut">
              <a:rPr lang="hu-HU" smtClean="0"/>
              <a:t>2025. 11. 14.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806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453729" y="356154"/>
            <a:ext cx="7487402" cy="3245932"/>
          </a:xfrm>
        </p:spPr>
        <p:txBody>
          <a:bodyPr>
            <a:normAutofit/>
          </a:bodyPr>
          <a:lstStyle/>
          <a:p>
            <a:r>
              <a:rPr lang="hu-HU" sz="5200" dirty="0">
                <a:solidFill>
                  <a:schemeClr val="tx2"/>
                </a:solidFill>
              </a:rPr>
              <a:t>A korai oktatás az ókori Hellászban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>
                <a:solidFill>
                  <a:schemeClr val="tx2"/>
                </a:solidFill>
              </a:rPr>
              <a:t>Terdik Gábor (FQ0MEL)</a:t>
            </a:r>
          </a:p>
        </p:txBody>
      </p:sp>
    </p:spTree>
    <p:extLst>
      <p:ext uri="{BB962C8B-B14F-4D97-AF65-F5344CB8AC3E}">
        <p14:creationId xmlns:p14="http://schemas.microsoft.com/office/powerpoint/2010/main" val="426674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E20D2F4B-00D9-EFA4-22DF-4B074D69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8760" y="316071"/>
            <a:ext cx="8436164" cy="1837349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Bevezetés</a:t>
            </a:r>
            <a:b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</a:br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A görög oktatás kutatásának jelentősége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85B4CB-B4CA-0026-D6A8-4E4CA7582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097" y="2477766"/>
            <a:ext cx="10194909" cy="3781243"/>
          </a:xfrm>
        </p:spPr>
        <p:txBody>
          <a:bodyPr anchor="t">
            <a:normAutofit/>
          </a:bodyPr>
          <a:lstStyle/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görög nevelés a nyugati pedagógiai gondolkodás alapja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fejezet célja: feltárni, hogyan alakult ki a klasszikus </a:t>
            </a:r>
            <a:r>
              <a:rPr lang="hu-HU" sz="2200" i="1" err="1">
                <a:solidFill>
                  <a:schemeClr val="tx2"/>
                </a:solidFill>
                <a:ea typeface="+mn-lt"/>
                <a:cs typeface="+mn-lt"/>
              </a:rPr>
              <a:t>paideia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a bronzkortól a Kr. e. 5. századig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források sokfélék: régészeti leletek, művészeti ábrázolások, Lineáris B-táblák, irodalmi szövegek (Homérosz, Hésziodosz)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Korlát: a legkorábbi korszakban az írásbeliség hiányos → sok következtetés spekulatív</a:t>
            </a:r>
            <a:endParaRPr lang="hu-HU" sz="2200" dirty="0">
              <a:solidFill>
                <a:schemeClr val="tx2"/>
              </a:solidFill>
            </a:endParaRPr>
          </a:p>
          <a:p>
            <a:endParaRPr lang="hu-HU" sz="22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9739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077BA2C1-2156-2392-CF70-F1BBECA0D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810" y="316071"/>
            <a:ext cx="9535759" cy="1528691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A bronzkori előzmények – </a:t>
            </a:r>
            <a:r>
              <a:rPr lang="hu-HU" sz="3600" dirty="0" err="1">
                <a:solidFill>
                  <a:schemeClr val="tx2"/>
                </a:solidFill>
                <a:ea typeface="+mj-lt"/>
                <a:cs typeface="+mj-lt"/>
              </a:rPr>
              <a:t>Minósziak</a:t>
            </a:r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 és mükénéiek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685E4D0-81E4-580C-29B6-62A699B0D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007" y="2371666"/>
            <a:ext cx="9539011" cy="3549749"/>
          </a:xfrm>
        </p:spPr>
        <p:txBody>
          <a:bodyPr anchor="t">
            <a:normAutofit/>
          </a:bodyPr>
          <a:lstStyle/>
          <a:p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Minószi civilizáció (Kr. e. 2000–1400)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Palotaközpontok (Knósszosz, </a:t>
            </a:r>
            <a:r>
              <a:rPr lang="hu-HU" sz="2200" dirty="0" err="1">
                <a:solidFill>
                  <a:schemeClr val="tx2"/>
                </a:solidFill>
                <a:ea typeface="+mn-lt"/>
                <a:cs typeface="+mn-lt"/>
              </a:rPr>
              <a:t>Phaisztosz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, </a:t>
            </a:r>
            <a:r>
              <a:rPr lang="hu-HU" sz="2200" dirty="0" err="1">
                <a:solidFill>
                  <a:schemeClr val="tx2"/>
                </a:solidFill>
                <a:ea typeface="+mn-lt"/>
                <a:cs typeface="+mn-lt"/>
              </a:rPr>
              <a:t>Mália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) – adminisztráció, vallás, rítus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Írnokréteg: írás, nyilvántartás, gazdasági feljegyzések (</a:t>
            </a:r>
            <a:r>
              <a:rPr lang="hu-HU" sz="2200" i="1" dirty="0">
                <a:solidFill>
                  <a:schemeClr val="tx2"/>
                </a:solidFill>
                <a:ea typeface="+mn-lt"/>
                <a:cs typeface="+mn-lt"/>
              </a:rPr>
              <a:t>Lineáris A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)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Oktatás formája: mester–tanítvány viszony, gyakorlati tanonckodás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Vallási ceremóniák (tánc, bikaugrás) → testnevelés és fegyelem</a:t>
            </a:r>
            <a:endParaRPr lang="hu-HU" sz="2200" dirty="0">
              <a:solidFill>
                <a:schemeClr val="tx2"/>
              </a:solidFill>
            </a:endParaRPr>
          </a:p>
          <a:p>
            <a:endParaRPr lang="hu-HU" sz="22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94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977760B-8D23-698F-BD78-632F8667B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514" y="1397462"/>
            <a:ext cx="9760859" cy="350152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Mükénéi civilizáció (Kr. e. 1600–1200)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Palotai központok: Mükéné, </a:t>
            </a:r>
            <a:r>
              <a:rPr lang="hu-HU" sz="2200" dirty="0" err="1">
                <a:solidFill>
                  <a:schemeClr val="tx2"/>
                </a:solidFill>
                <a:ea typeface="+mn-lt"/>
                <a:cs typeface="+mn-lt"/>
              </a:rPr>
              <a:t>Pülosz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, </a:t>
            </a:r>
            <a:r>
              <a:rPr lang="hu-HU" sz="2200" dirty="0" err="1">
                <a:solidFill>
                  <a:schemeClr val="tx2"/>
                </a:solidFill>
                <a:ea typeface="+mn-lt"/>
                <a:cs typeface="+mn-lt"/>
              </a:rPr>
              <a:t>Tirünsz</a:t>
            </a:r>
            <a:endParaRPr lang="hu-HU" sz="2200" dirty="0" err="1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Írás: </a:t>
            </a:r>
            <a:r>
              <a:rPr lang="hu-HU" sz="2200" i="1" dirty="0">
                <a:solidFill>
                  <a:schemeClr val="tx2"/>
                </a:solidFill>
                <a:ea typeface="+mn-lt"/>
                <a:cs typeface="+mn-lt"/>
              </a:rPr>
              <a:t>Lineáris B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– a görög nyelv első írásos formája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Írnokképzés: gyakorlati, adminisztratív tanulás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Harcos arisztokrácia nevelése: lovaglás, kocsihajtás, fegyverforgatás, 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areté</a:t>
            </a:r>
            <a:endParaRPr lang="hu-HU" sz="2200" dirty="0" err="1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Sírmellékletek (fegyverek, páncélok, kocsik) → a katonai nevelés bizonyítékai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nevelés célja: erény, fegyelem, rituális viselkedés – előképe a klasszikus 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paideia</a:t>
            </a:r>
            <a:r>
              <a:rPr lang="hu-HU" sz="2200" dirty="0" err="1">
                <a:solidFill>
                  <a:schemeClr val="tx2"/>
                </a:solidFill>
                <a:ea typeface="+mn-lt"/>
                <a:cs typeface="+mn-lt"/>
              </a:rPr>
              <a:t>-nak</a:t>
            </a:r>
            <a:endParaRPr lang="hu-HU" sz="2200" dirty="0" err="1">
              <a:solidFill>
                <a:schemeClr val="tx2"/>
              </a:solidFill>
            </a:endParaRPr>
          </a:p>
          <a:p>
            <a:endParaRPr lang="hu-HU" sz="22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551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6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ép 4" descr="A képen kézírás látható&#10;&#10;Lehet, hogy az AI által létrehozott tartalom helytelen.">
            <a:extLst>
              <a:ext uri="{FF2B5EF4-FFF2-40B4-BE49-F238E27FC236}">
                <a16:creationId xmlns:a16="http://schemas.microsoft.com/office/drawing/2014/main" id="{7F26709D-DA32-8ABE-5F3E-460F4D9E9D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5"/>
          <a:stretch>
            <a:fillRect/>
          </a:stretch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4" name="Kép 3" descr="A képen kézírás, Tárgyi lelet látható&#10;&#10;Lehet, hogy az AI által létrehozott tartalom helytelen.">
            <a:extLst>
              <a:ext uri="{FF2B5EF4-FFF2-40B4-BE49-F238E27FC236}">
                <a16:creationId xmlns:a16="http://schemas.microsoft.com/office/drawing/2014/main" id="{A32235D3-008D-0C15-9EEB-E383513A15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419" r="15614" b="1"/>
          <a:stretch>
            <a:fillRect/>
          </a:stretch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84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5FE0DBE3-859A-8228-707F-179A99DD5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882" r="10325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23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66D8A4D4-32C7-242D-6EE5-F2A93D8A0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367" y="219616"/>
            <a:ext cx="9777691" cy="1787008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rgbClr val="000000"/>
                </a:solidFill>
                <a:latin typeface="Aptos"/>
              </a:rPr>
              <a:t>A „sötét kor” – szájhagyomány és hősi nevelés</a:t>
            </a:r>
            <a:endParaRPr lang="hu-HU" sz="36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4A5E3A1-2537-7DB9-373A-6330845B8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564" y="1908677"/>
            <a:ext cx="9770503" cy="4610762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hu-HU" sz="2000" b="1" dirty="0">
              <a:solidFill>
                <a:srgbClr val="000000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Mükéné bukása után (Kr. e. 1200 körül) → az írás eltűnik, palotakultúra megszűnik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Oktatás visszatér a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szóbeli hagyományhoz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nevelés közvetítői: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hősi énekek, dalok, mítoszok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Homérosz eposzai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– az ifjak erkölcsi és eszmei nevelésének fő forrásai.</a:t>
            </a:r>
            <a:endParaRPr lang="hu-HU" sz="2200" dirty="0">
              <a:solidFill>
                <a:schemeClr val="tx2"/>
              </a:solidFill>
            </a:endParaRPr>
          </a:p>
          <a:p>
            <a:pPr lvl="1"/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</a:t>
            </a:r>
            <a:r>
              <a:rPr lang="hu-HU" sz="2200" i="1" dirty="0">
                <a:solidFill>
                  <a:schemeClr val="tx2"/>
                </a:solidFill>
                <a:ea typeface="+mn-lt"/>
                <a:cs typeface="+mn-lt"/>
              </a:rPr>
              <a:t>hősies erény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(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areté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), a becsület, hűség és önfegyelem mint központi értékek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tanulás közösségi élmény: hallgatás, memorizálás, ismétlés</a:t>
            </a:r>
            <a:endParaRPr lang="hu-HU" sz="22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hu-HU" sz="2200" dirty="0">
              <a:solidFill>
                <a:schemeClr val="tx2"/>
              </a:solidFill>
            </a:endParaRPr>
          </a:p>
          <a:p>
            <a:endParaRPr lang="hu-HU" sz="22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04801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AB0D2C7E-17D8-73D7-D093-7AEDF2595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975" y="316072"/>
            <a:ext cx="9834772" cy="1837349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Az archaikus újjászületés (Kr. e. 8–6. század)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E768ACB-954C-3DC3-D2EC-66EDE9D17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172" y="1927970"/>
            <a:ext cx="9838023" cy="3578685"/>
          </a:xfrm>
        </p:spPr>
        <p:txBody>
          <a:bodyPr anchor="t">
            <a:normAutofit/>
          </a:bodyPr>
          <a:lstStyle/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Fő jellemző: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írásbeliség visszatérése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– föníciai ábécé átvétele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tanulás immár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közösségi ügy, nem kiváltság</a:t>
            </a:r>
            <a:endParaRPr lang="hu-HU" sz="2200" dirty="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Az oktatás célja: a közösségi és erkölcsi rend fenntartása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Tananyaga: költészet, zene, vallás, társadalmi viselkedés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Hangsúly: az erkölcsi nevelés – 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areté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és 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sóphroszüné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(mértékletesség)</a:t>
            </a: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költészet (Homérosz, Hésziodosz) a morális oktatás fő forrása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tanulás = jellemformálás</a:t>
            </a:r>
            <a:endParaRPr lang="hu-HU" sz="2200" dirty="0">
              <a:solidFill>
                <a:schemeClr val="tx2"/>
              </a:solidFill>
            </a:endParaRPr>
          </a:p>
          <a:p>
            <a:endParaRPr lang="hu-HU" sz="22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9171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295B6BC4-B223-1DC5-F586-BAAC9DB18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937" y="181033"/>
            <a:ext cx="10307404" cy="1837349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A klasszikus hármasság:</a:t>
            </a:r>
            <a:b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</a:br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 </a:t>
            </a:r>
            <a:r>
              <a:rPr lang="hu-HU" sz="3600" i="1" dirty="0" err="1">
                <a:solidFill>
                  <a:schemeClr val="tx2"/>
                </a:solidFill>
                <a:ea typeface="+mj-lt"/>
                <a:cs typeface="+mj-lt"/>
              </a:rPr>
              <a:t>Grammatiké</a:t>
            </a:r>
            <a:r>
              <a:rPr lang="hu-HU" sz="3600" i="1" dirty="0">
                <a:solidFill>
                  <a:schemeClr val="tx2"/>
                </a:solidFill>
                <a:ea typeface="+mj-lt"/>
                <a:cs typeface="+mj-lt"/>
              </a:rPr>
              <a:t> – </a:t>
            </a:r>
            <a:r>
              <a:rPr lang="hu-HU" sz="3600" i="1" dirty="0" err="1">
                <a:solidFill>
                  <a:schemeClr val="tx2"/>
                </a:solidFill>
                <a:ea typeface="+mj-lt"/>
                <a:cs typeface="+mj-lt"/>
              </a:rPr>
              <a:t>Mousiké</a:t>
            </a:r>
            <a:r>
              <a:rPr lang="hu-HU" sz="3600" i="1" dirty="0">
                <a:solidFill>
                  <a:schemeClr val="tx2"/>
                </a:solidFill>
                <a:ea typeface="+mj-lt"/>
                <a:cs typeface="+mj-lt"/>
              </a:rPr>
              <a:t> – </a:t>
            </a:r>
            <a:r>
              <a:rPr lang="hu-HU" sz="3600" i="1" dirty="0" err="1">
                <a:solidFill>
                  <a:schemeClr val="tx2"/>
                </a:solidFill>
                <a:ea typeface="+mj-lt"/>
                <a:cs typeface="+mj-lt"/>
              </a:rPr>
              <a:t>Gymnastiké</a:t>
            </a:r>
            <a:endParaRPr lang="hu-HU" dirty="0" err="1">
              <a:solidFill>
                <a:schemeClr val="tx2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0B499E-A94A-FAE2-F2B9-2042CD1A1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1021" y="2014779"/>
            <a:ext cx="9741568" cy="3308610"/>
          </a:xfrm>
        </p:spPr>
        <p:txBody>
          <a:bodyPr anchor="t">
            <a:normAutofit/>
          </a:bodyPr>
          <a:lstStyle/>
          <a:p>
            <a:endParaRPr lang="hu-HU" sz="2200" b="1" dirty="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hu-HU" sz="2200" b="1" dirty="0" err="1">
                <a:solidFill>
                  <a:schemeClr val="tx2"/>
                </a:solidFill>
                <a:ea typeface="+mn-lt"/>
                <a:cs typeface="+mn-lt"/>
              </a:rPr>
              <a:t>Grammatiké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 (írás-olvasás)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Betűk, szótagok, szövegek memorizálása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tanulás ritmikus és auditív jellegű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cél: a nyelv és az emlékezet kiművelése</a:t>
            </a:r>
            <a:endParaRPr lang="hu-HU" sz="22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hu-HU" sz="2000" b="1" dirty="0">
              <a:solidFill>
                <a:schemeClr val="tx2"/>
              </a:solidFill>
            </a:endParaRPr>
          </a:p>
          <a:p>
            <a:endParaRPr lang="hu-HU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61273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1ED562-4CE4-58C8-2D8B-2CD93A1F6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590" y="818728"/>
            <a:ext cx="9915188" cy="4273167"/>
          </a:xfrm>
        </p:spPr>
        <p:txBody>
          <a:bodyPr anchor="t">
            <a:normAutofit/>
          </a:bodyPr>
          <a:lstStyle/>
          <a:p>
            <a:r>
              <a:rPr lang="hu-HU" sz="2200" b="1" dirty="0" err="1">
                <a:solidFill>
                  <a:schemeClr val="tx2"/>
                </a:solidFill>
                <a:ea typeface="+mn-lt"/>
                <a:cs typeface="+mn-lt"/>
              </a:rPr>
              <a:t>Mousiké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 (zenei-költői oktatás)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Tanított költők: Homérosz, Szapphó, </a:t>
            </a:r>
            <a:r>
              <a:rPr lang="hu-HU" sz="2200" dirty="0" err="1">
                <a:solidFill>
                  <a:schemeClr val="tx2"/>
                </a:solidFill>
                <a:ea typeface="+mn-lt"/>
                <a:cs typeface="+mn-lt"/>
              </a:rPr>
              <a:t>Alkaiosz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, </a:t>
            </a:r>
            <a:r>
              <a:rPr lang="hu-HU" sz="2200" dirty="0" err="1">
                <a:solidFill>
                  <a:schemeClr val="tx2"/>
                </a:solidFill>
                <a:ea typeface="+mn-lt"/>
                <a:cs typeface="+mn-lt"/>
              </a:rPr>
              <a:t>Szimónidész</a:t>
            </a:r>
            <a:endParaRPr lang="hu-HU" sz="2200" dirty="0" err="1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ritmus és harmónia a lelket fegyelmezi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zene a morális egyensúly tanítója – érzelmi kontroll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b="1" dirty="0" err="1">
                <a:solidFill>
                  <a:schemeClr val="tx2"/>
                </a:solidFill>
                <a:ea typeface="+mn-lt"/>
                <a:cs typeface="+mn-lt"/>
              </a:rPr>
              <a:t>Gymnastiké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 (testnevelés)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Fizikai erő és szépség fejlesztése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Versenyek: futás, birkózás, diszkoszvetés, ökölvívás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test harmóniája = a lélek harmóniája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Cél: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az ideális polgár: 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kalosz</a:t>
            </a:r>
            <a:r>
              <a:rPr lang="hu-HU" sz="2200" i="1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kagathosz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– „szép és jó ember”, aki testi, lelki és értelmi erényben egyaránt kiváló</a:t>
            </a:r>
            <a:endParaRPr lang="hu-HU" sz="2200" dirty="0">
              <a:solidFill>
                <a:schemeClr val="tx2"/>
              </a:solidFill>
            </a:endParaRPr>
          </a:p>
          <a:p>
            <a:endParaRPr lang="hu-HU" sz="22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78024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10756713-40B4-6459-9EE3-F65B7E1C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54" y="460755"/>
            <a:ext cx="10046973" cy="1567274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A tanulás módszerei és a tanár szerepe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47434A-9737-56F4-8972-8F1116A7E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450" y="1870096"/>
            <a:ext cx="10050227" cy="3115699"/>
          </a:xfrm>
        </p:spPr>
        <p:txBody>
          <a:bodyPr anchor="t">
            <a:normAutofit/>
          </a:bodyPr>
          <a:lstStyle/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Oktatás fő módszerei: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ismétlés, memorizálás, hangos olvasás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tanulás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auditív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– ritmus és zeneiség segíti a memóriát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Fegyelmezés jelen volt, de nem kegyetlen formában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tanár (</a:t>
            </a:r>
            <a:r>
              <a:rPr lang="hu-HU" sz="2200" b="1" dirty="0" err="1">
                <a:solidFill>
                  <a:schemeClr val="tx2"/>
                </a:solidFill>
                <a:ea typeface="+mn-lt"/>
                <a:cs typeface="+mn-lt"/>
              </a:rPr>
              <a:t>didaskalosz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) példaképként működött: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Tudást adott át, morális mintát szolgáltatott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tanítvány utánzás révén tanult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tanár-tanítvány kapcsolat a későbbi filozófiai iskolák mintája lett</a:t>
            </a:r>
            <a:endParaRPr lang="hu-HU" sz="2200" dirty="0">
              <a:solidFill>
                <a:schemeClr val="tx2"/>
              </a:solidFill>
            </a:endParaRPr>
          </a:p>
          <a:p>
            <a:endParaRPr lang="hu-HU" sz="22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89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355BFAA3-5915-8870-745B-CEC432E3D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102" y="412527"/>
            <a:ext cx="9940872" cy="1509400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Az oktatás és vallás kapcsolata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E5FD9A-8528-C121-E0FE-82D796BD5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299" y="1841159"/>
            <a:ext cx="9944125" cy="3665496"/>
          </a:xfrm>
        </p:spPr>
        <p:txBody>
          <a:bodyPr anchor="t">
            <a:normAutofit/>
          </a:bodyPr>
          <a:lstStyle/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tanulás beágyazódott a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vallási rítusokba és ünnepekbe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zenei és atlétikai versenyek (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agónes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) nevelési funkcióval bírtak: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önuralom, mértéktartás, tisztesség, közösségi szellem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Az oktatás a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vallási rend fenntartásának eszköze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volt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Erkölcsi alapelv: a 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hybris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(túlzás, gőg) kerülése, mértékletesség gyakorlása</a:t>
            </a:r>
            <a:endParaRPr lang="hu-HU" sz="2200" dirty="0">
              <a:solidFill>
                <a:schemeClr val="tx2"/>
              </a:solidFill>
            </a:endParaRPr>
          </a:p>
          <a:p>
            <a:endParaRPr lang="hu-HU" sz="22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91207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4293DD97-A575-865E-7115-897FB7045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266" y="345008"/>
            <a:ext cx="9892645" cy="1789121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Az oktatás intézményesülése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AB8838-A18C-B190-AA25-0F07303D9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235" y="1918323"/>
            <a:ext cx="9895897" cy="336648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Kr. e. 6. sz.: a tanítás szakmává válik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Három típusú mester: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b="1" dirty="0" err="1">
                <a:solidFill>
                  <a:schemeClr val="tx2"/>
                </a:solidFill>
                <a:ea typeface="+mn-lt"/>
                <a:cs typeface="+mn-lt"/>
              </a:rPr>
              <a:t>Grammatistés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– írás és olvasás tanító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b="1" dirty="0" err="1">
                <a:solidFill>
                  <a:schemeClr val="tx2"/>
                </a:solidFill>
                <a:ea typeface="+mn-lt"/>
                <a:cs typeface="+mn-lt"/>
              </a:rPr>
              <a:t>Kitharistés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– zene és költészet tanító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b="1" dirty="0" err="1">
                <a:solidFill>
                  <a:schemeClr val="tx2"/>
                </a:solidFill>
                <a:ea typeface="+mn-lt"/>
                <a:cs typeface="+mn-lt"/>
              </a:rPr>
              <a:t>Paidotribés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– testnevelő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Athénban már a Kr. e. 5. sz. elején megjelennek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részben állami iskolák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>
                <a:solidFill>
                  <a:schemeClr val="tx2"/>
                </a:solidFill>
                <a:ea typeface="+mn-lt"/>
                <a:cs typeface="+mn-lt"/>
              </a:rPr>
              <a:t>Tanterv központja: irodalom, zene, vallásos erkölcs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Az oktatás közösségi kontroll alá kerül</a:t>
            </a:r>
            <a:endParaRPr lang="hu-HU" sz="2200" dirty="0">
              <a:solidFill>
                <a:schemeClr val="tx2"/>
              </a:solidFill>
            </a:endParaRPr>
          </a:p>
          <a:p>
            <a:endParaRPr lang="hu-HU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91687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30E874C5-52E3-BEDB-C637-6B6885E3F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899" y="152097"/>
            <a:ext cx="10153076" cy="1220032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Filozófiai reflexiók – a nevelés mint lélektisztítás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AA2406B-6524-18DB-986F-1EBFCEC8B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096" y="1455336"/>
            <a:ext cx="10156328" cy="336648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z="2200" b="1" dirty="0" err="1">
                <a:solidFill>
                  <a:schemeClr val="tx2"/>
                </a:solidFill>
                <a:ea typeface="+mn-lt"/>
                <a:cs typeface="+mn-lt"/>
              </a:rPr>
              <a:t>Pythagoras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: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nevelés célja a lélek megtisztítása, harmóniába hozása a kozmosz rendjével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Zene és matematika mint nevelő erő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b="1" dirty="0" err="1">
                <a:solidFill>
                  <a:schemeClr val="tx2"/>
                </a:solidFill>
                <a:ea typeface="+mn-lt"/>
                <a:cs typeface="+mn-lt"/>
              </a:rPr>
              <a:t>Herakleitos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: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„A jellem az ember sorsa."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Az önismeret és önuralom fontossága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b="1" dirty="0" err="1">
                <a:solidFill>
                  <a:schemeClr val="tx2"/>
                </a:solidFill>
                <a:ea typeface="+mn-lt"/>
                <a:cs typeface="+mn-lt"/>
              </a:rPr>
              <a:t>Xenophanes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: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Az istenképek kritikája → az értelmi nevelés kezdete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Ezek az elvek alapozták meg Szókratész, Platón és Arisztotelész pedagógiai nézeteit</a:t>
            </a:r>
            <a:endParaRPr lang="hu-HU" sz="2200" dirty="0">
              <a:solidFill>
                <a:schemeClr val="tx2"/>
              </a:solidFill>
            </a:endParaRPr>
          </a:p>
          <a:p>
            <a:endParaRPr lang="hu-HU" sz="22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88427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AC91E4A5-1453-D549-6299-A83F19458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481" y="161742"/>
            <a:ext cx="10210949" cy="1297198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Spárta és Athén – két modell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005DA5-AB9D-C5B4-84B4-F2D00C0BC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679" y="1571083"/>
            <a:ext cx="10214200" cy="430210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Spárta: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Állami, katonai jellegű nevelés (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agógé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)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Cél: fegyelem, lojalitás, engedelmesség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Kollektív nevelés, központi felügyelet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Athén: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Magánnevelés, filozófiai és műveltségi orientáció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Egyéni tehetség és erkölcs fejlesztése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Szabadság, vitakultúra, önálló gondolkodás</a:t>
            </a:r>
            <a:endParaRPr lang="hu-HU" sz="2200" dirty="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két modell együtt tükrözi a görög 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paideia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kettősségét: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Spárta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– fegyelem és állami rend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Athén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– egyéni műveltség és morális önismeret</a:t>
            </a:r>
            <a:endParaRPr lang="hu-HU" sz="2200" dirty="0">
              <a:solidFill>
                <a:schemeClr val="tx2"/>
              </a:solidFill>
            </a:endParaRPr>
          </a:p>
          <a:p>
            <a:endParaRPr lang="hu-HU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66988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14BC6971-7872-0A46-A9E5-F229FB662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710" y="316071"/>
            <a:ext cx="10220594" cy="1393653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  <a:ea typeface="+mj-lt"/>
                <a:cs typeface="+mj-lt"/>
              </a:rPr>
              <a:t>Összegzés – a görög nevelés öröksége</a:t>
            </a:r>
            <a:endParaRPr lang="hu-HU" dirty="0">
              <a:solidFill>
                <a:schemeClr val="tx2"/>
              </a:solidFill>
              <a:ea typeface="+mj-lt"/>
              <a:cs typeface="+mj-lt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F80324-9977-299C-8385-D72524919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261" y="1976197"/>
            <a:ext cx="10223846" cy="4032028"/>
          </a:xfrm>
        </p:spPr>
        <p:txBody>
          <a:bodyPr anchor="t">
            <a:normAutofit/>
          </a:bodyPr>
          <a:lstStyle/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görög nevelés az ember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teljességére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irányult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>
                <a:solidFill>
                  <a:schemeClr val="tx2"/>
                </a:solidFill>
                <a:ea typeface="+mn-lt"/>
                <a:cs typeface="+mn-lt"/>
              </a:rPr>
              <a:t>Központi eszmény: a test, lélek és értelem harmóniája</a:t>
            </a: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tanulás célja: </a:t>
            </a:r>
            <a:r>
              <a:rPr lang="hu-HU" sz="2200" b="1" dirty="0">
                <a:solidFill>
                  <a:schemeClr val="tx2"/>
                </a:solidFill>
                <a:ea typeface="+mn-lt"/>
                <a:cs typeface="+mn-lt"/>
              </a:rPr>
              <a:t>erkölcsi rend, közösségi stabilitás, isteni harmónia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A </a:t>
            </a:r>
            <a:r>
              <a:rPr lang="hu-HU" sz="2200" i="1" dirty="0" err="1">
                <a:solidFill>
                  <a:schemeClr val="tx2"/>
                </a:solidFill>
                <a:ea typeface="+mn-lt"/>
                <a:cs typeface="+mn-lt"/>
              </a:rPr>
              <a:t>paideia</a:t>
            </a:r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 → a nyugati pedagógiai gondolkodás alapfogalma</a:t>
            </a:r>
            <a:endParaRPr lang="hu-HU" sz="2200">
              <a:solidFill>
                <a:schemeClr val="tx2"/>
              </a:solidFill>
            </a:endParaRPr>
          </a:p>
          <a:p>
            <a:r>
              <a:rPr lang="hu-HU" sz="2200" dirty="0">
                <a:solidFill>
                  <a:schemeClr val="tx2"/>
                </a:solidFill>
                <a:ea typeface="+mn-lt"/>
                <a:cs typeface="+mn-lt"/>
              </a:rPr>
              <a:t>Hatása: római oktatás, reneszánsz humanizmus, modern neveléselmélet</a:t>
            </a:r>
            <a:endParaRPr lang="hu-HU" sz="2200" dirty="0">
              <a:solidFill>
                <a:schemeClr val="tx2"/>
              </a:solidFill>
            </a:endParaRPr>
          </a:p>
          <a:p>
            <a:endParaRPr lang="hu-HU" sz="22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2322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6F85D3E9-2290-8D81-7104-D7E4BF1C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583" y="422172"/>
            <a:ext cx="10037327" cy="1837349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chemeClr val="tx2"/>
                </a:solidFill>
              </a:rPr>
              <a:t>Feldolgozott forrás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952193A-6EA5-1007-BE0A-264157A39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3780" y="2255918"/>
            <a:ext cx="10040580" cy="352081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hu-HU" sz="2000" dirty="0">
                <a:solidFill>
                  <a:schemeClr val="tx2"/>
                </a:solidFill>
              </a:rPr>
              <a:t> </a:t>
            </a: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A </a:t>
            </a:r>
            <a:r>
              <a:rPr lang="hu-HU" sz="2000" err="1">
                <a:solidFill>
                  <a:schemeClr val="tx2"/>
                </a:solidFill>
                <a:ea typeface="+mn-lt"/>
                <a:cs typeface="+mn-lt"/>
              </a:rPr>
              <a:t>Companion</a:t>
            </a: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hu-HU" sz="2000" err="1">
                <a:solidFill>
                  <a:schemeClr val="tx2"/>
                </a:solidFill>
                <a:ea typeface="+mn-lt"/>
                <a:cs typeface="+mn-lt"/>
              </a:rPr>
              <a:t>to</a:t>
            </a: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hu-HU" sz="2000" err="1">
                <a:solidFill>
                  <a:schemeClr val="tx2"/>
                </a:solidFill>
                <a:ea typeface="+mn-lt"/>
                <a:cs typeface="+mn-lt"/>
              </a:rPr>
              <a:t>Ancient</a:t>
            </a: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 Education, </a:t>
            </a:r>
            <a:r>
              <a:rPr lang="hu-HU" sz="2000" err="1">
                <a:solidFill>
                  <a:schemeClr val="tx2"/>
                </a:solidFill>
                <a:ea typeface="+mn-lt"/>
                <a:cs typeface="+mn-lt"/>
              </a:rPr>
              <a:t>First</a:t>
            </a: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 Edition. Edited </a:t>
            </a:r>
            <a:r>
              <a:rPr lang="hu-HU" sz="2000" err="1">
                <a:solidFill>
                  <a:schemeClr val="tx2"/>
                </a:solidFill>
                <a:ea typeface="+mn-lt"/>
                <a:cs typeface="+mn-lt"/>
              </a:rPr>
              <a:t>by</a:t>
            </a: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 W. Martin </a:t>
            </a:r>
            <a:r>
              <a:rPr lang="hu-HU" sz="2000" err="1">
                <a:solidFill>
                  <a:schemeClr val="tx2"/>
                </a:solidFill>
                <a:ea typeface="+mn-lt"/>
                <a:cs typeface="+mn-lt"/>
              </a:rPr>
              <a:t>Bloomer</a:t>
            </a:r>
            <a:endParaRPr lang="hu-HU" sz="2000" dirty="0" err="1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hu-HU" sz="2000" err="1">
                <a:solidFill>
                  <a:schemeClr val="tx2"/>
                </a:solidFill>
                <a:ea typeface="+mn-lt"/>
                <a:cs typeface="+mn-lt"/>
              </a:rPr>
              <a:t>Published</a:t>
            </a: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 2015 </a:t>
            </a:r>
            <a:r>
              <a:rPr lang="hu-HU" sz="2000" err="1">
                <a:solidFill>
                  <a:schemeClr val="tx2"/>
                </a:solidFill>
                <a:ea typeface="+mn-lt"/>
                <a:cs typeface="+mn-lt"/>
              </a:rPr>
              <a:t>by</a:t>
            </a: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 John </a:t>
            </a:r>
            <a:r>
              <a:rPr lang="hu-HU" sz="2000" err="1">
                <a:solidFill>
                  <a:schemeClr val="tx2"/>
                </a:solidFill>
                <a:ea typeface="+mn-lt"/>
                <a:cs typeface="+mn-lt"/>
              </a:rPr>
              <a:t>Wiley</a:t>
            </a: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 &amp; </a:t>
            </a:r>
            <a:r>
              <a:rPr lang="hu-HU" sz="2000" err="1">
                <a:solidFill>
                  <a:schemeClr val="tx2"/>
                </a:solidFill>
                <a:ea typeface="+mn-lt"/>
                <a:cs typeface="+mn-lt"/>
              </a:rPr>
              <a:t>Sons</a:t>
            </a:r>
            <a:r>
              <a:rPr lang="hu-HU" sz="2000" dirty="0">
                <a:solidFill>
                  <a:schemeClr val="tx2"/>
                </a:solidFill>
                <a:ea typeface="+mn-lt"/>
                <a:cs typeface="+mn-lt"/>
              </a:rPr>
              <a:t>, Inc.</a:t>
            </a:r>
          </a:p>
          <a:p>
            <a:pPr marL="0" indent="0">
              <a:buNone/>
            </a:pPr>
            <a:r>
              <a:rPr lang="hu-HU" sz="2000" dirty="0" err="1">
                <a:solidFill>
                  <a:schemeClr val="tx2"/>
                </a:solidFill>
              </a:rPr>
              <a:t>Chapter</a:t>
            </a:r>
            <a:r>
              <a:rPr lang="hu-HU" sz="2000" dirty="0">
                <a:solidFill>
                  <a:schemeClr val="tx2"/>
                </a:solidFill>
              </a:rPr>
              <a:t> 2: The </a:t>
            </a:r>
            <a:r>
              <a:rPr lang="hu-HU" sz="2000" dirty="0" err="1">
                <a:solidFill>
                  <a:schemeClr val="tx2"/>
                </a:solidFill>
              </a:rPr>
              <a:t>earliest</a:t>
            </a:r>
            <a:r>
              <a:rPr lang="hu-HU" sz="2000" dirty="0">
                <a:solidFill>
                  <a:schemeClr val="tx2"/>
                </a:solidFill>
              </a:rPr>
              <a:t> </a:t>
            </a:r>
            <a:r>
              <a:rPr lang="hu-HU" sz="2000" dirty="0" err="1">
                <a:solidFill>
                  <a:schemeClr val="tx2"/>
                </a:solidFill>
              </a:rPr>
              <a:t>Greek</a:t>
            </a:r>
            <a:r>
              <a:rPr lang="hu-HU" sz="2000" dirty="0">
                <a:solidFill>
                  <a:schemeClr val="tx2"/>
                </a:solidFill>
              </a:rPr>
              <a:t> </a:t>
            </a:r>
            <a:r>
              <a:rPr lang="hu-HU" sz="2000" dirty="0" err="1">
                <a:solidFill>
                  <a:schemeClr val="tx2"/>
                </a:solidFill>
              </a:rPr>
              <a:t>systems</a:t>
            </a:r>
            <a:r>
              <a:rPr lang="hu-HU" sz="2000" dirty="0">
                <a:solidFill>
                  <a:schemeClr val="tx2"/>
                </a:solidFill>
              </a:rPr>
              <a:t> of </a:t>
            </a:r>
            <a:r>
              <a:rPr lang="hu-HU" sz="2000" dirty="0" err="1">
                <a:solidFill>
                  <a:schemeClr val="tx2"/>
                </a:solidFill>
              </a:rPr>
              <a:t>education</a:t>
            </a:r>
            <a:r>
              <a:rPr lang="hu-HU" sz="2000" dirty="0">
                <a:solidFill>
                  <a:schemeClr val="tx2"/>
                </a:solidFill>
              </a:rPr>
              <a:t> (Mark Griffith) 26-53. O.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76424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Szélesvásznú</PresentationFormat>
  <Paragraphs>0</Paragraphs>
  <Slides>17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18" baseType="lpstr">
      <vt:lpstr>Office-téma</vt:lpstr>
      <vt:lpstr>A korai oktatás az ókori Hellászban</vt:lpstr>
      <vt:lpstr>Bevezetés A görög oktatás kutatásának jelentősége</vt:lpstr>
      <vt:lpstr>A bronzkori előzmények – Minósziak és mükénéiek</vt:lpstr>
      <vt:lpstr>PowerPoint-bemutató</vt:lpstr>
      <vt:lpstr>PowerPoint-bemutató</vt:lpstr>
      <vt:lpstr>PowerPoint-bemutató</vt:lpstr>
      <vt:lpstr>A „sötét kor” – szájhagyomány és hősi nevelés</vt:lpstr>
      <vt:lpstr>Az archaikus újjászületés (Kr. e. 8–6. század)</vt:lpstr>
      <vt:lpstr>A klasszikus hármasság:  Grammatiké – Mousiké – Gymnastiké</vt:lpstr>
      <vt:lpstr>PowerPoint-bemutató</vt:lpstr>
      <vt:lpstr>A tanulás módszerei és a tanár szerepe</vt:lpstr>
      <vt:lpstr>Az oktatás és vallás kapcsolata</vt:lpstr>
      <vt:lpstr>Az oktatás intézményesülése</vt:lpstr>
      <vt:lpstr>Filozófiai reflexiók – a nevelés mint lélektisztítás</vt:lpstr>
      <vt:lpstr>Spárta és Athén – két modell</vt:lpstr>
      <vt:lpstr>Összegzés – a görög nevelés öröksége</vt:lpstr>
      <vt:lpstr>Feldolgozott forrás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224</cp:revision>
  <dcterms:created xsi:type="dcterms:W3CDTF">2025-11-13T14:12:08Z</dcterms:created>
  <dcterms:modified xsi:type="dcterms:W3CDTF">2025-11-14T11:09:16Z</dcterms:modified>
</cp:coreProperties>
</file>