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9" r:id="rId4"/>
    <p:sldId id="258" r:id="rId5"/>
    <p:sldId id="262" r:id="rId6"/>
    <p:sldId id="264" r:id="rId7"/>
    <p:sldId id="265" r:id="rId8"/>
    <p:sldId id="267" r:id="rId9"/>
    <p:sldId id="266" r:id="rId10"/>
    <p:sldId id="263" r:id="rId11"/>
    <p:sldId id="261" r:id="rId12"/>
    <p:sldId id="278" r:id="rId13"/>
    <p:sldId id="268" r:id="rId14"/>
    <p:sldId id="270" r:id="rId15"/>
    <p:sldId id="269" r:id="rId16"/>
    <p:sldId id="271" r:id="rId17"/>
    <p:sldId id="277" r:id="rId18"/>
    <p:sldId id="276" r:id="rId19"/>
    <p:sldId id="279" r:id="rId20"/>
    <p:sldId id="274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atmári Tamás" initials="TSz" lastIdx="2" clrIdx="0">
    <p:extLst>
      <p:ext uri="{19B8F6BF-5375-455C-9EA6-DF929625EA0E}">
        <p15:presenceInfo xmlns:p15="http://schemas.microsoft.com/office/powerpoint/2012/main" userId="Szatmári Tamás" providerId="None"/>
      </p:ext>
    </p:extLst>
  </p:cmAuthor>
  <p:cmAuthor id="2" name="ANH" initials="TSz" lastIdx="2" clrIdx="1">
    <p:extLst>
      <p:ext uri="{19B8F6BF-5375-455C-9EA6-DF929625EA0E}">
        <p15:presenceInfo xmlns:p15="http://schemas.microsoft.com/office/powerpoint/2012/main" userId="AN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384"/>
    <a:srgbClr val="143786"/>
    <a:srgbClr val="0066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2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811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18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653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812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6713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351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5911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920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917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871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2206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7311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6000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7023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2637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2960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189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617">
              <a:srgbClr val="ABABAB"/>
            </a:gs>
            <a:gs pos="19027">
              <a:srgbClr val="979797"/>
            </a:gs>
            <a:gs pos="30989">
              <a:srgbClr val="7A7A7A"/>
            </a:gs>
            <a:gs pos="39376">
              <a:srgbClr val="666666"/>
            </a:gs>
            <a:gs pos="68152">
              <a:srgbClr val="2F2F2F"/>
            </a:gs>
            <a:gs pos="48672">
              <a:srgbClr val="505050"/>
            </a:gs>
            <a:gs pos="0">
              <a:schemeClr val="accent1">
                <a:lumMod val="40000"/>
                <a:lumOff val="60000"/>
              </a:schemeClr>
            </a:gs>
            <a:gs pos="56203">
              <a:srgbClr val="3E3E3E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570280B-0150-49CA-B3FA-F93120DDF19A}" type="datetimeFigureOut">
              <a:rPr lang="hu-HU" smtClean="0"/>
              <a:t>2025. 11. 21.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363EE37-500B-46D2-948E-F9B14E9881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95903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oi.com/Khthonios/Hekate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EC4A9F-7F16-2627-0E1E-1D9E58088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5257" y="4847007"/>
            <a:ext cx="8348770" cy="952393"/>
          </a:xfrm>
        </p:spPr>
        <p:txBody>
          <a:bodyPr/>
          <a:lstStyle/>
          <a:p>
            <a:r>
              <a:rPr lang="hu-HU" dirty="0"/>
              <a:t>Hekaté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B12BECC-EFF2-CC75-1E27-8DABA6EC3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8376" y="205695"/>
            <a:ext cx="9256662" cy="1652499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34" name="Picture 10" descr="Hekate - Maximilian Pirner - WikiArt.org">
            <a:extLst>
              <a:ext uri="{FF2B5EF4-FFF2-40B4-BE49-F238E27FC236}">
                <a16:creationId xmlns:a16="http://schemas.microsoft.com/office/drawing/2014/main" id="{DD29ADB1-C283-559A-FE85-9B7CCE3F5A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" b="-495"/>
          <a:stretch>
            <a:fillRect/>
          </a:stretch>
        </p:blipFill>
        <p:spPr bwMode="auto">
          <a:xfrm>
            <a:off x="2393495" y="216000"/>
            <a:ext cx="7231767" cy="437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1C2F8133-FB0D-56A6-3021-C6F7BA240E0B}"/>
              </a:ext>
            </a:extLst>
          </p:cNvPr>
          <p:cNvSpPr txBox="1"/>
          <p:nvPr/>
        </p:nvSpPr>
        <p:spPr>
          <a:xfrm>
            <a:off x="9070576" y="6467639"/>
            <a:ext cx="3346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+mj-lt"/>
                <a:cs typeface="Times New Roman" panose="02020603050405020304" pitchFamily="18" charset="0"/>
              </a:rPr>
              <a:t>Aranyi Natália Hanna 2025</a:t>
            </a:r>
          </a:p>
        </p:txBody>
      </p:sp>
    </p:spTree>
    <p:extLst>
      <p:ext uri="{BB962C8B-B14F-4D97-AF65-F5344CB8AC3E}">
        <p14:creationId xmlns:p14="http://schemas.microsoft.com/office/powerpoint/2010/main" val="292029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260ABA-AA03-E3D9-570E-55D54D0A4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Hekaté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304054-BDE2-5DA8-7F17-A1F30E405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94137"/>
            <a:ext cx="9905998" cy="3124201"/>
          </a:xfrm>
        </p:spPr>
        <p:txBody>
          <a:bodyPr/>
          <a:lstStyle/>
          <a:p>
            <a:pPr marL="0" indent="0" algn="ctr">
              <a:buNone/>
            </a:pPr>
            <a:r>
              <a:rPr lang="hu-HU" sz="2800" dirty="0">
                <a:solidFill>
                  <a:srgbClr val="143786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Hekaté „probléma”</a:t>
            </a:r>
          </a:p>
          <a:p>
            <a:pPr marL="0" indent="0" algn="ctr">
              <a:buNone/>
            </a:pPr>
            <a:r>
              <a:rPr lang="hu-HU" sz="2800" dirty="0">
                <a:solidFill>
                  <a:srgbClr val="143786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Kultusza az archaikus és a klasszikus korban</a:t>
            </a:r>
          </a:p>
          <a:p>
            <a:pPr marL="0" indent="0" algn="ctr">
              <a:buNone/>
            </a:pPr>
            <a:r>
              <a:rPr lang="hu-HU" sz="2800" dirty="0">
                <a:solidFill>
                  <a:srgbClr val="143786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Az Írott források és régészeti leletek alapján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473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DDFD6F-F76A-C45D-5C72-4E3086751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61CF21-FDA4-F6D1-62AC-AB20CFC8F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93166"/>
            <a:ext cx="9905998" cy="1069582"/>
          </a:xfrm>
        </p:spPr>
        <p:txBody>
          <a:bodyPr>
            <a:normAutofit/>
          </a:bodyPr>
          <a:lstStyle/>
          <a:p>
            <a:pPr algn="ctr"/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eredete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3989DF-51F7-6D5D-B709-5EA77C51D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63" y="1458853"/>
            <a:ext cx="5525717" cy="1158704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</a:pPr>
            <a:r>
              <a:rPr lang="hu-HU" sz="28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Kis-</a:t>
            </a:r>
            <a:r>
              <a:rPr lang="hu-HU" sz="28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ázsia</a:t>
            </a:r>
            <a:r>
              <a:rPr lang="hu-HU" sz="28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: </a:t>
            </a:r>
            <a:r>
              <a:rPr lang="hu-HU" sz="28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Kária</a:t>
            </a:r>
            <a:r>
              <a:rPr lang="hu-HU" sz="28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, Trákia</a:t>
            </a:r>
          </a:p>
          <a:p>
            <a:pPr marL="0" indent="0">
              <a:buNone/>
            </a:pPr>
            <a:r>
              <a:rPr lang="hu-HU" sz="28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Nagyhatalmú anyaistennő, mint frígiai </a:t>
            </a:r>
            <a:r>
              <a:rPr lang="hu-HU" sz="28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kübelé</a:t>
            </a:r>
            <a:r>
              <a:rPr lang="hu-HU" sz="28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</a:p>
          <a:p>
            <a:pPr marL="0" indent="0">
              <a:buNone/>
            </a:pPr>
            <a:endParaRPr lang="hu-HU" sz="28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endParaRPr lang="hu-HU" sz="28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10BAFC39-5AF6-C8CC-3CF1-F895B4A70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323" y="1739363"/>
            <a:ext cx="4150897" cy="381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50372F4A-7AD7-E873-9274-69CAC31328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8" r="-678"/>
          <a:stretch>
            <a:fillRect/>
          </a:stretch>
        </p:blipFill>
        <p:spPr>
          <a:xfrm>
            <a:off x="6887730" y="1362748"/>
            <a:ext cx="4612537" cy="419234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D63EE76-428E-8675-6702-93C3706F5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0" y="2617557"/>
            <a:ext cx="5715000" cy="3648075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7DBB17FD-64E5-0D13-C062-4AE432EAE4E5}"/>
              </a:ext>
            </a:extLst>
          </p:cNvPr>
          <p:cNvSpPr txBox="1"/>
          <p:nvPr/>
        </p:nvSpPr>
        <p:spPr>
          <a:xfrm>
            <a:off x="6700947" y="5931710"/>
            <a:ext cx="5793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Milétosz</a:t>
            </a:r>
            <a:r>
              <a:rPr lang="hu-HU" sz="20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- Legkorábbi feliratos emlék kr.e.7-6.sz.</a:t>
            </a:r>
          </a:p>
        </p:txBody>
      </p:sp>
    </p:spTree>
    <p:extLst>
      <p:ext uri="{BB962C8B-B14F-4D97-AF65-F5344CB8AC3E}">
        <p14:creationId xmlns:p14="http://schemas.microsoft.com/office/powerpoint/2010/main" val="34623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33C21A-37C3-8725-B6CE-DD4FD4ADC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16408"/>
            <a:ext cx="9905998" cy="1905000"/>
          </a:xfrm>
        </p:spPr>
        <p:txBody>
          <a:bodyPr/>
          <a:lstStyle/>
          <a:p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Megjelenése az írott forrásokban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4DD48B-4B3E-BCDF-29EC-59ECCE25D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685" y="1874519"/>
            <a:ext cx="9905998" cy="4121431"/>
          </a:xfrm>
        </p:spPr>
        <p:txBody>
          <a:bodyPr anchor="t">
            <a:normAutofit/>
          </a:bodyPr>
          <a:lstStyle/>
          <a:p>
            <a:pPr>
              <a:buClr>
                <a:srgbClr val="164384"/>
              </a:buClr>
            </a:pPr>
            <a:r>
              <a:rPr lang="hu-HU" sz="28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Hésziodosz – Istenek születése </a:t>
            </a:r>
          </a:p>
          <a:p>
            <a:pPr lvl="1"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Kr.e. 730-700 között keletkezhetett</a:t>
            </a:r>
          </a:p>
          <a:p>
            <a:pPr lvl="1"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411-452. sor </a:t>
            </a:r>
          </a:p>
          <a:p>
            <a:pPr lvl="1"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Hekaté „himnusz” – nem mítoszelbeszélés, inkább dicsőítés</a:t>
            </a:r>
          </a:p>
          <a:p>
            <a:pPr lvl="1"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Pánhellén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törekvés, alsóbb társadalmi osztállyal való azonosulás</a:t>
            </a:r>
          </a:p>
          <a:p>
            <a:pPr lvl="1"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Új kultusz megalkotására való törekvés</a:t>
            </a:r>
          </a:p>
          <a:p>
            <a:pPr marL="457200" lvl="1" indent="0">
              <a:buClr>
                <a:srgbClr val="164384"/>
              </a:buClr>
              <a:buNone/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  <a:buFont typeface="Wingdings" panose="05000000000000000000" pitchFamily="2" charset="2"/>
              <a:buChar char="v"/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457200" lvl="1" indent="0">
              <a:buClr>
                <a:srgbClr val="143786"/>
              </a:buClr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1849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38BDEF-6B57-1073-CBE9-C0B440A93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8975386E-6EB3-20DA-ECF4-E37C8ACE389F}"/>
              </a:ext>
            </a:extLst>
          </p:cNvPr>
          <p:cNvSpPr txBox="1"/>
          <p:nvPr/>
        </p:nvSpPr>
        <p:spPr>
          <a:xfrm>
            <a:off x="481002" y="562829"/>
            <a:ext cx="10661904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Aszterié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méhéből jött Hekaté a világra, </a:t>
            </a: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kit megtisztelt Zeusz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Kronidész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ragyogó adománnyal, </a:t>
            </a: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adva a </a:t>
            </a:r>
            <a:r>
              <a:rPr lang="hu-HU" sz="2400" b="1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terméketlen tengerből meg a földből</a:t>
            </a:r>
          </a:p>
          <a:p>
            <a:pPr lvl="1">
              <a:buClr>
                <a:srgbClr val="164384"/>
              </a:buClr>
            </a:pPr>
            <a:r>
              <a:rPr lang="hu-HU" sz="2400" b="1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osztályrészt neki, </a:t>
            </a:r>
          </a:p>
          <a:p>
            <a:pPr lvl="1">
              <a:buClr>
                <a:srgbClr val="164384"/>
              </a:buClr>
            </a:pPr>
            <a:r>
              <a:rPr lang="hu-HU" sz="2400" b="1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megbecsülést is a csillagos égben</a:t>
            </a:r>
          </a:p>
          <a:p>
            <a:pPr lvl="1">
              <a:buClr>
                <a:srgbClr val="164384"/>
              </a:buClr>
            </a:pPr>
            <a:r>
              <a:rPr lang="hu-HU" sz="2400" b="1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így lett legtiszteltebbé a haláltalanok közt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.” </a:t>
            </a: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„Még most is valahányszor akármely földi halandó </a:t>
            </a: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áldozatot bemutat s könyörög hozzá, ahogy illik, </a:t>
            </a: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és szólítja nevén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Hekatét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, nagy megbecsüléshez </a:t>
            </a: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jut, mert </a:t>
            </a:r>
            <a:r>
              <a:rPr lang="hu-HU" sz="2400" b="1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jót akaró istennő 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hallja imáját</a:t>
            </a: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 gazdaggá teszi őt: a hatalmából telik erre.”</a:t>
            </a: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„Ő pedig annak van hasznára, akit maga választ…”</a:t>
            </a: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endParaRPr lang="hu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66CB148F-F16F-66AB-78F4-1A0240601F50}"/>
              </a:ext>
            </a:extLst>
          </p:cNvPr>
          <p:cNvSpPr txBox="1"/>
          <p:nvPr/>
        </p:nvSpPr>
        <p:spPr>
          <a:xfrm>
            <a:off x="8332359" y="2023189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rgbClr val="1643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ALVILÁGBÓL NEM (?)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7D0CCB5-6B4A-59FE-F771-43B18851D04B}"/>
              </a:ext>
            </a:extLst>
          </p:cNvPr>
          <p:cNvSpPr txBox="1"/>
          <p:nvPr/>
        </p:nvSpPr>
        <p:spPr>
          <a:xfrm>
            <a:off x="7434072" y="6110505"/>
            <a:ext cx="475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TRENCSÉNYI-WALDAPFEL IMRE fordítása</a:t>
            </a:r>
          </a:p>
        </p:txBody>
      </p:sp>
    </p:spTree>
    <p:extLst>
      <p:ext uri="{BB962C8B-B14F-4D97-AF65-F5344CB8AC3E}">
        <p14:creationId xmlns:p14="http://schemas.microsoft.com/office/powerpoint/2010/main" val="335715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0DD324-4B00-07C0-DD3D-18C35172C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D2BC1EE3-202A-666E-F98E-23635E10BBCC}"/>
              </a:ext>
            </a:extLst>
          </p:cNvPr>
          <p:cNvSpPr txBox="1"/>
          <p:nvPr/>
        </p:nvSpPr>
        <p:spPr>
          <a:xfrm>
            <a:off x="625283" y="670374"/>
            <a:ext cx="763223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„s tőle való a csatában a győzelem és a dicsőség, és a királyok mellett ő ül, hogyha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itélnek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. Férfiak is versenyben erőiket össze ha mérik, ő pártolja, segíti a győzteseket diadalra..”</a:t>
            </a: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„Kik keresik kenyerük kék tengeren, úttalan úton, Földrázó istenhez imádkoznak s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Hekatéhoz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, és a vadászzsákmányt is az istennő szaporítja, ám egykönnyen foszt meg tőle, ahogy neki tetszik. Hermész mellett ő szaporítja karámban a nyájat…”</a:t>
            </a: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„gyakran gyarapít a kevésből, vagy mikor úgy tetszik neki, csak keveset hagy a sokból. „</a:t>
            </a: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lvl="1">
              <a:buClr>
                <a:srgbClr val="164384"/>
              </a:buClr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7D831402-ED12-B4B1-523A-CE5FFCAB3B86}"/>
              </a:ext>
            </a:extLst>
          </p:cNvPr>
          <p:cNvSpPr txBox="1"/>
          <p:nvPr/>
        </p:nvSpPr>
        <p:spPr>
          <a:xfrm>
            <a:off x="7434072" y="6373368"/>
            <a:ext cx="475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TRENCSÉNYI-WALDAPFEL IMRE fordítása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80C4222-F677-7228-EE06-D26270FA9C49}"/>
              </a:ext>
            </a:extLst>
          </p:cNvPr>
          <p:cNvSpPr txBox="1"/>
          <p:nvPr/>
        </p:nvSpPr>
        <p:spPr>
          <a:xfrm>
            <a:off x="8942832" y="1243584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TIMÉ</a:t>
            </a:r>
          </a:p>
        </p:txBody>
      </p:sp>
    </p:spTree>
    <p:extLst>
      <p:ext uri="{BB962C8B-B14F-4D97-AF65-F5344CB8AC3E}">
        <p14:creationId xmlns:p14="http://schemas.microsoft.com/office/powerpoint/2010/main" val="3616909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1C02DA-6E87-629E-8795-9D7DC32BB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E0A3E65F-0D22-E991-7520-7D5534EF552C}"/>
              </a:ext>
            </a:extLst>
          </p:cNvPr>
          <p:cNvSpPr txBox="1"/>
          <p:nvPr/>
        </p:nvSpPr>
        <p:spPr>
          <a:xfrm>
            <a:off x="877825" y="649224"/>
            <a:ext cx="74157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„Így bár egyszülött leánya anyjának,</a:t>
            </a:r>
          </a:p>
          <a:p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minden halhatatlan között előjogokkal van megtisztelve.</a:t>
            </a:r>
          </a:p>
          <a:p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Kronos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fia dajkává tette őt azoknak, akik ő utána</a:t>
            </a:r>
          </a:p>
          <a:p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látják meg szemeikkel a messzelátó Hajnal fényét.</a:t>
            </a:r>
          </a:p>
          <a:p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Így kezdettől fogva dajka ő, és ezek a tiszteletajándékai.”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5099263-C0D6-9067-3DE2-0B3F087CB756}"/>
              </a:ext>
            </a:extLst>
          </p:cNvPr>
          <p:cNvSpPr txBox="1"/>
          <p:nvPr/>
        </p:nvSpPr>
        <p:spPr>
          <a:xfrm>
            <a:off x="6839712" y="5650992"/>
            <a:ext cx="4873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KULIN VERONIKA prózafordítása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C8C2869-0029-F9E5-FE04-1247F794CDA3}"/>
              </a:ext>
            </a:extLst>
          </p:cNvPr>
          <p:cNvSpPr txBox="1"/>
          <p:nvPr/>
        </p:nvSpPr>
        <p:spPr>
          <a:xfrm>
            <a:off x="7626096" y="4041648"/>
            <a:ext cx="26917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KOUROTROPHOS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5265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D00045-ADCA-3360-B74E-358CD2E12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E3EDB38B-691D-3431-3330-C7DA055C6EFB}"/>
              </a:ext>
            </a:extLst>
          </p:cNvPr>
          <p:cNvSpPr txBox="1"/>
          <p:nvPr/>
        </p:nvSpPr>
        <p:spPr>
          <a:xfrm>
            <a:off x="6376414" y="4825825"/>
            <a:ext cx="4965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Boiótiai</a:t>
            </a: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vörösalakos </a:t>
            </a:r>
            <a:r>
              <a:rPr lang="hu-HU" sz="24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szküphosz</a:t>
            </a:r>
            <a:endParaRPr lang="hu-HU" sz="2400" cap="small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r>
              <a:rPr lang="nn-NO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Kr. e. 4</a:t>
            </a: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2</a:t>
            </a:r>
            <a:r>
              <a:rPr lang="nn-NO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0 körül</a:t>
            </a:r>
            <a:b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MET</a:t>
            </a:r>
          </a:p>
        </p:txBody>
      </p:sp>
      <p:sp>
        <p:nvSpPr>
          <p:cNvPr id="11" name="Cím 1">
            <a:extLst>
              <a:ext uri="{FF2B5EF4-FFF2-40B4-BE49-F238E27FC236}">
                <a16:creationId xmlns:a16="http://schemas.microsoft.com/office/drawing/2014/main" id="{4D9BADFA-3FD4-3A56-8B1A-A03DC5B2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2" y="106680"/>
            <a:ext cx="9905998" cy="1475232"/>
          </a:xfrm>
        </p:spPr>
        <p:txBody>
          <a:bodyPr/>
          <a:lstStyle/>
          <a:p>
            <a:pPr algn="ctr"/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RÉGÉSZETI LELETEK 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E94133C1-1284-D0DD-16C0-EFE82ECC7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t="6234" b="-6234"/>
          <a:stretch>
            <a:fillRect/>
          </a:stretch>
        </p:blipFill>
        <p:spPr>
          <a:xfrm>
            <a:off x="0" y="1312007"/>
            <a:ext cx="12192000" cy="378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7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425E8E-599E-CC13-9D63-425E5B2A6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D3141C-3AE1-E118-EB50-D9CDA272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905000"/>
          </a:xfrm>
        </p:spPr>
        <p:txBody>
          <a:bodyPr/>
          <a:lstStyle/>
          <a:p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Megjelenése az írott forrásokban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243C49C-3AED-915D-E960-28C39D99C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19656"/>
            <a:ext cx="9905998" cy="4949952"/>
          </a:xfrm>
        </p:spPr>
        <p:txBody>
          <a:bodyPr anchor="t">
            <a:normAutofit/>
          </a:bodyPr>
          <a:lstStyle/>
          <a:p>
            <a:pPr marL="285750" lvl="1">
              <a:buClr>
                <a:srgbClr val="164384"/>
              </a:buClr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Homéroszi himnuszok –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démétér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himnusz</a:t>
            </a:r>
          </a:p>
          <a:p>
            <a:pPr marL="804863" lvl="1" indent="-342900" defTabSz="712788"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Kr.e. 650-550 között keletkezhetett</a:t>
            </a:r>
          </a:p>
          <a:p>
            <a:pPr lvl="1"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Eleusziszi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misztériumok</a:t>
            </a:r>
          </a:p>
          <a:p>
            <a:pPr lvl="1"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Szelinosz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–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démétér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szentélye mellett,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hekaté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szentélye +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apollón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templom (Kr.e. 6-5.sz.)</a:t>
            </a:r>
            <a:b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b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      „Nem hallotta meg isten sem, sem földi halandó,						  hogy sikított a leány, sem a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dústermésü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olajfák,						  csak barlangjából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Perszaiosz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lánya, a gyengéd</a:t>
            </a:r>
            <a:b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       gondolatú Hekaté, kit fényes </a:t>
            </a:r>
            <a:r>
              <a:rPr lang="hu-HU" sz="24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fátyola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díszít”           				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267BB96-13A1-4180-6620-2376477F6413}"/>
              </a:ext>
            </a:extLst>
          </p:cNvPr>
          <p:cNvSpPr txBox="1"/>
          <p:nvPr/>
        </p:nvSpPr>
        <p:spPr>
          <a:xfrm>
            <a:off x="8138160" y="5834985"/>
            <a:ext cx="3446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DEVECSERI GÁBOR 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fordítása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68408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6AC55-9317-FF26-4750-96F8F3CB6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2D4D66-2DE3-E23F-0FD0-62DA834A7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905000"/>
          </a:xfrm>
        </p:spPr>
        <p:txBody>
          <a:bodyPr/>
          <a:lstStyle/>
          <a:p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Megjelenése az írott forrásokban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5FA6C7-1D16-9FC1-553E-28D6FFA78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93392"/>
            <a:ext cx="9905998" cy="4123945"/>
          </a:xfrm>
        </p:spPr>
        <p:txBody>
          <a:bodyPr anchor="t">
            <a:normAutofit/>
          </a:bodyPr>
          <a:lstStyle/>
          <a:p>
            <a:pPr marL="457200" lvl="1" indent="0">
              <a:buClr>
                <a:srgbClr val="143786"/>
              </a:buClr>
              <a:buNone/>
            </a:pP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    </a:t>
            </a: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„Aztán hozzájuk ragyogófátylas Hekaté jött</a:t>
            </a:r>
          </a:p>
          <a:p>
            <a:pPr marL="457200" lvl="1" indent="0">
              <a:buClr>
                <a:srgbClr val="143786"/>
              </a:buClr>
              <a:buNone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 s Démétér szent lányát többször is általölelte;</a:t>
            </a:r>
          </a:p>
          <a:p>
            <a:pPr marL="457200" lvl="1" indent="0">
              <a:buClr>
                <a:srgbClr val="143786"/>
              </a:buClr>
              <a:buNone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	 ettől kezdve kiséri s jár vele mindig az úrnő.”</a:t>
            </a:r>
          </a:p>
          <a:p>
            <a:pPr marL="457200" lvl="1" indent="0">
              <a:buClr>
                <a:srgbClr val="143786"/>
              </a:buClr>
              <a:buNone/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11FF4B9-10BE-C746-CFE6-D7C71647E5D7}"/>
              </a:ext>
            </a:extLst>
          </p:cNvPr>
          <p:cNvSpPr txBox="1"/>
          <p:nvPr/>
        </p:nvSpPr>
        <p:spPr>
          <a:xfrm>
            <a:off x="8119872" y="5724144"/>
            <a:ext cx="3446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DEVECSERI GÁBOR 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fordítása</a:t>
            </a:r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A788DF29-FCA8-84B0-DF69-A8D235CC475C}"/>
              </a:ext>
            </a:extLst>
          </p:cNvPr>
          <p:cNvSpPr txBox="1"/>
          <p:nvPr/>
        </p:nvSpPr>
        <p:spPr>
          <a:xfrm>
            <a:off x="5870307" y="4285814"/>
            <a:ext cx="2135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LIMINALITÁS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9363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3D5416-4840-598E-3D45-E769B7147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E73A9EF6-3175-33BE-2608-C79B6456C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94" y="1347540"/>
            <a:ext cx="4965192" cy="457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7FE2BE2-A110-3342-830D-032B9E97F226}"/>
              </a:ext>
            </a:extLst>
          </p:cNvPr>
          <p:cNvSpPr txBox="1"/>
          <p:nvPr/>
        </p:nvSpPr>
        <p:spPr>
          <a:xfrm>
            <a:off x="6376414" y="4825825"/>
            <a:ext cx="4965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Vörösalakos harang-</a:t>
            </a:r>
            <a:r>
              <a:rPr lang="hu-HU" sz="24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kratér</a:t>
            </a:r>
            <a:endParaRPr lang="hu-HU" sz="2400" cap="small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r>
              <a:rPr lang="nn-NO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Kr. e. 440 körül</a:t>
            </a: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, attika</a:t>
            </a:r>
          </a:p>
          <a:p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MET</a:t>
            </a:r>
          </a:p>
        </p:txBody>
      </p:sp>
      <p:sp>
        <p:nvSpPr>
          <p:cNvPr id="11" name="Cím 1">
            <a:extLst>
              <a:ext uri="{FF2B5EF4-FFF2-40B4-BE49-F238E27FC236}">
                <a16:creationId xmlns:a16="http://schemas.microsoft.com/office/drawing/2014/main" id="{47B83954-B4F8-DC6A-C982-9B1820219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2" y="106680"/>
            <a:ext cx="9905998" cy="1475232"/>
          </a:xfrm>
        </p:spPr>
        <p:txBody>
          <a:bodyPr/>
          <a:lstStyle/>
          <a:p>
            <a:pPr algn="ctr"/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RÉGÉSZETI LELETEK </a:t>
            </a:r>
          </a:p>
        </p:txBody>
      </p:sp>
    </p:spTree>
    <p:extLst>
      <p:ext uri="{BB962C8B-B14F-4D97-AF65-F5344CB8AC3E}">
        <p14:creationId xmlns:p14="http://schemas.microsoft.com/office/powerpoint/2010/main" val="3444622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5B1DA-0F5C-4F77-BD7F-04D1EC257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ím 1">
            <a:extLst>
              <a:ext uri="{FF2B5EF4-FFF2-40B4-BE49-F238E27FC236}">
                <a16:creationId xmlns:a16="http://schemas.microsoft.com/office/drawing/2014/main" id="{290EF105-6C44-1052-F579-D14B5A853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2" y="106680"/>
            <a:ext cx="9905998" cy="1475232"/>
          </a:xfrm>
        </p:spPr>
        <p:txBody>
          <a:bodyPr/>
          <a:lstStyle/>
          <a:p>
            <a:pPr algn="ctr"/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RÉGÉSZETI LELETEK 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E98C4E02-838E-3164-9AE2-EFB1098BD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314" y="1135565"/>
            <a:ext cx="2682887" cy="505014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DCA0BADF-A342-6BBC-C02B-1A90F62763D9}"/>
              </a:ext>
            </a:extLst>
          </p:cNvPr>
          <p:cNvSpPr txBox="1"/>
          <p:nvPr/>
        </p:nvSpPr>
        <p:spPr>
          <a:xfrm>
            <a:off x="7679464" y="5070926"/>
            <a:ext cx="6739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Kr.u. 1.sz-i másolat </a:t>
            </a:r>
          </a:p>
          <a:p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az </a:t>
            </a:r>
            <a:r>
              <a:rPr lang="hu-HU" sz="20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Alkamenészi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szoborról </a:t>
            </a:r>
          </a:p>
          <a:p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RIJKSMUSEUM VAN OUDHEDEN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1BB0242-8E79-3856-B08D-9B4DF180939D}"/>
              </a:ext>
            </a:extLst>
          </p:cNvPr>
          <p:cNvSpPr txBox="1"/>
          <p:nvPr/>
        </p:nvSpPr>
        <p:spPr>
          <a:xfrm>
            <a:off x="619129" y="1446804"/>
            <a:ext cx="37692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Pasuanias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: Görögföld leírása</a:t>
            </a:r>
          </a:p>
          <a:p>
            <a:endParaRPr lang="hu-HU" sz="20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Említést tesz az athéni </a:t>
            </a:r>
            <a:r>
              <a:rPr lang="hu-HU" sz="20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Akropolison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álló </a:t>
            </a:r>
            <a:r>
              <a:rPr lang="hu-HU" sz="20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Alkamenész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alkotta szoborról, mely az első </a:t>
            </a:r>
            <a:r>
              <a:rPr lang="hu-HU" sz="20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trimorphos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ábrázolása volt az istennőnek.</a:t>
            </a:r>
          </a:p>
        </p:txBody>
      </p:sp>
    </p:spTree>
    <p:extLst>
      <p:ext uri="{BB962C8B-B14F-4D97-AF65-F5344CB8AC3E}">
        <p14:creationId xmlns:p14="http://schemas.microsoft.com/office/powerpoint/2010/main" val="969922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240175-D6BD-7257-5B46-BA8E0872B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81D659-D97F-E802-A667-A544E9F7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618481"/>
          </a:xfrm>
        </p:spPr>
        <p:txBody>
          <a:bodyPr/>
          <a:lstStyle/>
          <a:p>
            <a:pPr algn="ctr"/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RÉGÉSZETI LELETEK </a:t>
            </a:r>
            <a:endParaRPr lang="hu-HU" sz="4000" dirty="0"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8C4E27-0549-E182-79CC-092FC2F47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65" y="1832539"/>
            <a:ext cx="9905998" cy="3557016"/>
          </a:xfrm>
        </p:spPr>
        <p:txBody>
          <a:bodyPr anchor="t">
            <a:normAutofit/>
          </a:bodyPr>
          <a:lstStyle/>
          <a:p>
            <a:pPr marL="457200" lvl="1" indent="0">
              <a:buClr>
                <a:srgbClr val="143786"/>
              </a:buClr>
              <a:buNone/>
            </a:pPr>
            <a:r>
              <a:rPr lang="hu-HU" sz="28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Hekateion</a:t>
            </a: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457200" lvl="1" indent="0">
              <a:buClr>
                <a:srgbClr val="143786"/>
              </a:buClr>
              <a:buNone/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1A2AC6C-B233-4542-1EBD-6CD79D901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165" y="1513333"/>
            <a:ext cx="3495965" cy="473659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27CF5628-D86F-4F16-0B74-8B5488EA4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836" y="1521645"/>
            <a:ext cx="3580518" cy="4728280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334BB1B5-568C-79DA-2722-5C62A199BB35}"/>
              </a:ext>
            </a:extLst>
          </p:cNvPr>
          <p:cNvSpPr txBox="1"/>
          <p:nvPr/>
        </p:nvSpPr>
        <p:spPr>
          <a:xfrm>
            <a:off x="557646" y="5293262"/>
            <a:ext cx="51724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Terrakotta szobrocska</a:t>
            </a:r>
          </a:p>
          <a:p>
            <a:r>
              <a:rPr lang="nn-NO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Kr. e. </a:t>
            </a: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6.sz., attika</a:t>
            </a:r>
            <a:b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SMPK Berlin</a:t>
            </a:r>
          </a:p>
          <a:p>
            <a:endParaRPr lang="hu-HU" sz="2400" cap="small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782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AF1C96-6C04-7A02-A1BB-C93D8D74C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34F549-85FD-4E7F-990D-99BFBAA96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905000"/>
          </a:xfrm>
        </p:spPr>
        <p:txBody>
          <a:bodyPr/>
          <a:lstStyle/>
          <a:p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Megjelenése az írott forrásokban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59ABA7-22C6-8674-D125-DA37EAE47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93392"/>
            <a:ext cx="9905998" cy="486460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„S mindenki épít </a:t>
            </a:r>
            <a:r>
              <a:rPr lang="hu-HU" sz="26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tornáczában</a:t>
            </a: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egy </a:t>
            </a:r>
            <a:b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Parányi törvényházat, </a:t>
            </a:r>
            <a:r>
              <a:rPr lang="hu-HU" sz="26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széltire</a:t>
            </a: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, </a:t>
            </a:r>
            <a:b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Mint a </a:t>
            </a:r>
            <a:r>
              <a:rPr lang="hu-HU" sz="26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Hekataeon</a:t>
            </a: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, az ajtók elé” </a:t>
            </a:r>
          </a:p>
          <a:p>
            <a:pPr marL="0" indent="0">
              <a:buNone/>
            </a:pPr>
            <a:b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		</a:t>
            </a: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Arisztophanész: „A darázsok” Kr.e.422</a:t>
            </a:r>
          </a:p>
          <a:p>
            <a:pPr marL="0" indent="0">
              <a:buNone/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457200" lvl="1" indent="0">
              <a:buClr>
                <a:srgbClr val="143786"/>
              </a:buClr>
              <a:buNone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								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0507A4D-1CCE-133A-D515-A17D6A1CE030}"/>
              </a:ext>
            </a:extLst>
          </p:cNvPr>
          <p:cNvSpPr txBox="1"/>
          <p:nvPr/>
        </p:nvSpPr>
        <p:spPr>
          <a:xfrm>
            <a:off x="8113776" y="4562154"/>
            <a:ext cx="4078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ARANY JÁNOS fordítása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53684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1CF3A8-AE64-17D4-7486-8ACAA190B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6649AB-B680-945E-C39F-9C7777447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530096"/>
          </a:xfrm>
        </p:spPr>
        <p:txBody>
          <a:bodyPr/>
          <a:lstStyle/>
          <a:p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Megjelenése az írott forrásokban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26B2BC-D075-BA26-CF69-349DC6E68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" y="1316736"/>
            <a:ext cx="10974259" cy="4800602"/>
          </a:xfrm>
        </p:spPr>
        <p:txBody>
          <a:bodyPr anchor="t">
            <a:normAutofit/>
          </a:bodyPr>
          <a:lstStyle/>
          <a:p>
            <a:pPr marL="457200" lvl="1" indent="0">
              <a:buClr>
                <a:srgbClr val="143786"/>
              </a:buClr>
              <a:buNone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Arisztophanész: „Lüszisztraté”  </a:t>
            </a:r>
          </a:p>
          <a:p>
            <a:pPr marL="457200" lvl="1" indent="0">
              <a:buClr>
                <a:srgbClr val="143786"/>
              </a:buClr>
              <a:buNone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Kr.e.411</a:t>
            </a:r>
          </a:p>
          <a:p>
            <a:pPr marL="457200" lvl="1" indent="0">
              <a:buClr>
                <a:srgbClr val="143786"/>
              </a:buClr>
              <a:buNone/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E449612-5EF1-7A09-F35B-82C1FCB938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13" b="-1813"/>
          <a:stretch>
            <a:fillRect/>
          </a:stretch>
        </p:blipFill>
        <p:spPr>
          <a:xfrm>
            <a:off x="3008376" y="2137725"/>
            <a:ext cx="8558784" cy="3748779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BF6D89F5-D674-8684-9DD3-B5023F254CA1}"/>
              </a:ext>
            </a:extLst>
          </p:cNvPr>
          <p:cNvSpPr txBox="1"/>
          <p:nvPr/>
        </p:nvSpPr>
        <p:spPr>
          <a:xfrm>
            <a:off x="7726680" y="5886504"/>
            <a:ext cx="407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ARANY JÁNOS fordítása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981664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150045-358D-6312-C189-370C5A335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C05E68-8E94-DBC4-F127-3F6887A95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530096"/>
          </a:xfrm>
        </p:spPr>
        <p:txBody>
          <a:bodyPr/>
          <a:lstStyle/>
          <a:p>
            <a:pPr algn="ctr"/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Megjelenése az írott forrásokban/ RÉGÉSZETI LELETEK</a:t>
            </a:r>
          </a:p>
        </p:txBody>
      </p:sp>
      <p:sp>
        <p:nvSpPr>
          <p:cNvPr id="9" name="Tartalom helye 8">
            <a:extLst>
              <a:ext uri="{FF2B5EF4-FFF2-40B4-BE49-F238E27FC236}">
                <a16:creationId xmlns:a16="http://schemas.microsoft.com/office/drawing/2014/main" id="{7A17A127-51C4-9E75-6481-241778734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02" y="1825846"/>
            <a:ext cx="9905998" cy="450644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Hekaté vacsorája </a:t>
            </a:r>
            <a:b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„Erről Hekaté szolgál neked a legjobb tanúsággal, </a:t>
            </a:r>
            <a:b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Melyik derekabb lenni: szegény-e, vagy gazdag ? </a:t>
            </a:r>
            <a:b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mert neki, úgymond, </a:t>
            </a:r>
            <a:b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 tehetősek s gazdagok ételt szoktak küldözni havon kint, </a:t>
            </a:r>
            <a:b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 alig tették oda jóformán, a szegény nép elragadozza. „</a:t>
            </a: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</a:t>
            </a:r>
          </a:p>
          <a:p>
            <a:pPr marL="0" indent="0">
              <a:buNone/>
            </a:pP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			  </a:t>
            </a: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Arisztophanész – </a:t>
            </a:r>
            <a:r>
              <a:rPr lang="hu-HU" sz="22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Plutos</a:t>
            </a: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Kr.e.388.</a:t>
            </a:r>
          </a:p>
          <a:p>
            <a:pPr marL="0" indent="0">
              <a:buNone/>
            </a:pPr>
            <a:endParaRPr lang="hu-HU" sz="22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				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33C6CB3-30A0-0C83-8B29-44E74268A6C2}"/>
              </a:ext>
            </a:extLst>
          </p:cNvPr>
          <p:cNvSpPr txBox="1"/>
          <p:nvPr/>
        </p:nvSpPr>
        <p:spPr>
          <a:xfrm>
            <a:off x="7818508" y="5623145"/>
            <a:ext cx="4078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ARANY JÁNOS fordítása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541261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8D4F10-46F0-96A0-589D-C396D1715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D0412F-436D-D9C5-4606-87DF42E0A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244817"/>
          </a:xfrm>
        </p:spPr>
        <p:txBody>
          <a:bodyPr/>
          <a:lstStyle/>
          <a:p>
            <a:pPr algn="ctr"/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RÉGÉSZETI LELETEK </a:t>
            </a:r>
            <a:endParaRPr lang="hu-HU" sz="4000" dirty="0"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6F0086C-51FF-6D55-76AC-1E9FF7E9F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64" y="1430931"/>
            <a:ext cx="7589153" cy="3958624"/>
          </a:xfrm>
        </p:spPr>
        <p:txBody>
          <a:bodyPr anchor="t">
            <a:normAutofit/>
          </a:bodyPr>
          <a:lstStyle/>
          <a:p>
            <a:pPr marL="90488" lvl="1" indent="0">
              <a:buClr>
                <a:srgbClr val="143786"/>
              </a:buClr>
              <a:buNone/>
            </a:pPr>
            <a:r>
              <a:rPr lang="hu-HU" sz="280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Defixiók</a:t>
            </a:r>
            <a:endParaRPr lang="hu-HU" sz="28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lvl="1" indent="0">
              <a:buClr>
                <a:srgbClr val="143786"/>
              </a:buClr>
              <a:buNone/>
            </a:pPr>
            <a:b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</a:t>
            </a:r>
            <a:r>
              <a:rPr lang="hu-HU" sz="2000" spc="-15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khthonikus</a:t>
            </a:r>
            <a:r>
              <a:rPr lang="hu-HU" sz="2000" spc="-15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  Hekaté, </a:t>
            </a:r>
            <a:r>
              <a:rPr lang="hu-HU" sz="2000" spc="-15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khthonikus</a:t>
            </a:r>
            <a:r>
              <a:rPr lang="hu-HU" sz="2000" spc="-15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  Artemisz, </a:t>
            </a:r>
            <a:r>
              <a:rPr lang="hu-HU" sz="2000" spc="-15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khthonikus</a:t>
            </a:r>
            <a:r>
              <a:rPr lang="hu-HU" sz="2000" spc="-15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  Hermész,</a:t>
            </a:r>
          </a:p>
          <a:p>
            <a:pPr marL="0" lvl="1" indent="0">
              <a:buClr>
                <a:srgbClr val="143786"/>
              </a:buClr>
              <a:buNone/>
            </a:pPr>
            <a:r>
              <a:rPr lang="hu-HU" sz="2000" spc="-15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Vessétek </a:t>
            </a:r>
            <a:r>
              <a:rPr lang="hu-HU" sz="2000" spc="-15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gyülőleteteket</a:t>
            </a:r>
            <a:r>
              <a:rPr lang="hu-HU" sz="2000" spc="-15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  <a:r>
              <a:rPr lang="hu-HU" sz="2000" spc="-15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Phanagorára</a:t>
            </a:r>
            <a:r>
              <a:rPr lang="hu-HU" sz="2000" spc="-15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és </a:t>
            </a:r>
            <a:r>
              <a:rPr lang="hu-HU" sz="2000" spc="-150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demetriosra</a:t>
            </a:r>
            <a:r>
              <a:rPr lang="hu-HU" sz="2000" spc="-15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, </a:t>
            </a:r>
          </a:p>
          <a:p>
            <a:pPr marL="0" lvl="1" indent="0">
              <a:buClr>
                <a:srgbClr val="143786"/>
              </a:buClr>
              <a:buNone/>
            </a:pPr>
            <a:r>
              <a:rPr lang="hu-HU" sz="2000" spc="-15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kocsmájukra, vagyonukra és javaikra</a:t>
            </a:r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…”</a:t>
            </a:r>
          </a:p>
          <a:p>
            <a:pPr marL="457200" lvl="1" indent="0">
              <a:buClr>
                <a:srgbClr val="143786"/>
              </a:buClr>
              <a:buNone/>
            </a:pPr>
            <a:endParaRPr lang="hu-HU" sz="24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7B1C9E2-8495-35DF-8ED9-1D6F8C163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4" b="18401"/>
          <a:stretch>
            <a:fillRect/>
          </a:stretch>
        </p:blipFill>
        <p:spPr>
          <a:xfrm>
            <a:off x="6816694" y="2194381"/>
            <a:ext cx="5101892" cy="358081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255B97B-05C7-83AC-AD70-36FA7BC49DD7}"/>
              </a:ext>
            </a:extLst>
          </p:cNvPr>
          <p:cNvSpPr txBox="1"/>
          <p:nvPr/>
        </p:nvSpPr>
        <p:spPr>
          <a:xfrm>
            <a:off x="2738845" y="5421255"/>
            <a:ext cx="4679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Átoktábla Kr.e.4. sz. Athén </a:t>
            </a:r>
          </a:p>
          <a:p>
            <a:r>
              <a:rPr lang="hu-HU" sz="20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Piraeus</a:t>
            </a:r>
            <a:r>
              <a:rPr lang="hu-HU" sz="20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  <a:r>
              <a:rPr lang="hu-HU" sz="20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Archaeological</a:t>
            </a:r>
            <a:r>
              <a:rPr lang="hu-HU" sz="20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Museum</a:t>
            </a:r>
          </a:p>
        </p:txBody>
      </p:sp>
    </p:spTree>
    <p:extLst>
      <p:ext uri="{BB962C8B-B14F-4D97-AF65-F5344CB8AC3E}">
        <p14:creationId xmlns:p14="http://schemas.microsoft.com/office/powerpoint/2010/main" val="2954818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7776E7-4559-3575-7B3E-BCF3AFE97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5976E9-72CB-61EB-0DFE-D0E608E02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905000"/>
          </a:xfrm>
        </p:spPr>
        <p:txBody>
          <a:bodyPr/>
          <a:lstStyle/>
          <a:p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Megjelenése az írott forrásokban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E00DE3-8D8F-6455-B879-195906AD9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93392"/>
            <a:ext cx="9905998" cy="486460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"Úrnőmre mondom, akit leginkább tisztelek</a:t>
            </a:r>
            <a:b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az istenek közt, ki választott segítőm, </a:t>
            </a:r>
            <a:b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6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Hekatéra, ki otthonom mélyén lakik" </a:t>
            </a:r>
          </a:p>
          <a:p>
            <a:pPr marL="0" indent="0">
              <a:buNone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				</a:t>
            </a: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Euripidész: médeia Kr.e.431.</a:t>
            </a:r>
          </a:p>
          <a:p>
            <a:pPr marL="0" indent="0">
              <a:buNone/>
            </a:pPr>
            <a:r>
              <a:rPr lang="hu-HU" sz="24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		</a:t>
            </a:r>
            <a:r>
              <a:rPr lang="hu-HU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Karsai</a:t>
            </a: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György és </a:t>
            </a:r>
            <a:r>
              <a:rPr lang="hu-HU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Térey</a:t>
            </a: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János fordítása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B3CC1ECC-F279-2110-E55F-A2B0A7CCEAD2}"/>
              </a:ext>
            </a:extLst>
          </p:cNvPr>
          <p:cNvSpPr txBox="1"/>
          <p:nvPr/>
        </p:nvSpPr>
        <p:spPr>
          <a:xfrm>
            <a:off x="984202" y="4551060"/>
            <a:ext cx="9658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Szophoklész – </a:t>
            </a:r>
            <a:r>
              <a:rPr lang="hu-HU" sz="24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Rhizotomoi</a:t>
            </a: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</a:t>
            </a:r>
            <a:r>
              <a:rPr lang="hu-HU" sz="24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kr.e.</a:t>
            </a: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450-430 között </a:t>
            </a:r>
          </a:p>
          <a:p>
            <a:b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</a:b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Töredékek maradtak fenn. rituális módon próbálják kivágni a gyógynövényt, eközben </a:t>
            </a:r>
            <a:r>
              <a:rPr lang="hu-HU" sz="2400" cap="small" dirty="0" err="1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Hekatét</a:t>
            </a:r>
            <a:r>
              <a:rPr lang="hu-HU" sz="2400" cap="small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hívják segítségül. </a:t>
            </a:r>
          </a:p>
        </p:txBody>
      </p:sp>
    </p:spTree>
    <p:extLst>
      <p:ext uri="{BB962C8B-B14F-4D97-AF65-F5344CB8AC3E}">
        <p14:creationId xmlns:p14="http://schemas.microsoft.com/office/powerpoint/2010/main" val="2114938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73B533-5404-9302-2BAB-98DBED397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6F2CD5-8BCF-E396-8F0A-4622D318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530096"/>
          </a:xfrm>
        </p:spPr>
        <p:txBody>
          <a:bodyPr/>
          <a:lstStyle/>
          <a:p>
            <a:r>
              <a:rPr lang="hu-HU" sz="40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Megjelenése az írott forrásokban</a:t>
            </a:r>
          </a:p>
        </p:txBody>
      </p:sp>
      <p:sp>
        <p:nvSpPr>
          <p:cNvPr id="9" name="Tartalom helye 8">
            <a:extLst>
              <a:ext uri="{FF2B5EF4-FFF2-40B4-BE49-F238E27FC236}">
                <a16:creationId xmlns:a16="http://schemas.microsoft.com/office/drawing/2014/main" id="{0C375BD2-BC21-55CC-D34A-4F4C5E53C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618489"/>
            <a:ext cx="9905998" cy="492191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u-HU" sz="28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„Akiket az éjjel felbukkanó rémképek és rettenetek és őrületek vesznek körül, ágyból való felugrások és kifutások, arról azt mondják Hekaté rohamai és hősök támadásai. „</a:t>
            </a:r>
          </a:p>
          <a:p>
            <a:pPr marL="0" indent="0">
              <a:buNone/>
            </a:pP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			</a:t>
            </a:r>
          </a:p>
          <a:p>
            <a:pPr marL="0" indent="0">
              <a:buNone/>
            </a:pP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</a:t>
            </a:r>
            <a:r>
              <a:rPr lang="hu-HU" sz="22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Hippokratész – a szent betegség Kr.e.400 körül</a:t>
            </a:r>
          </a:p>
          <a:p>
            <a:pPr marL="0" indent="0">
              <a:buNone/>
            </a:pPr>
            <a:endParaRPr lang="hu-HU" sz="2200" dirty="0">
              <a:solidFill>
                <a:srgbClr val="164384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hu-HU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													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C7FA54A-F293-470D-CF0B-A9D78CF17E4C}"/>
              </a:ext>
            </a:extLst>
          </p:cNvPr>
          <p:cNvSpPr txBox="1"/>
          <p:nvPr/>
        </p:nvSpPr>
        <p:spPr>
          <a:xfrm>
            <a:off x="7810442" y="4574235"/>
            <a:ext cx="4078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rgbClr val="164384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NÉMETH BÉLA fordítása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669178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C9A824-9515-DAD3-7ABC-837343785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241BCA-6F37-E6B8-8F95-EECF564A5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279718"/>
          </a:xfrm>
        </p:spPr>
        <p:txBody>
          <a:bodyPr>
            <a:normAutofit/>
          </a:bodyPr>
          <a:lstStyle/>
          <a:p>
            <a:pPr algn="ctr"/>
            <a:r>
              <a:rPr lang="hu-HU" sz="400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Lehetséges magyarázatok</a:t>
            </a:r>
            <a:endParaRPr lang="hu-HU" sz="4000" dirty="0"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9" name="Tartalom helye 8">
            <a:extLst>
              <a:ext uri="{FF2B5EF4-FFF2-40B4-BE49-F238E27FC236}">
                <a16:creationId xmlns:a16="http://schemas.microsoft.com/office/drawing/2014/main" id="{EA36FF47-9BEA-210D-D450-59039947A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556574"/>
            <a:ext cx="9905998" cy="4983829"/>
          </a:xfrm>
        </p:spPr>
        <p:txBody>
          <a:bodyPr anchor="t">
            <a:normAutofit/>
          </a:bodyPr>
          <a:lstStyle/>
          <a:p>
            <a:pPr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A kezdetektől a gonosz szellemeket irányítja</a:t>
            </a:r>
          </a:p>
          <a:p>
            <a:pPr marL="628650">
              <a:buClr>
                <a:srgbClr val="164384"/>
              </a:buClr>
              <a:buFont typeface="Wingdings" panose="05000000000000000000" pitchFamily="2" charset="2"/>
              <a:buChar char="Ø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Hésziodosz kihagyja a sötét attribútumait</a:t>
            </a:r>
          </a:p>
          <a:p>
            <a:pPr marL="628650">
              <a:buClr>
                <a:srgbClr val="164384"/>
              </a:buClr>
              <a:buFont typeface="Wingdings" panose="05000000000000000000" pitchFamily="2" charset="2"/>
              <a:buChar char="Ø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Perszész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és 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Asztéria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lánya </a:t>
            </a:r>
            <a:endParaRPr lang="hu-HU" cap="all" dirty="0">
              <a:ln w="3175" cmpd="sng">
                <a:noFill/>
              </a:ln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ea typeface="+mj-ea"/>
              <a:cs typeface="+mj-cs"/>
            </a:endParaRPr>
          </a:p>
          <a:p>
            <a:pPr marL="628650">
              <a:buClr>
                <a:srgbClr val="164384"/>
              </a:buClr>
              <a:buFont typeface="Wingdings" panose="05000000000000000000" pitchFamily="2" charset="2"/>
              <a:buChar char="Ø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„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böses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zieht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die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bösen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an”</a:t>
            </a:r>
          </a:p>
          <a:p>
            <a:pPr marL="628650">
              <a:buClr>
                <a:srgbClr val="164384"/>
              </a:buClr>
              <a:buFont typeface="Wingdings" panose="05000000000000000000" pitchFamily="2" charset="2"/>
              <a:buChar char="Ø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Deipnon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„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odaszegezi</a:t>
            </a: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a kereszteződésekhez” </a:t>
            </a:r>
            <a:r>
              <a:rPr lang="hu-HU" cap="all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hekatét</a:t>
            </a:r>
            <a:endParaRPr lang="hu-HU" cap="all" dirty="0">
              <a:ln w="3175" cmpd="sng">
                <a:noFill/>
              </a:ln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ea typeface="+mj-ea"/>
              <a:cs typeface="+mj-cs"/>
            </a:endParaRPr>
          </a:p>
          <a:p>
            <a:pPr marL="342900" indent="0">
              <a:buClr>
                <a:srgbClr val="164384"/>
              </a:buClr>
              <a:buNone/>
            </a:pPr>
            <a:endParaRPr lang="hu-HU" cap="all" dirty="0">
              <a:ln w="3175" cmpd="sng">
                <a:noFill/>
              </a:ln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ea typeface="+mj-ea"/>
              <a:cs typeface="+mj-cs"/>
            </a:endParaRPr>
          </a:p>
          <a:p>
            <a:pPr>
              <a:buClr>
                <a:srgbClr val="164384"/>
              </a:buClr>
              <a:buFont typeface="Wingdings" panose="05000000000000000000" pitchFamily="2" charset="2"/>
              <a:buChar char="v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Kapuk őrzője, határőr</a:t>
            </a:r>
          </a:p>
          <a:p>
            <a:pPr marL="628650">
              <a:buClr>
                <a:srgbClr val="164384"/>
              </a:buClr>
              <a:buFont typeface="Wingdings" panose="05000000000000000000" pitchFamily="2" charset="2"/>
              <a:buChar char="Ø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a bejáratokat, küszöböket őrzi</a:t>
            </a:r>
          </a:p>
          <a:p>
            <a:pPr marL="628650">
              <a:buClr>
                <a:srgbClr val="164384"/>
              </a:buClr>
              <a:buFont typeface="Wingdings" panose="05000000000000000000" pitchFamily="2" charset="2"/>
              <a:buChar char="Ø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Megvédi a gonosz szellemektől a várost, a családot </a:t>
            </a:r>
          </a:p>
          <a:p>
            <a:pPr marL="628650">
              <a:buClr>
                <a:srgbClr val="164384"/>
              </a:buClr>
              <a:buFont typeface="Wingdings" panose="05000000000000000000" pitchFamily="2" charset="2"/>
              <a:buChar char="Ø"/>
            </a:pPr>
            <a:r>
              <a:rPr lang="hu-HU" cap="all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Idő után nem csak védelmet nyújt az ártó szellemek ellen, hanem hatalmat gyakorol felettük</a:t>
            </a:r>
          </a:p>
        </p:txBody>
      </p:sp>
    </p:spTree>
    <p:extLst>
      <p:ext uri="{BB962C8B-B14F-4D97-AF65-F5344CB8AC3E}">
        <p14:creationId xmlns:p14="http://schemas.microsoft.com/office/powerpoint/2010/main" val="2900660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10CFC0-11D8-7BEC-57C4-95542C33B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DA59E9-66F6-F5F7-7BC8-2EABF4154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8392"/>
            <a:ext cx="9905998" cy="1223878"/>
          </a:xfrm>
        </p:spPr>
        <p:txBody>
          <a:bodyPr>
            <a:normAutofit/>
          </a:bodyPr>
          <a:lstStyle/>
          <a:p>
            <a:r>
              <a:rPr lang="hu-HU" sz="3600" dirty="0"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Felhasznált irodalom</a:t>
            </a:r>
          </a:p>
        </p:txBody>
      </p:sp>
      <p:sp>
        <p:nvSpPr>
          <p:cNvPr id="9" name="Tartalom helye 8">
            <a:extLst>
              <a:ext uri="{FF2B5EF4-FFF2-40B4-BE49-F238E27FC236}">
                <a16:creationId xmlns:a16="http://schemas.microsoft.com/office/drawing/2014/main" id="{B84D1634-901B-32E5-8DFD-0114F7FE7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54003"/>
            <a:ext cx="9905998" cy="5653924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Roberts,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Ellie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Mackin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: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Afterword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: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Hekate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the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missing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figure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In: 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Roberts :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en-US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Underworld Gods in Ancient Greek Religion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Routledge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London, 2020. 126-141.o.</a:t>
            </a:r>
          </a:p>
          <a:p>
            <a:pPr marL="0" indent="0">
              <a:buNone/>
            </a:pP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Kulin Veronika: A mitikus beszédmód lehetőségei In: Ókor 2011. (10.évf.), 3.sz. 24-31.o.</a:t>
            </a:r>
          </a:p>
          <a:p>
            <a:pPr marL="0" indent="0">
              <a:buNone/>
            </a:pP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Lamont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Jessica: </a:t>
            </a:r>
            <a:r>
              <a:rPr lang="en-US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A New Commercial Curse Tablet from Classical Athens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In: </a:t>
            </a:r>
            <a:r>
              <a:rPr lang="de-DE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Zeitschrift für Papyrologie und </a:t>
            </a:r>
            <a:r>
              <a:rPr lang="de-DE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Epigraphi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k 2015. (196) 159-174.o.</a:t>
            </a:r>
          </a:p>
          <a:p>
            <a:pPr marL="0" indent="0">
              <a:buNone/>
            </a:pPr>
            <a:r>
              <a:rPr lang="en-US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Clay, Jenny Strauss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: </a:t>
            </a:r>
            <a:r>
              <a:rPr lang="en-US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The Hecate of the Theogony,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In:</a:t>
            </a:r>
            <a:r>
              <a:rPr lang="en-US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Greek, Roman, and Byzantine Studies, 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1984. </a:t>
            </a:r>
            <a:r>
              <a:rPr lang="en-US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25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.</a:t>
            </a:r>
            <a:r>
              <a:rPr lang="en-US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27–38.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o.</a:t>
            </a:r>
          </a:p>
          <a:p>
            <a:pPr marL="0" indent="0">
              <a:buNone/>
            </a:pP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Ronan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S.: 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The </a:t>
            </a:r>
            <a:r>
              <a:rPr lang="hu-HU" sz="1800" i="1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Goddess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sz="1800" i="1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Hekate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Chthonios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Books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,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Hastings, 1992. </a:t>
            </a:r>
          </a:p>
          <a:p>
            <a:pPr marL="0" indent="0">
              <a:buNone/>
            </a:pP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Johnston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Sarah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Iles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: </a:t>
            </a:r>
            <a:r>
              <a:rPr lang="en-US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Hecate and the Dying Maiden: How the Mistress of Ghosts Earned Her Title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In: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Johnston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: </a:t>
            </a:r>
            <a:r>
              <a:rPr lang="hu-HU" sz="1800" i="1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Restless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</a:t>
            </a:r>
            <a:r>
              <a:rPr lang="hu-HU" sz="1800" i="1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Dead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University of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California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Press, Los Angeles, 1999. 203-249.o.</a:t>
            </a:r>
          </a:p>
          <a:p>
            <a:pPr marL="0" indent="0">
              <a:buNone/>
            </a:pP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Johnston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, Sarah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Iles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: </a:t>
            </a:r>
            <a:r>
              <a:rPr lang="hu-HU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Crossroads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 In: </a:t>
            </a:r>
            <a:r>
              <a:rPr lang="de-DE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Zeitschrift für Papyrologie und </a:t>
            </a:r>
            <a:r>
              <a:rPr lang="de-DE" sz="1800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Epigraphi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k 1991. (88) 217-224.o.</a:t>
            </a:r>
            <a:endParaRPr lang="hu-HU" sz="1800" cap="none" dirty="0">
              <a:ln w="3175" cmpd="sng">
                <a:noFill/>
              </a:ln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ea typeface="+mj-ea"/>
              <a:cs typeface="+mj-cs"/>
            </a:endParaRPr>
          </a:p>
          <a:p>
            <a:pPr marL="0" indent="0">
              <a:buNone/>
            </a:pP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Theoi (2025) 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  <a:hlinkClick r:id="rId3"/>
              </a:rPr>
              <a:t>https://www.theoi.com/Khthonios/Hekate.html</a:t>
            </a:r>
            <a:endParaRPr lang="hu-HU" sz="1800" cap="none" dirty="0">
              <a:ln w="3175" cmpd="sng">
                <a:noFill/>
              </a:ln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ea typeface="+mj-ea"/>
              <a:cs typeface="+mj-cs"/>
            </a:endParaRPr>
          </a:p>
          <a:p>
            <a:pPr marL="0" indent="0">
              <a:buNone/>
            </a:pP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Kulin Veronika: Hekaté In: Nagy Árpád Miklós: 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Az </a:t>
            </a:r>
            <a:r>
              <a:rPr lang="hu-HU" sz="1800" i="1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Olympos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mellett - Mágikus hagyományok az ókori </a:t>
            </a:r>
            <a:r>
              <a:rPr lang="hu-HU" sz="1800" i="1" cap="none" dirty="0" err="1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Mediterraneumban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 II, 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Gondolat Kiadó</a:t>
            </a:r>
            <a:r>
              <a:rPr lang="hu-HU" sz="1800" i="1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, </a:t>
            </a:r>
            <a:r>
              <a:rPr lang="hu-HU" sz="1800" cap="none" dirty="0">
                <a:ln w="3175" cmpd="sng">
                  <a:noFill/>
                </a:ln>
                <a:solidFill>
                  <a:srgbClr val="164384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ea typeface="+mj-ea"/>
                <a:cs typeface="+mj-cs"/>
              </a:rPr>
              <a:t>Budapest, 2013 670-682.o.</a:t>
            </a:r>
          </a:p>
          <a:p>
            <a:pPr marL="0" indent="0">
              <a:buNone/>
            </a:pPr>
            <a:endParaRPr lang="hu-HU" sz="1800" cap="none" dirty="0">
              <a:ln w="3175" cmpd="sng">
                <a:noFill/>
              </a:ln>
              <a:solidFill>
                <a:srgbClr val="164384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4020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Szit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Szit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zit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Override1.xml><?xml version="1.0" encoding="utf-8"?>
<a:themeOverride xmlns:a="http://schemas.openxmlformats.org/drawingml/2006/main">
  <a:clrScheme name="Szita">
    <a:dk1>
      <a:sysClr val="windowText" lastClr="000000"/>
    </a:dk1>
    <a:lt1>
      <a:sysClr val="window" lastClr="FFFFFF"/>
    </a:lt1>
    <a:dk2>
      <a:srgbClr val="363D46"/>
    </a:dk2>
    <a:lt2>
      <a:srgbClr val="EBEBEB"/>
    </a:lt2>
    <a:accent1>
      <a:srgbClr val="6F6F6F"/>
    </a:accent1>
    <a:accent2>
      <a:srgbClr val="BFBFA5"/>
    </a:accent2>
    <a:accent3>
      <a:srgbClr val="DCD084"/>
    </a:accent3>
    <a:accent4>
      <a:srgbClr val="E7BF5F"/>
    </a:accent4>
    <a:accent5>
      <a:srgbClr val="E9A039"/>
    </a:accent5>
    <a:accent6>
      <a:srgbClr val="CF7133"/>
    </a:accent6>
    <a:hlink>
      <a:srgbClr val="F28943"/>
    </a:hlink>
    <a:folHlink>
      <a:srgbClr val="F1B76C"/>
    </a:folHlink>
  </a:clrScheme>
</a:themeOverride>
</file>

<file path=ppt/theme/themeOverride2.xml><?xml version="1.0" encoding="utf-8"?>
<a:themeOverride xmlns:a="http://schemas.openxmlformats.org/drawingml/2006/main">
  <a:clrScheme name="Szita">
    <a:dk1>
      <a:sysClr val="windowText" lastClr="000000"/>
    </a:dk1>
    <a:lt1>
      <a:sysClr val="window" lastClr="FFFFFF"/>
    </a:lt1>
    <a:dk2>
      <a:srgbClr val="363D46"/>
    </a:dk2>
    <a:lt2>
      <a:srgbClr val="EBEBEB"/>
    </a:lt2>
    <a:accent1>
      <a:srgbClr val="6F6F6F"/>
    </a:accent1>
    <a:accent2>
      <a:srgbClr val="BFBFA5"/>
    </a:accent2>
    <a:accent3>
      <a:srgbClr val="DCD084"/>
    </a:accent3>
    <a:accent4>
      <a:srgbClr val="E7BF5F"/>
    </a:accent4>
    <a:accent5>
      <a:srgbClr val="E9A039"/>
    </a:accent5>
    <a:accent6>
      <a:srgbClr val="CF7133"/>
    </a:accent6>
    <a:hlink>
      <a:srgbClr val="F28943"/>
    </a:hlink>
    <a:folHlink>
      <a:srgbClr val="F1B76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30437</TotalTime>
  <Words>1283</Words>
  <Application>Microsoft Office PowerPoint</Application>
  <PresentationFormat>Szélesvásznú</PresentationFormat>
  <Paragraphs>141</Paragraphs>
  <Slides>21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</vt:lpstr>
      <vt:lpstr>Szita</vt:lpstr>
      <vt:lpstr>Hekaté</vt:lpstr>
      <vt:lpstr>Hekaté</vt:lpstr>
      <vt:lpstr>eredete</vt:lpstr>
      <vt:lpstr>Megjelenése az írott forrásokban</vt:lpstr>
      <vt:lpstr>PowerPoint-bemutató</vt:lpstr>
      <vt:lpstr>PowerPoint-bemutató</vt:lpstr>
      <vt:lpstr>PowerPoint-bemutató</vt:lpstr>
      <vt:lpstr>RÉGÉSZETI LELETEK </vt:lpstr>
      <vt:lpstr>Megjelenése az írott forrásokban</vt:lpstr>
      <vt:lpstr>Megjelenése az írott forrásokban</vt:lpstr>
      <vt:lpstr>RÉGÉSZETI LELETEK </vt:lpstr>
      <vt:lpstr>RÉGÉSZETI LELETEK </vt:lpstr>
      <vt:lpstr>RÉGÉSZETI LELETEK </vt:lpstr>
      <vt:lpstr>Megjelenése az írott forrásokban</vt:lpstr>
      <vt:lpstr>Megjelenése az írott forrásokban</vt:lpstr>
      <vt:lpstr>Megjelenése az írott forrásokban/ RÉGÉSZETI LELETEK</vt:lpstr>
      <vt:lpstr>RÉGÉSZETI LELETEK </vt:lpstr>
      <vt:lpstr>Megjelenése az írott forrásokban</vt:lpstr>
      <vt:lpstr>Megjelenése az írott forrásokban</vt:lpstr>
      <vt:lpstr>Lehetséges magyarázatok</vt:lpstr>
      <vt:lpstr>Felhasznált 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ANH</dc:creator>
  <cp:lastModifiedBy>ANH</cp:lastModifiedBy>
  <cp:revision>59</cp:revision>
  <dcterms:created xsi:type="dcterms:W3CDTF">2025-10-18T15:44:50Z</dcterms:created>
  <dcterms:modified xsi:type="dcterms:W3CDTF">2025-11-21T11:28:04Z</dcterms:modified>
</cp:coreProperties>
</file>